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1" r:id="rId4"/>
    <p:sldId id="260" r:id="rId5"/>
    <p:sldId id="258" r:id="rId6"/>
    <p:sldId id="259" r:id="rId7"/>
    <p:sldId id="265" r:id="rId8"/>
    <p:sldId id="262" r:id="rId9"/>
    <p:sldId id="263" r:id="rId10"/>
    <p:sldId id="264" r:id="rId11"/>
    <p:sldId id="266" r:id="rId1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73331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272478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205216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9405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295827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87294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362731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193634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30687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118266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195494-28E9-45A6-9BF3-8A003D5A7898}" type="datetimeFigureOut">
              <a:rPr lang="he-IL" smtClean="0"/>
              <a:t>ט"ו/אדר/תש"פ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931480-5986-465A-BB18-056F594604E6}" type="slidenum">
              <a:rPr lang="he-IL" smtClean="0"/>
              <a:t>‹#›</a:t>
            </a:fld>
            <a:endParaRPr lang="he-IL"/>
          </a:p>
        </p:txBody>
      </p:sp>
    </p:spTree>
    <p:extLst>
      <p:ext uri="{BB962C8B-B14F-4D97-AF65-F5344CB8AC3E}">
        <p14:creationId xmlns:p14="http://schemas.microsoft.com/office/powerpoint/2010/main" val="68001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195494-28E9-45A6-9BF3-8A003D5A7898}" type="datetimeFigureOut">
              <a:rPr lang="he-IL" smtClean="0"/>
              <a:t>ט"ו/אדר/תש"פ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931480-5986-465A-BB18-056F594604E6}" type="slidenum">
              <a:rPr lang="he-IL" smtClean="0"/>
              <a:t>‹#›</a:t>
            </a:fld>
            <a:endParaRPr lang="he-IL"/>
          </a:p>
        </p:txBody>
      </p:sp>
    </p:spTree>
    <p:extLst>
      <p:ext uri="{BB962C8B-B14F-4D97-AF65-F5344CB8AC3E}">
        <p14:creationId xmlns:p14="http://schemas.microsoft.com/office/powerpoint/2010/main" val="184801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08520" y="980728"/>
            <a:ext cx="7772400" cy="1470025"/>
          </a:xfrm>
        </p:spPr>
        <p:txBody>
          <a:bodyPr/>
          <a:lstStyle/>
          <a:p>
            <a:r>
              <a:rPr lang="he-IL" dirty="0" smtClean="0"/>
              <a:t>למידה חוץ כיתתית – משאב ללמידה משמעותית </a:t>
            </a:r>
            <a:endParaRPr lang="he-IL" dirty="0"/>
          </a:p>
        </p:txBody>
      </p:sp>
      <p:sp>
        <p:nvSpPr>
          <p:cNvPr id="3" name="כותרת משנה 2"/>
          <p:cNvSpPr>
            <a:spLocks noGrp="1"/>
          </p:cNvSpPr>
          <p:nvPr>
            <p:ph type="subTitle" idx="1"/>
          </p:nvPr>
        </p:nvSpPr>
        <p:spPr>
          <a:xfrm>
            <a:off x="-108520" y="2636912"/>
            <a:ext cx="6400800" cy="1752600"/>
          </a:xfrm>
        </p:spPr>
        <p:txBody>
          <a:bodyPr/>
          <a:lstStyle/>
          <a:p>
            <a:r>
              <a:rPr lang="he-IL" dirty="0" err="1" smtClean="0">
                <a:solidFill>
                  <a:schemeClr val="tx1"/>
                </a:solidFill>
                <a:cs typeface="+mj-cs"/>
              </a:rPr>
              <a:t>חנין</a:t>
            </a:r>
            <a:r>
              <a:rPr lang="he-IL" dirty="0" smtClean="0">
                <a:solidFill>
                  <a:schemeClr val="tx1"/>
                </a:solidFill>
                <a:cs typeface="+mj-cs"/>
              </a:rPr>
              <a:t> ספדי דראושה ,תיכון </a:t>
            </a:r>
            <a:r>
              <a:rPr lang="he-IL" dirty="0" err="1" smtClean="0">
                <a:solidFill>
                  <a:schemeClr val="tx1"/>
                </a:solidFill>
                <a:cs typeface="+mj-cs"/>
              </a:rPr>
              <a:t>אכסאל</a:t>
            </a:r>
            <a:r>
              <a:rPr lang="he-IL" dirty="0" smtClean="0">
                <a:solidFill>
                  <a:schemeClr val="tx1"/>
                </a:solidFill>
                <a:cs typeface="+mj-cs"/>
              </a:rPr>
              <a:t> </a:t>
            </a:r>
          </a:p>
        </p:txBody>
      </p:sp>
      <p:sp>
        <p:nvSpPr>
          <p:cNvPr id="4" name="מלבן 3"/>
          <p:cNvSpPr/>
          <p:nvPr/>
        </p:nvSpPr>
        <p:spPr>
          <a:xfrm>
            <a:off x="1187624" y="404663"/>
            <a:ext cx="4565672" cy="769441"/>
          </a:xfrm>
          <a:prstGeom prst="rect">
            <a:avLst/>
          </a:prstGeom>
        </p:spPr>
        <p:txBody>
          <a:bodyPr wrap="none">
            <a:spAutoFit/>
          </a:bodyPr>
          <a:lstStyle/>
          <a:p>
            <a:r>
              <a:rPr lang="he-IL" sz="4400" dirty="0" smtClean="0">
                <a:cs typeface="+mj-cs"/>
              </a:rPr>
              <a:t>כנס מורי </a:t>
            </a:r>
            <a:r>
              <a:rPr lang="he-IL" sz="4400" dirty="0" err="1" smtClean="0">
                <a:cs typeface="+mj-cs"/>
              </a:rPr>
              <a:t>מוט"ל</a:t>
            </a:r>
            <a:r>
              <a:rPr lang="he-IL" sz="4400" dirty="0" smtClean="0">
                <a:cs typeface="+mj-cs"/>
              </a:rPr>
              <a:t> </a:t>
            </a:r>
            <a:r>
              <a:rPr lang="he-IL" sz="4400" dirty="0" err="1" smtClean="0">
                <a:cs typeface="+mj-cs"/>
              </a:rPr>
              <a:t>תש"ף</a:t>
            </a:r>
            <a:r>
              <a:rPr lang="he-IL" sz="4400" dirty="0" smtClean="0">
                <a:cs typeface="+mj-cs"/>
              </a:rPr>
              <a:t> </a:t>
            </a:r>
            <a:endParaRPr lang="he-IL" sz="4400" dirty="0">
              <a:cs typeface="+mj-cs"/>
            </a:endParaRPr>
          </a:p>
        </p:txBody>
      </p:sp>
    </p:spTree>
    <p:extLst>
      <p:ext uri="{BB962C8B-B14F-4D97-AF65-F5344CB8AC3E}">
        <p14:creationId xmlns:p14="http://schemas.microsoft.com/office/powerpoint/2010/main" val="331144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32040" y="204056"/>
            <a:ext cx="3837112" cy="4392488"/>
          </a:xfrm>
        </p:spPr>
        <p:txBody>
          <a:bodyPr>
            <a:normAutofit fontScale="90000"/>
          </a:bodyPr>
          <a:lstStyle/>
          <a:p>
            <a:r>
              <a:rPr lang="he-IL" dirty="0" smtClean="0"/>
              <a:t>דוגמאות לסיורים לימודיים :</a:t>
            </a:r>
            <a:br>
              <a:rPr lang="he-IL" dirty="0" smtClean="0"/>
            </a:br>
            <a:r>
              <a:rPr lang="he-IL" dirty="0" smtClean="0"/>
              <a:t>מחלבות שטראוס עכו</a:t>
            </a:r>
            <a:br>
              <a:rPr lang="he-IL" dirty="0" smtClean="0"/>
            </a:br>
            <a:r>
              <a:rPr lang="he-IL" dirty="0" smtClean="0"/>
              <a:t>ממתקי שטראוס נצרת עילית </a:t>
            </a:r>
            <a:br>
              <a:rPr lang="he-IL" dirty="0" smtClean="0"/>
            </a:br>
            <a:r>
              <a:rPr lang="he-IL" dirty="0" smtClean="0"/>
              <a:t>מכון החקר התת ימי חיפה  </a:t>
            </a:r>
            <a:endParaRPr lang="he-IL" dirty="0"/>
          </a:p>
        </p:txBody>
      </p:sp>
      <p:sp>
        <p:nvSpPr>
          <p:cNvPr id="3" name="AutoShape 2" descr="https://apis.mail.yahoo.com/ws/v3/mailboxes/@.id==VjN-v8vey1i6Rago4dIkGB15eVqmnEVWgheV2vyQCPCfPTO1EgSLYccZJRZTwYxO4NpIOstHGQ2SvOzuBlPC52QM-g/messages/@.id==AJMrs3YTbEv6XmiAUwWGEJVt_qg/content/parts/@.id==2.2/thumbnail?appId=YMailNorrin&amp;downloadWhenThumbnailFails=true&amp;pid=2.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 y="0"/>
            <a:ext cx="36004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27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AutoShape 2" descr="https://apis.mail.yahoo.com/ws/v3/mailboxes/@.id==VjN-v8vey1i6Rago4dIkGB15eVqmnEVWgheV2vyQCPCfPTO1EgSLYccZJRZTwYxO4NpIOstHGQ2SvOzuBlPC52QM-g/messages/@.id==AJMrs3YTbEv6XmiAUwWGEJVt_qg/content/parts/@.id==2.2/thumbnail?appId=YMailNorrin&amp;downloadWhenThumbnailFails=true&amp;pid=2.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309572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62877" y="1625131"/>
            <a:ext cx="4572000" cy="4801314"/>
          </a:xfrm>
          <a:prstGeom prst="rect">
            <a:avLst/>
          </a:prstGeom>
        </p:spPr>
        <p:txBody>
          <a:bodyPr>
            <a:spAutoFit/>
          </a:bodyPr>
          <a:lstStyle/>
          <a:p>
            <a:pPr algn="ctr" fontAlgn="base">
              <a:lnSpc>
                <a:spcPct val="150000"/>
              </a:lnSpc>
            </a:pPr>
            <a:r>
              <a:rPr lang="he-IL" b="1" dirty="0">
                <a:cs typeface="+mj-cs"/>
              </a:rPr>
              <a:t>חינוך פורמלי </a:t>
            </a:r>
            <a:endParaRPr lang="he-IL" b="1" dirty="0" smtClean="0">
              <a:cs typeface="+mj-cs"/>
            </a:endParaRPr>
          </a:p>
          <a:p>
            <a:pPr fontAlgn="base">
              <a:lnSpc>
                <a:spcPct val="150000"/>
              </a:lnSpc>
            </a:pPr>
            <a:r>
              <a:rPr lang="he-IL" dirty="0" smtClean="0">
                <a:cs typeface="+mj-cs"/>
              </a:rPr>
              <a:t>הוא </a:t>
            </a:r>
            <a:r>
              <a:rPr lang="he-IL" dirty="0">
                <a:cs typeface="+mj-cs"/>
              </a:rPr>
              <a:t>כינוי לצורת </a:t>
            </a:r>
            <a:r>
              <a:rPr lang="he-IL" dirty="0" smtClean="0">
                <a:cs typeface="+mj-cs"/>
              </a:rPr>
              <a:t>הלימוד הנפוצה בבית הספר. </a:t>
            </a:r>
            <a:endParaRPr lang="he-IL" dirty="0" smtClean="0">
              <a:cs typeface="+mj-cs"/>
            </a:endParaRPr>
          </a:p>
          <a:p>
            <a:pPr fontAlgn="base">
              <a:lnSpc>
                <a:spcPct val="150000"/>
              </a:lnSpc>
            </a:pPr>
            <a:r>
              <a:rPr lang="he-IL" dirty="0" smtClean="0">
                <a:cs typeface="+mj-cs"/>
              </a:rPr>
              <a:t>בצורת </a:t>
            </a:r>
            <a:r>
              <a:rPr lang="he-IL" dirty="0">
                <a:cs typeface="+mj-cs"/>
              </a:rPr>
              <a:t>חינוך זו, הדמות המרכזית האחראית </a:t>
            </a:r>
            <a:r>
              <a:rPr lang="he-IL" dirty="0" smtClean="0">
                <a:cs typeface="+mj-cs"/>
              </a:rPr>
              <a:t>על חינוך </a:t>
            </a:r>
            <a:r>
              <a:rPr lang="he-IL" dirty="0">
                <a:cs typeface="+mj-cs"/>
              </a:rPr>
              <a:t> </a:t>
            </a:r>
            <a:r>
              <a:rPr lang="he-IL" dirty="0" smtClean="0">
                <a:cs typeface="+mj-cs"/>
              </a:rPr>
              <a:t>התלמידים </a:t>
            </a:r>
            <a:r>
              <a:rPr lang="he-IL" dirty="0">
                <a:cs typeface="+mj-cs"/>
              </a:rPr>
              <a:t>היא </a:t>
            </a:r>
            <a:r>
              <a:rPr lang="he-IL" dirty="0" smtClean="0">
                <a:cs typeface="+mj-cs"/>
              </a:rPr>
              <a:t>המורה .</a:t>
            </a:r>
            <a:endParaRPr lang="he-IL" dirty="0">
              <a:cs typeface="+mj-cs"/>
            </a:endParaRPr>
          </a:p>
          <a:p>
            <a:pPr fontAlgn="base">
              <a:lnSpc>
                <a:spcPct val="150000"/>
              </a:lnSpc>
            </a:pPr>
            <a:r>
              <a:rPr lang="he-IL" dirty="0">
                <a:cs typeface="+mj-cs"/>
              </a:rPr>
              <a:t>מאפיינים מקובלים של החינוך הפורמלי הקיימים ברוב </a:t>
            </a:r>
            <a:r>
              <a:rPr lang="he-IL" dirty="0" err="1" smtClean="0">
                <a:cs typeface="+mj-cs"/>
              </a:rPr>
              <a:t>בתי־הספרהם</a:t>
            </a:r>
            <a:r>
              <a:rPr lang="he-IL" dirty="0" smtClean="0">
                <a:cs typeface="+mj-cs"/>
              </a:rPr>
              <a:t> </a:t>
            </a:r>
            <a:r>
              <a:rPr lang="he-IL" dirty="0">
                <a:cs typeface="+mj-cs"/>
              </a:rPr>
              <a:t>התייחסות מרובה לדמות </a:t>
            </a:r>
            <a:r>
              <a:rPr lang="he-IL" dirty="0" smtClean="0">
                <a:cs typeface="+mj-cs"/>
              </a:rPr>
              <a:t>הסמכות </a:t>
            </a:r>
            <a:r>
              <a:rPr lang="he-IL" dirty="0">
                <a:cs typeface="+mj-cs"/>
              </a:rPr>
              <a:t> של המורה, שמירה על </a:t>
            </a:r>
            <a:r>
              <a:rPr lang="he-IL" dirty="0" smtClean="0">
                <a:cs typeface="+mj-cs"/>
              </a:rPr>
              <a:t>משמעות וסדר</a:t>
            </a:r>
            <a:r>
              <a:rPr lang="he-IL" dirty="0">
                <a:cs typeface="+mj-cs"/>
              </a:rPr>
              <a:t>, שימוש </a:t>
            </a:r>
            <a:r>
              <a:rPr lang="he-IL" dirty="0" smtClean="0">
                <a:cs typeface="+mj-cs"/>
              </a:rPr>
              <a:t>בציונים ובשיטות </a:t>
            </a:r>
            <a:r>
              <a:rPr lang="he-IL" dirty="0" err="1" smtClean="0">
                <a:cs typeface="+mj-cs"/>
              </a:rPr>
              <a:t>הערכ</a:t>
            </a:r>
            <a:r>
              <a:rPr lang="he-IL" dirty="0" smtClean="0">
                <a:cs typeface="+mj-cs"/>
              </a:rPr>
              <a:t> פורמאליות </a:t>
            </a:r>
            <a:r>
              <a:rPr lang="he-IL" dirty="0">
                <a:cs typeface="+mj-cs"/>
              </a:rPr>
              <a:t> כדרך להערכת </a:t>
            </a:r>
            <a:r>
              <a:rPr lang="he-IL" dirty="0" smtClean="0">
                <a:cs typeface="+mj-cs"/>
              </a:rPr>
              <a:t>תלמידים ועוד</a:t>
            </a:r>
            <a:r>
              <a:rPr lang="he-IL" dirty="0">
                <a:cs typeface="+mj-cs"/>
              </a:rPr>
              <a:t>, וזאת הן כחלק מהחינוך הערכי והן ככלי המאפשר את תהליך החינוך כולו. </a:t>
            </a:r>
          </a:p>
          <a:p>
            <a:r>
              <a:rPr lang="he-IL" b="1" dirty="0"/>
              <a:t/>
            </a:r>
            <a:br>
              <a:rPr lang="he-IL" b="1" dirty="0"/>
            </a:br>
            <a:endParaRPr lang="he-IL" b="1" dirty="0"/>
          </a:p>
        </p:txBody>
      </p:sp>
    </p:spTree>
    <p:extLst>
      <p:ext uri="{BB962C8B-B14F-4D97-AF65-F5344CB8AC3E}">
        <p14:creationId xmlns:p14="http://schemas.microsoft.com/office/powerpoint/2010/main" val="11934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260648"/>
            <a:ext cx="7725544" cy="4307759"/>
          </a:xfrm>
        </p:spPr>
        <p:txBody>
          <a:bodyPr>
            <a:noAutofit/>
          </a:bodyPr>
          <a:lstStyle/>
          <a:p>
            <a:pPr fontAlgn="t">
              <a:lnSpc>
                <a:spcPct val="150000"/>
              </a:lnSpc>
            </a:pPr>
            <a:r>
              <a:rPr lang="he-IL" sz="1800" b="1" dirty="0" smtClean="0"/>
              <a:t>חינוך בלתי פורמלי </a:t>
            </a:r>
            <a:r>
              <a:rPr lang="he-IL" sz="1800" dirty="0" smtClean="0"/>
              <a:t/>
            </a:r>
            <a:br>
              <a:rPr lang="he-IL" sz="1800" dirty="0" smtClean="0"/>
            </a:br>
            <a:r>
              <a:rPr lang="he-IL" sz="1800" dirty="0" smtClean="0"/>
              <a:t>הוא חינוך שמחוץ לתוכנית הלימודים , חינוך שמחוץ לבית הספר</a:t>
            </a:r>
            <a:r>
              <a:rPr lang="he-IL" sz="1800" dirty="0"/>
              <a:t/>
            </a:r>
            <a:br>
              <a:rPr lang="he-IL" sz="1800" dirty="0"/>
            </a:br>
            <a:r>
              <a:rPr lang="he-IL" sz="1800" dirty="0" smtClean="0"/>
              <a:t>חינוך זה מכיל פעילויות </a:t>
            </a:r>
            <a:r>
              <a:rPr lang="he-IL" sz="1800" dirty="0"/>
              <a:t>חינוכיות מאורגנות ושיטתיות המתרחשות</a:t>
            </a:r>
            <a:br>
              <a:rPr lang="he-IL" sz="1800" dirty="0"/>
            </a:br>
            <a:r>
              <a:rPr lang="he-IL" sz="1800" dirty="0"/>
              <a:t>מחוץ למסגרת המערכת הפורמלית.</a:t>
            </a:r>
            <a:br>
              <a:rPr lang="he-IL" sz="1800" dirty="0"/>
            </a:br>
            <a:r>
              <a:rPr lang="he-IL" sz="1800" dirty="0"/>
              <a:t>חינוך אפקטיבי שבו יש התייחסות לתחושותיו,</a:t>
            </a:r>
            <a:br>
              <a:rPr lang="he-IL" sz="1800" dirty="0"/>
            </a:br>
            <a:r>
              <a:rPr lang="he-IL" sz="1800" dirty="0"/>
              <a:t>רגשותיו וערכיו של החניך, המכוון לסייע ולקדם את</a:t>
            </a:r>
            <a:br>
              <a:rPr lang="he-IL" sz="1800" dirty="0"/>
            </a:br>
            <a:r>
              <a:rPr lang="he-IL" sz="1800" dirty="0"/>
              <a:t>החלקים הלא-קוגניטיביים בתפקודו של הנער.</a:t>
            </a:r>
            <a:br>
              <a:rPr lang="he-IL" sz="1800" dirty="0"/>
            </a:br>
            <a:r>
              <a:rPr lang="he-IL" sz="1800" dirty="0"/>
              <a:t/>
            </a:r>
            <a:br>
              <a:rPr lang="he-IL" sz="1800" dirty="0"/>
            </a:br>
            <a:r>
              <a:rPr lang="he-IL" sz="1800" dirty="0"/>
              <a:t>מסגרת </a:t>
            </a:r>
            <a:r>
              <a:rPr lang="he-IL" sz="1800" dirty="0" smtClean="0"/>
              <a:t>כזו הינה עיונית </a:t>
            </a:r>
            <a:r>
              <a:rPr lang="he-IL" sz="1800" dirty="0"/>
              <a:t>ומעשית הבאה לידי ביטוי בפעילות של ארגונים העוסקים בחינוך בלתי פורמלי והמחוללת אותה.</a:t>
            </a:r>
            <a:r>
              <a:rPr lang="he-IL" sz="1800" dirty="0"/>
              <a:t/>
            </a:r>
            <a:br>
              <a:rPr lang="he-IL" sz="1800" dirty="0"/>
            </a:br>
            <a:endParaRPr lang="he-IL" sz="1800" dirty="0" smtClean="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42123">
            <a:off x="402139" y="290227"/>
            <a:ext cx="2571750" cy="329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3100">
            <a:off x="6516216" y="4509120"/>
            <a:ext cx="2057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7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2287623" y="0"/>
            <a:ext cx="4572000" cy="4801314"/>
          </a:xfrm>
          <a:prstGeom prst="rect">
            <a:avLst/>
          </a:prstGeom>
        </p:spPr>
        <p:txBody>
          <a:bodyPr>
            <a:spAutoFit/>
          </a:bodyPr>
          <a:lstStyle/>
          <a:p>
            <a:pPr algn="ctr">
              <a:lnSpc>
                <a:spcPct val="150000"/>
              </a:lnSpc>
            </a:pPr>
            <a:r>
              <a:rPr lang="he-IL" b="1" dirty="0">
                <a:cs typeface="+mj-cs"/>
              </a:rPr>
              <a:t>מאפייני למידה מחוץ לכיתה￼￼</a:t>
            </a:r>
          </a:p>
          <a:p>
            <a:pPr>
              <a:lnSpc>
                <a:spcPct val="150000"/>
              </a:lnSpc>
            </a:pPr>
            <a:r>
              <a:rPr lang="he-IL" dirty="0" smtClean="0">
                <a:cs typeface="+mj-cs"/>
              </a:rPr>
              <a:t>1.למידה </a:t>
            </a:r>
            <a:r>
              <a:rPr lang="he-IL" dirty="0">
                <a:cs typeface="+mj-cs"/>
              </a:rPr>
              <a:t>משמעותית</a:t>
            </a:r>
          </a:p>
          <a:p>
            <a:pPr>
              <a:lnSpc>
                <a:spcPct val="150000"/>
              </a:lnSpc>
            </a:pPr>
            <a:r>
              <a:rPr lang="he-IL" dirty="0" smtClean="0">
                <a:cs typeface="+mj-cs"/>
              </a:rPr>
              <a:t>2. </a:t>
            </a:r>
            <a:r>
              <a:rPr lang="he-IL" dirty="0">
                <a:cs typeface="+mj-cs"/>
              </a:rPr>
              <a:t>סביבות רב חושיות</a:t>
            </a:r>
          </a:p>
          <a:p>
            <a:pPr>
              <a:lnSpc>
                <a:spcPct val="150000"/>
              </a:lnSpc>
            </a:pPr>
            <a:r>
              <a:rPr lang="he-IL" dirty="0" smtClean="0">
                <a:cs typeface="+mj-cs"/>
              </a:rPr>
              <a:t>3.</a:t>
            </a:r>
            <a:r>
              <a:rPr lang="he-IL" dirty="0" smtClean="0">
                <a:cs typeface="+mj-cs"/>
              </a:rPr>
              <a:t> </a:t>
            </a:r>
            <a:r>
              <a:rPr lang="he-IL" dirty="0">
                <a:cs typeface="+mj-cs"/>
              </a:rPr>
              <a:t>לוקחת בחשבון את הסביבה הפיסית והחברתית וההיבטים האישיים</a:t>
            </a:r>
          </a:p>
          <a:p>
            <a:pPr>
              <a:lnSpc>
                <a:spcPct val="150000"/>
              </a:lnSpc>
            </a:pPr>
            <a:r>
              <a:rPr lang="he-IL" dirty="0" smtClean="0">
                <a:cs typeface="+mj-cs"/>
              </a:rPr>
              <a:t>4.מקדמתידע </a:t>
            </a:r>
            <a:r>
              <a:rPr lang="he-IL" dirty="0">
                <a:cs typeface="+mj-cs"/>
              </a:rPr>
              <a:t>של עובדות ותהליכים </a:t>
            </a:r>
            <a:r>
              <a:rPr lang="he-IL" dirty="0" smtClean="0">
                <a:cs typeface="+mj-cs"/>
              </a:rPr>
              <a:t>, </a:t>
            </a:r>
            <a:r>
              <a:rPr lang="he-IL" dirty="0">
                <a:cs typeface="+mj-cs"/>
              </a:rPr>
              <a:t>יישום מושגים </a:t>
            </a:r>
            <a:r>
              <a:rPr lang="he-IL" dirty="0" smtClean="0">
                <a:cs typeface="+mj-cs"/>
              </a:rPr>
              <a:t>,שינויי </a:t>
            </a:r>
            <a:r>
              <a:rPr lang="he-IL" dirty="0">
                <a:cs typeface="+mj-cs"/>
              </a:rPr>
              <a:t>עמדות </a:t>
            </a:r>
            <a:r>
              <a:rPr lang="he-IL" dirty="0" smtClean="0">
                <a:cs typeface="+mj-cs"/>
              </a:rPr>
              <a:t>, </a:t>
            </a:r>
            <a:r>
              <a:rPr lang="he-IL" dirty="0">
                <a:cs typeface="+mj-cs"/>
              </a:rPr>
              <a:t>חוויה ריגושית </a:t>
            </a:r>
            <a:r>
              <a:rPr lang="he-IL" dirty="0" smtClean="0">
                <a:cs typeface="+mj-cs"/>
              </a:rPr>
              <a:t>,התנסות </a:t>
            </a:r>
            <a:r>
              <a:rPr lang="he-IL" dirty="0">
                <a:cs typeface="+mj-cs"/>
              </a:rPr>
              <a:t>אסטטית </a:t>
            </a:r>
            <a:r>
              <a:rPr lang="he-IL" dirty="0" err="1" smtClean="0">
                <a:cs typeface="+mj-cs"/>
              </a:rPr>
              <a:t>ומוטורית,דיונים</a:t>
            </a:r>
            <a:r>
              <a:rPr lang="he-IL" dirty="0" smtClean="0">
                <a:cs typeface="+mj-cs"/>
              </a:rPr>
              <a:t> </a:t>
            </a:r>
            <a:r>
              <a:rPr lang="he-IL" dirty="0">
                <a:cs typeface="+mj-cs"/>
              </a:rPr>
              <a:t>ואינטראקציה חברתי</a:t>
            </a:r>
          </a:p>
          <a:p>
            <a:pPr>
              <a:lnSpc>
                <a:spcPct val="150000"/>
              </a:lnSpc>
            </a:pPr>
            <a:r>
              <a:rPr lang="he-IL" dirty="0">
                <a:cs typeface="+mj-cs"/>
              </a:rPr>
              <a:t/>
            </a:r>
            <a:br>
              <a:rPr lang="he-IL" dirty="0">
                <a:cs typeface="+mj-cs"/>
              </a:rPr>
            </a:br>
            <a:endParaRPr lang="he-IL" dirty="0">
              <a:cs typeface="+mj-cs"/>
            </a:endParaRPr>
          </a:p>
          <a:p>
            <a:r>
              <a:rPr lang="he-IL" dirty="0"/>
              <a:t/>
            </a:r>
            <a:br>
              <a:rPr lang="he-IL" dirty="0"/>
            </a:br>
            <a:endParaRPr lang="he-IL" dirty="0"/>
          </a:p>
        </p:txBody>
      </p:sp>
    </p:spTree>
    <p:extLst>
      <p:ext uri="{BB962C8B-B14F-4D97-AF65-F5344CB8AC3E}">
        <p14:creationId xmlns:p14="http://schemas.microsoft.com/office/powerpoint/2010/main" val="280469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139952" y="476672"/>
            <a:ext cx="4572000" cy="5216813"/>
          </a:xfrm>
          <a:prstGeom prst="rect">
            <a:avLst/>
          </a:prstGeom>
        </p:spPr>
        <p:txBody>
          <a:bodyPr>
            <a:spAutoFit/>
          </a:bodyPr>
          <a:lstStyle/>
          <a:p>
            <a:pPr algn="ctr">
              <a:lnSpc>
                <a:spcPct val="150000"/>
              </a:lnSpc>
            </a:pPr>
            <a:r>
              <a:rPr lang="he-IL" b="1" dirty="0">
                <a:cs typeface="+mj-cs"/>
              </a:rPr>
              <a:t>יתרונות הלמידה בסביבה חוץ-כיתתית</a:t>
            </a:r>
          </a:p>
          <a:p>
            <a:pPr>
              <a:lnSpc>
                <a:spcPct val="150000"/>
              </a:lnSpc>
            </a:pPr>
            <a:r>
              <a:rPr lang="he-IL" dirty="0" smtClean="0">
                <a:effectLst/>
                <a:cs typeface="+mj-cs"/>
              </a:rPr>
              <a:t>1.מאפשרת </a:t>
            </a:r>
            <a:r>
              <a:rPr lang="he-IL" dirty="0" smtClean="0">
                <a:effectLst/>
                <a:cs typeface="+mj-cs"/>
              </a:rPr>
              <a:t>המחשה רבה יותר של המושגים. </a:t>
            </a:r>
          </a:p>
          <a:p>
            <a:pPr>
              <a:lnSpc>
                <a:spcPct val="150000"/>
              </a:lnSpc>
            </a:pPr>
            <a:r>
              <a:rPr lang="he-IL" dirty="0" smtClean="0">
                <a:effectLst/>
                <a:cs typeface="+mj-cs"/>
              </a:rPr>
              <a:t>2.מזמנת </a:t>
            </a:r>
            <a:r>
              <a:rPr lang="he-IL" dirty="0" smtClean="0">
                <a:effectLst/>
                <a:cs typeface="+mj-cs"/>
              </a:rPr>
              <a:t>התנסות בלתי אמצעית עם הנושא הנלמד ומשיגה בכך המחשה והבנה מעמיקה יותר של הנושא. </a:t>
            </a:r>
          </a:p>
          <a:p>
            <a:pPr>
              <a:lnSpc>
                <a:spcPct val="150000"/>
              </a:lnSpc>
            </a:pPr>
            <a:r>
              <a:rPr lang="he-IL" dirty="0" smtClean="0">
                <a:effectLst/>
                <a:cs typeface="+mj-cs"/>
              </a:rPr>
              <a:t>3.יכולה </a:t>
            </a:r>
            <a:r>
              <a:rPr lang="he-IL" dirty="0" smtClean="0">
                <a:effectLst/>
                <a:cs typeface="+mj-cs"/>
              </a:rPr>
              <a:t>לספק תנאים של מעבדת שדה לצורך חקירה של תופעות  מגוונות :ביולוגיות, גיאולוגיות, פיזיקליות וחברתיות </a:t>
            </a:r>
            <a:r>
              <a:rPr lang="he-IL" dirty="0" smtClean="0">
                <a:effectLst/>
                <a:cs typeface="+mj-cs"/>
              </a:rPr>
              <a:t>.</a:t>
            </a:r>
            <a:endParaRPr lang="he-IL" dirty="0" smtClean="0">
              <a:effectLst/>
              <a:cs typeface="+mj-cs"/>
            </a:endParaRPr>
          </a:p>
          <a:p>
            <a:pPr>
              <a:lnSpc>
                <a:spcPct val="150000"/>
              </a:lnSpc>
            </a:pPr>
            <a:r>
              <a:rPr lang="he-IL" dirty="0" smtClean="0">
                <a:effectLst/>
                <a:cs typeface="+mj-cs"/>
              </a:rPr>
              <a:t>4.מאפשרת </a:t>
            </a:r>
            <a:r>
              <a:rPr lang="he-IL" dirty="0" smtClean="0">
                <a:effectLst/>
                <a:cs typeface="+mj-cs"/>
              </a:rPr>
              <a:t>לרכוש מיומנויות חקר ושיטות עבודה המאפיינות תחומים שונים  </a:t>
            </a:r>
            <a:r>
              <a:rPr lang="he-IL" dirty="0" smtClean="0">
                <a:effectLst/>
                <a:cs typeface="+mj-cs"/>
              </a:rPr>
              <a:t>.</a:t>
            </a:r>
            <a:endParaRPr lang="he-IL" dirty="0" smtClean="0">
              <a:effectLst/>
              <a:cs typeface="+mj-cs"/>
            </a:endParaRPr>
          </a:p>
          <a:p>
            <a:pPr>
              <a:lnSpc>
                <a:spcPct val="150000"/>
              </a:lnSpc>
            </a:pPr>
            <a:r>
              <a:rPr lang="he-IL" dirty="0" smtClean="0">
                <a:effectLst/>
                <a:cs typeface="+mj-cs"/>
              </a:rPr>
              <a:t>5.תורמת </a:t>
            </a:r>
            <a:r>
              <a:rPr lang="he-IL" dirty="0" smtClean="0">
                <a:effectLst/>
                <a:cs typeface="+mj-cs"/>
              </a:rPr>
              <a:t>לרכישת אסטרטגיות חשיבה מסדר גבוה אצל הלומד </a:t>
            </a:r>
            <a:r>
              <a:rPr lang="he-IL" dirty="0" smtClean="0">
                <a:effectLst/>
                <a:cs typeface="+mj-cs"/>
              </a:rPr>
              <a:t>.</a:t>
            </a:r>
            <a:endParaRPr lang="he-IL" dirty="0" smtClean="0">
              <a:effectLst/>
              <a:cs typeface="+mj-cs"/>
            </a:endParaRPr>
          </a:p>
          <a:p>
            <a:r>
              <a:rPr lang="he-IL" dirty="0" smtClean="0"/>
              <a:t/>
            </a:r>
            <a:br>
              <a:rPr lang="he-IL" dirty="0" smtClean="0"/>
            </a:br>
            <a:endParaRPr lang="he-IL" dirty="0"/>
          </a:p>
        </p:txBody>
      </p:sp>
      <p:pic>
        <p:nvPicPr>
          <p:cNvPr id="3" name="Picture 7" descr="C:\Users\USER1\Pictures\IMG_2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80836">
            <a:off x="51138" y="1561077"/>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7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3568" y="908720"/>
            <a:ext cx="4572000" cy="3970318"/>
          </a:xfrm>
          <a:prstGeom prst="rect">
            <a:avLst/>
          </a:prstGeom>
        </p:spPr>
        <p:txBody>
          <a:bodyPr>
            <a:spAutoFit/>
          </a:bodyPr>
          <a:lstStyle/>
          <a:p>
            <a:pPr algn="ctr">
              <a:lnSpc>
                <a:spcPct val="150000"/>
              </a:lnSpc>
            </a:pPr>
            <a:r>
              <a:rPr lang="he-IL" b="1" dirty="0" smtClean="0">
                <a:cs typeface="+mj-cs"/>
              </a:rPr>
              <a:t>מבחינה </a:t>
            </a:r>
            <a:r>
              <a:rPr lang="he-IL" b="1" dirty="0">
                <a:cs typeface="+mj-cs"/>
              </a:rPr>
              <a:t>פיזית יש כמה אפשריות לסביבות למידה חוץ-כיתתיות:</a:t>
            </a:r>
          </a:p>
          <a:p>
            <a:pPr>
              <a:lnSpc>
                <a:spcPct val="150000"/>
              </a:lnSpc>
            </a:pPr>
            <a:r>
              <a:rPr lang="he-IL" dirty="0" smtClean="0">
                <a:cs typeface="+mj-cs"/>
              </a:rPr>
              <a:t>1.סביבות </a:t>
            </a:r>
            <a:r>
              <a:rPr lang="he-IL" dirty="0">
                <a:cs typeface="+mj-cs"/>
              </a:rPr>
              <a:t>פתוחות  </a:t>
            </a:r>
            <a:r>
              <a:rPr lang="he-IL" dirty="0" smtClean="0">
                <a:cs typeface="+mj-cs"/>
              </a:rPr>
              <a:t>.</a:t>
            </a:r>
            <a:endParaRPr lang="he-IL" dirty="0">
              <a:cs typeface="+mj-cs"/>
            </a:endParaRPr>
          </a:p>
          <a:p>
            <a:pPr>
              <a:lnSpc>
                <a:spcPct val="150000"/>
              </a:lnSpc>
            </a:pPr>
            <a:r>
              <a:rPr lang="he-IL" dirty="0" smtClean="0">
                <a:cs typeface="+mj-cs"/>
              </a:rPr>
              <a:t>2.סביבות </a:t>
            </a:r>
            <a:r>
              <a:rPr lang="he-IL" dirty="0">
                <a:cs typeface="+mj-cs"/>
              </a:rPr>
              <a:t>סגורות (בתוך מבנה) וזה יכול להיות סביבות מותאמות לביקורי קהל (כמו: מוזיאון, מכון חקר תת ימי ) או סביבות שאינן מותאמות לצורכי קהל (כמו: מפעל תעשייה כמו מפעל שטראוס מפעל ממתקים נוף הגליל , יש גם שטראוס מחלבות דרך עכו </a:t>
            </a:r>
            <a:r>
              <a:rPr lang="he-IL" dirty="0" smtClean="0">
                <a:cs typeface="+mj-cs"/>
              </a:rPr>
              <a:t>).</a:t>
            </a:r>
            <a:endParaRPr lang="he-IL" dirty="0">
              <a:cs typeface="+mj-cs"/>
            </a:endParaRPr>
          </a:p>
          <a:p>
            <a:r>
              <a:rPr lang="he-IL" dirty="0"/>
              <a:t/>
            </a:r>
            <a:br>
              <a:rPr lang="he-IL" dirty="0"/>
            </a:br>
            <a:endParaRPr lang="he-IL" dirty="0"/>
          </a:p>
        </p:txBody>
      </p:sp>
      <p:pic>
        <p:nvPicPr>
          <p:cNvPr id="3" name="Picture 6" descr="C:\Users\USER1\Pictures\IMG_2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90264">
            <a:off x="5128967" y="947284"/>
            <a:ext cx="388347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4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924050"/>
            <a:ext cx="83058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04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339752" y="764704"/>
            <a:ext cx="4572000" cy="5859553"/>
          </a:xfrm>
          <a:prstGeom prst="rect">
            <a:avLst/>
          </a:prstGeom>
        </p:spPr>
        <p:txBody>
          <a:bodyPr>
            <a:spAutoFit/>
          </a:bodyPr>
          <a:lstStyle/>
          <a:p>
            <a:pPr algn="ctr">
              <a:lnSpc>
                <a:spcPct val="150000"/>
              </a:lnSpc>
            </a:pPr>
            <a:r>
              <a:rPr lang="he-IL" b="1" dirty="0">
                <a:cs typeface="+mj-cs"/>
              </a:rPr>
              <a:t>סביבת למידה חוץ-כיתתית ולמידה משמעותית</a:t>
            </a:r>
          </a:p>
          <a:p>
            <a:pPr>
              <a:lnSpc>
                <a:spcPct val="150000"/>
              </a:lnSpc>
            </a:pPr>
            <a:r>
              <a:rPr lang="he-IL" dirty="0" smtClean="0">
                <a:effectLst/>
                <a:cs typeface="+mj-cs"/>
              </a:rPr>
              <a:t>סביבת הלמידה החוץ-כיתתית היא משאב ללמידה משמעותית:</a:t>
            </a:r>
          </a:p>
          <a:p>
            <a:pPr>
              <a:lnSpc>
                <a:spcPct val="150000"/>
              </a:lnSpc>
            </a:pPr>
            <a:r>
              <a:rPr lang="he-IL" dirty="0" smtClean="0">
                <a:effectLst/>
                <a:cs typeface="+mj-cs"/>
              </a:rPr>
              <a:t>מזמנת למידה ממשית, אמתית ואותנטית המעודדת את מעורבות הלומד בתהליך הבניית ידע. </a:t>
            </a:r>
          </a:p>
          <a:p>
            <a:pPr>
              <a:lnSpc>
                <a:spcPct val="150000"/>
              </a:lnSpc>
            </a:pPr>
            <a:r>
              <a:rPr lang="he-IL" dirty="0" smtClean="0">
                <a:effectLst/>
                <a:cs typeface="+mj-cs"/>
              </a:rPr>
              <a:t>מקדמת תהליך למידה טבעי מתוך התנסות ישירה וחווייתית, ובכך מעוררת עניין וסקרנות של הלומדים ומאפשרת הבנה מעמיקה יותר של מושגים, רעיונות ועקרונות מתחומי דעת שונים. </a:t>
            </a:r>
          </a:p>
          <a:p>
            <a:pPr>
              <a:lnSpc>
                <a:spcPct val="150000"/>
              </a:lnSpc>
            </a:pPr>
            <a:r>
              <a:rPr lang="he-IL" dirty="0" smtClean="0">
                <a:effectLst/>
                <a:cs typeface="+mj-cs"/>
              </a:rPr>
              <a:t>מחזקת מיומנויות חשיבה ועשייה.  </a:t>
            </a:r>
          </a:p>
          <a:p>
            <a:pPr>
              <a:lnSpc>
                <a:spcPct val="150000"/>
              </a:lnSpc>
            </a:pPr>
            <a:r>
              <a:rPr lang="he-IL" dirty="0" smtClean="0">
                <a:effectLst/>
                <a:cs typeface="+mj-cs"/>
              </a:rPr>
              <a:t>מזמנת יחסי גומלין ומעודדת אינטראקציה בין הלומד לסביבה הפיזית והחברתית.</a:t>
            </a:r>
          </a:p>
          <a:p>
            <a:pPr>
              <a:lnSpc>
                <a:spcPct val="150000"/>
              </a:lnSpc>
            </a:pPr>
            <a:r>
              <a:rPr lang="he-IL" dirty="0" smtClean="0">
                <a:cs typeface="+mj-cs"/>
              </a:rPr>
              <a:t/>
            </a:r>
            <a:br>
              <a:rPr lang="he-IL" dirty="0" smtClean="0">
                <a:cs typeface="+mj-cs"/>
              </a:rPr>
            </a:br>
            <a:endParaRPr lang="he-IL" dirty="0">
              <a:cs typeface="+mj-cs"/>
            </a:endParaRPr>
          </a:p>
        </p:txBody>
      </p:sp>
    </p:spTree>
    <p:extLst>
      <p:ext uri="{BB962C8B-B14F-4D97-AF65-F5344CB8AC3E}">
        <p14:creationId xmlns:p14="http://schemas.microsoft.com/office/powerpoint/2010/main" val="397790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2771800" y="2132856"/>
            <a:ext cx="3384376" cy="3877985"/>
          </a:xfrm>
          <a:prstGeom prst="rect">
            <a:avLst/>
          </a:prstGeom>
        </p:spPr>
        <p:txBody>
          <a:bodyPr wrap="square">
            <a:spAutoFit/>
          </a:bodyPr>
          <a:lstStyle/>
          <a:p>
            <a:pPr algn="ctr">
              <a:lnSpc>
                <a:spcPct val="150000"/>
              </a:lnSpc>
            </a:pPr>
            <a:r>
              <a:rPr lang="he-IL" sz="1600" b="1" dirty="0" smtClean="0">
                <a:cs typeface="+mj-cs"/>
              </a:rPr>
              <a:t>חשוב לדעת שבלמידה משמעותית:</a:t>
            </a:r>
            <a:endParaRPr lang="he-IL" sz="1600" b="1" dirty="0">
              <a:cs typeface="+mj-cs"/>
            </a:endParaRPr>
          </a:p>
          <a:p>
            <a:pPr>
              <a:lnSpc>
                <a:spcPct val="150000"/>
              </a:lnSpc>
            </a:pPr>
            <a:r>
              <a:rPr lang="he-IL" sz="1600" b="1" dirty="0" smtClean="0">
                <a:cs typeface="+mj-cs"/>
              </a:rPr>
              <a:t>1. </a:t>
            </a:r>
            <a:r>
              <a:rPr lang="he-IL" sz="1600" b="1" dirty="0">
                <a:cs typeface="+mj-cs"/>
              </a:rPr>
              <a:t>הלומד פעיל</a:t>
            </a:r>
          </a:p>
          <a:p>
            <a:pPr>
              <a:lnSpc>
                <a:spcPct val="150000"/>
              </a:lnSpc>
            </a:pPr>
            <a:r>
              <a:rPr lang="he-IL" sz="1600" b="1" dirty="0" smtClean="0">
                <a:cs typeface="+mj-cs"/>
              </a:rPr>
              <a:t>2.שותף </a:t>
            </a:r>
            <a:r>
              <a:rPr lang="he-IL" sz="1600" b="1" dirty="0">
                <a:cs typeface="+mj-cs"/>
              </a:rPr>
              <a:t>לבניית/יצירת הידע בוחר מה וכמה ללמוד</a:t>
            </a:r>
          </a:p>
          <a:p>
            <a:pPr>
              <a:lnSpc>
                <a:spcPct val="150000"/>
              </a:lnSpc>
            </a:pPr>
            <a:r>
              <a:rPr lang="he-IL" sz="1600" b="1" dirty="0" smtClean="0">
                <a:cs typeface="+mj-cs"/>
              </a:rPr>
              <a:t>3.יש למידה </a:t>
            </a:r>
            <a:r>
              <a:rPr lang="he-IL" sz="1600" b="1" dirty="0">
                <a:cs typeface="+mj-cs"/>
              </a:rPr>
              <a:t>סביב עצמים </a:t>
            </a:r>
            <a:endParaRPr lang="he-IL" sz="1600" b="1" dirty="0" smtClean="0">
              <a:cs typeface="+mj-cs"/>
            </a:endParaRPr>
          </a:p>
          <a:p>
            <a:pPr>
              <a:lnSpc>
                <a:spcPct val="150000"/>
              </a:lnSpc>
            </a:pPr>
            <a:r>
              <a:rPr lang="he-IL" sz="1600" b="1" dirty="0" smtClean="0">
                <a:cs typeface="+mj-cs"/>
              </a:rPr>
              <a:t>4. הלומד חש </a:t>
            </a:r>
            <a:r>
              <a:rPr lang="he-IL" sz="1600" b="1" dirty="0" smtClean="0">
                <a:cs typeface="+mj-cs"/>
              </a:rPr>
              <a:t>אינטראקטיביות </a:t>
            </a:r>
          </a:p>
          <a:p>
            <a:pPr>
              <a:lnSpc>
                <a:spcPct val="150000"/>
              </a:lnSpc>
            </a:pPr>
            <a:r>
              <a:rPr lang="he-IL" sz="1600" b="1" dirty="0" smtClean="0">
                <a:cs typeface="+mj-cs"/>
              </a:rPr>
              <a:t>5. לפעמים תהיה אפשרות ל</a:t>
            </a:r>
            <a:r>
              <a:rPr lang="he-IL" sz="1600" b="1" dirty="0" smtClean="0">
                <a:cs typeface="+mj-cs"/>
              </a:rPr>
              <a:t>יצירת </a:t>
            </a:r>
            <a:r>
              <a:rPr lang="he-IL" sz="1600" b="1" dirty="0">
                <a:cs typeface="+mj-cs"/>
              </a:rPr>
              <a:t>תוצר</a:t>
            </a:r>
          </a:p>
          <a:p>
            <a:pPr>
              <a:lnSpc>
                <a:spcPct val="150000"/>
              </a:lnSpc>
            </a:pPr>
            <a:r>
              <a:rPr lang="he-IL" sz="1600" b="1" dirty="0" smtClean="0">
                <a:cs typeface="+mj-cs"/>
              </a:rPr>
              <a:t>6. </a:t>
            </a:r>
            <a:r>
              <a:rPr lang="he-IL" sz="1600" b="1" dirty="0">
                <a:cs typeface="+mj-cs"/>
              </a:rPr>
              <a:t>מאפשרת פעילות ואינטראקציה חברתי</a:t>
            </a:r>
          </a:p>
          <a:p>
            <a:pPr>
              <a:lnSpc>
                <a:spcPct val="150000"/>
              </a:lnSpc>
            </a:pPr>
            <a:r>
              <a:rPr lang="he-IL" b="1" dirty="0">
                <a:cs typeface="+mj-cs"/>
              </a:rPr>
              <a:t/>
            </a:r>
            <a:br>
              <a:rPr lang="he-IL" b="1" dirty="0">
                <a:cs typeface="+mj-cs"/>
              </a:rPr>
            </a:br>
            <a:endParaRPr lang="he-IL" b="1" dirty="0">
              <a:cs typeface="+mj-cs"/>
            </a:endParaRPr>
          </a:p>
        </p:txBody>
      </p:sp>
    </p:spTree>
    <p:extLst>
      <p:ext uri="{BB962C8B-B14F-4D97-AF65-F5344CB8AC3E}">
        <p14:creationId xmlns:p14="http://schemas.microsoft.com/office/powerpoint/2010/main" val="18247956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148</Words>
  <Application>Microsoft Office PowerPoint</Application>
  <PresentationFormat>‫הצגה על המסך (4:3)</PresentationFormat>
  <Paragraphs>43</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ערכת נושא Office</vt:lpstr>
      <vt:lpstr>למידה חוץ כיתתית – משאב ללמידה משמעותית </vt:lpstr>
      <vt:lpstr>מצגת של PowerPoint</vt:lpstr>
      <vt:lpstr>חינוך בלתי פורמלי  הוא חינוך שמחוץ לתוכנית הלימודים , חינוך שמחוץ לבית הספר חינוך זה מכיל פעילויות חינוכיות מאורגנות ושיטתיות המתרחשות מחוץ למסגרת המערכת הפורמלית. חינוך אפקטיבי שבו יש התייחסות לתחושותיו, רגשותיו וערכיו של החניך, המכוון לסייע ולקדם את החלקים הלא-קוגניטיביים בתפקודו של הנער.  מסגרת כזו הינה עיונית ומעשית הבאה לידי ביטוי בפעילות של ארגונים העוסקים בחינוך בלתי פורמלי והמחוללת אותה. </vt:lpstr>
      <vt:lpstr>מצגת של PowerPoint</vt:lpstr>
      <vt:lpstr>מצגת של PowerPoint</vt:lpstr>
      <vt:lpstr>מצגת של PowerPoint</vt:lpstr>
      <vt:lpstr>מצגת של PowerPoint</vt:lpstr>
      <vt:lpstr>מצגת של PowerPoint</vt:lpstr>
      <vt:lpstr>מצגת של PowerPoint</vt:lpstr>
      <vt:lpstr>דוגמאות לסיורים לימודיים : מחלבות שטראוס עכו ממתקי שטראוס נצרת עילית  מכון החקר התת ימי חיפה  </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USER1</dc:creator>
  <cp:lastModifiedBy>USER1</cp:lastModifiedBy>
  <cp:revision>11</cp:revision>
  <dcterms:created xsi:type="dcterms:W3CDTF">2020-03-11T04:02:09Z</dcterms:created>
  <dcterms:modified xsi:type="dcterms:W3CDTF">2020-03-11T06:41:30Z</dcterms:modified>
</cp:coreProperties>
</file>