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58" r:id="rId5"/>
    <p:sldId id="259" r:id="rId6"/>
    <p:sldId id="260" r:id="rId7"/>
    <p:sldId id="262" r:id="rId8"/>
    <p:sldId id="264" r:id="rId9"/>
    <p:sldId id="263"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varScale="1">
        <p:scale>
          <a:sx n="86" d="100"/>
          <a:sy n="86" d="100"/>
        </p:scale>
        <p:origin x="96" y="66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F1B1F0C-A5B7-4EC3-9127-ABD6232686CB}" type="datetimeFigureOut">
              <a:rPr lang="en-US" smtClean="0"/>
              <a:t>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37ED33-A494-4667-BDD3-20280AFC5CF7}" type="slidenum">
              <a:rPr lang="en-US" smtClean="0"/>
              <a:t>‹#›</a:t>
            </a:fld>
            <a:endParaRPr lang="en-US"/>
          </a:p>
        </p:txBody>
      </p:sp>
    </p:spTree>
    <p:extLst>
      <p:ext uri="{BB962C8B-B14F-4D97-AF65-F5344CB8AC3E}">
        <p14:creationId xmlns:p14="http://schemas.microsoft.com/office/powerpoint/2010/main" val="3051577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1B1F0C-A5B7-4EC3-9127-ABD6232686CB}" type="datetimeFigureOut">
              <a:rPr lang="en-US" smtClean="0"/>
              <a:t>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37ED33-A494-4667-BDD3-20280AFC5CF7}" type="slidenum">
              <a:rPr lang="en-US" smtClean="0"/>
              <a:t>‹#›</a:t>
            </a:fld>
            <a:endParaRPr lang="en-US"/>
          </a:p>
        </p:txBody>
      </p:sp>
    </p:spTree>
    <p:extLst>
      <p:ext uri="{BB962C8B-B14F-4D97-AF65-F5344CB8AC3E}">
        <p14:creationId xmlns:p14="http://schemas.microsoft.com/office/powerpoint/2010/main" val="391929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1B1F0C-A5B7-4EC3-9127-ABD6232686CB}" type="datetimeFigureOut">
              <a:rPr lang="en-US" smtClean="0"/>
              <a:t>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37ED33-A494-4667-BDD3-20280AFC5CF7}" type="slidenum">
              <a:rPr lang="en-US" smtClean="0"/>
              <a:t>‹#›</a:t>
            </a:fld>
            <a:endParaRPr lang="en-US"/>
          </a:p>
        </p:txBody>
      </p:sp>
    </p:spTree>
    <p:extLst>
      <p:ext uri="{BB962C8B-B14F-4D97-AF65-F5344CB8AC3E}">
        <p14:creationId xmlns:p14="http://schemas.microsoft.com/office/powerpoint/2010/main" val="1902368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1B1F0C-A5B7-4EC3-9127-ABD6232686CB}" type="datetimeFigureOut">
              <a:rPr lang="en-US" smtClean="0"/>
              <a:t>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37ED33-A494-4667-BDD3-20280AFC5CF7}" type="slidenum">
              <a:rPr lang="en-US" smtClean="0"/>
              <a:t>‹#›</a:t>
            </a:fld>
            <a:endParaRPr lang="en-US"/>
          </a:p>
        </p:txBody>
      </p:sp>
    </p:spTree>
    <p:extLst>
      <p:ext uri="{BB962C8B-B14F-4D97-AF65-F5344CB8AC3E}">
        <p14:creationId xmlns:p14="http://schemas.microsoft.com/office/powerpoint/2010/main" val="3072274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1B1F0C-A5B7-4EC3-9127-ABD6232686CB}" type="datetimeFigureOut">
              <a:rPr lang="en-US" smtClean="0"/>
              <a:t>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37ED33-A494-4667-BDD3-20280AFC5CF7}" type="slidenum">
              <a:rPr lang="en-US" smtClean="0"/>
              <a:t>‹#›</a:t>
            </a:fld>
            <a:endParaRPr lang="en-US"/>
          </a:p>
        </p:txBody>
      </p:sp>
    </p:spTree>
    <p:extLst>
      <p:ext uri="{BB962C8B-B14F-4D97-AF65-F5344CB8AC3E}">
        <p14:creationId xmlns:p14="http://schemas.microsoft.com/office/powerpoint/2010/main" val="395731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F1B1F0C-A5B7-4EC3-9127-ABD6232686CB}" type="datetimeFigureOut">
              <a:rPr lang="en-US" smtClean="0"/>
              <a:t>2/20/2019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37ED33-A494-4667-BDD3-20280AFC5CF7}" type="slidenum">
              <a:rPr lang="en-US" smtClean="0"/>
              <a:t>‹#›</a:t>
            </a:fld>
            <a:endParaRPr lang="en-US"/>
          </a:p>
        </p:txBody>
      </p:sp>
    </p:spTree>
    <p:extLst>
      <p:ext uri="{BB962C8B-B14F-4D97-AF65-F5344CB8AC3E}">
        <p14:creationId xmlns:p14="http://schemas.microsoft.com/office/powerpoint/2010/main" val="2544182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F1B1F0C-A5B7-4EC3-9127-ABD6232686CB}" type="datetimeFigureOut">
              <a:rPr lang="en-US" smtClean="0"/>
              <a:t>2/20/2019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37ED33-A494-4667-BDD3-20280AFC5CF7}" type="slidenum">
              <a:rPr lang="en-US" smtClean="0"/>
              <a:t>‹#›</a:t>
            </a:fld>
            <a:endParaRPr lang="en-US"/>
          </a:p>
        </p:txBody>
      </p:sp>
    </p:spTree>
    <p:extLst>
      <p:ext uri="{BB962C8B-B14F-4D97-AF65-F5344CB8AC3E}">
        <p14:creationId xmlns:p14="http://schemas.microsoft.com/office/powerpoint/2010/main" val="641348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F1B1F0C-A5B7-4EC3-9127-ABD6232686CB}" type="datetimeFigureOut">
              <a:rPr lang="en-US" smtClean="0"/>
              <a:t>2/20/2019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37ED33-A494-4667-BDD3-20280AFC5CF7}" type="slidenum">
              <a:rPr lang="en-US" smtClean="0"/>
              <a:t>‹#›</a:t>
            </a:fld>
            <a:endParaRPr lang="en-US"/>
          </a:p>
        </p:txBody>
      </p:sp>
    </p:spTree>
    <p:extLst>
      <p:ext uri="{BB962C8B-B14F-4D97-AF65-F5344CB8AC3E}">
        <p14:creationId xmlns:p14="http://schemas.microsoft.com/office/powerpoint/2010/main" val="34646755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1B1F0C-A5B7-4EC3-9127-ABD6232686CB}" type="datetimeFigureOut">
              <a:rPr lang="en-US" smtClean="0"/>
              <a:t>2/20/2019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37ED33-A494-4667-BDD3-20280AFC5CF7}" type="slidenum">
              <a:rPr lang="en-US" smtClean="0"/>
              <a:t>‹#›</a:t>
            </a:fld>
            <a:endParaRPr lang="en-US"/>
          </a:p>
        </p:txBody>
      </p:sp>
    </p:spTree>
    <p:extLst>
      <p:ext uri="{BB962C8B-B14F-4D97-AF65-F5344CB8AC3E}">
        <p14:creationId xmlns:p14="http://schemas.microsoft.com/office/powerpoint/2010/main" val="2475315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1B1F0C-A5B7-4EC3-9127-ABD6232686CB}" type="datetimeFigureOut">
              <a:rPr lang="en-US" smtClean="0"/>
              <a:t>2/20/2019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37ED33-A494-4667-BDD3-20280AFC5CF7}" type="slidenum">
              <a:rPr lang="en-US" smtClean="0"/>
              <a:t>‹#›</a:t>
            </a:fld>
            <a:endParaRPr lang="en-US"/>
          </a:p>
        </p:txBody>
      </p:sp>
    </p:spTree>
    <p:extLst>
      <p:ext uri="{BB962C8B-B14F-4D97-AF65-F5344CB8AC3E}">
        <p14:creationId xmlns:p14="http://schemas.microsoft.com/office/powerpoint/2010/main" val="2537066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1B1F0C-A5B7-4EC3-9127-ABD6232686CB}" type="datetimeFigureOut">
              <a:rPr lang="en-US" smtClean="0"/>
              <a:t>2/20/2019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37ED33-A494-4667-BDD3-20280AFC5CF7}" type="slidenum">
              <a:rPr lang="en-US" smtClean="0"/>
              <a:t>‹#›</a:t>
            </a:fld>
            <a:endParaRPr lang="en-US"/>
          </a:p>
        </p:txBody>
      </p:sp>
    </p:spTree>
    <p:extLst>
      <p:ext uri="{BB962C8B-B14F-4D97-AF65-F5344CB8AC3E}">
        <p14:creationId xmlns:p14="http://schemas.microsoft.com/office/powerpoint/2010/main" val="3575682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1B1F0C-A5B7-4EC3-9127-ABD6232686CB}" type="datetimeFigureOut">
              <a:rPr lang="en-US" smtClean="0"/>
              <a:t>2/20/2019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37ED33-A494-4667-BDD3-20280AFC5CF7}" type="slidenum">
              <a:rPr lang="en-US" smtClean="0"/>
              <a:t>‹#›</a:t>
            </a:fld>
            <a:endParaRPr lang="en-US"/>
          </a:p>
        </p:txBody>
      </p:sp>
    </p:spTree>
    <p:extLst>
      <p:ext uri="{BB962C8B-B14F-4D97-AF65-F5344CB8AC3E}">
        <p14:creationId xmlns:p14="http://schemas.microsoft.com/office/powerpoint/2010/main" val="3129109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39910" y="850005"/>
            <a:ext cx="8470006" cy="1204645"/>
          </a:xfrm>
        </p:spPr>
        <p:txBody>
          <a:bodyPr/>
          <a:lstStyle/>
          <a:p>
            <a:r>
              <a:rPr lang="he-IL" b="1" dirty="0" smtClean="0">
                <a:solidFill>
                  <a:schemeClr val="accent6">
                    <a:lumMod val="50000"/>
                  </a:schemeClr>
                </a:solidFill>
                <a:cs typeface="+mn-cs"/>
              </a:rPr>
              <a:t>תחמוצות חנקן</a:t>
            </a:r>
            <a:endParaRPr lang="en-US" b="1" dirty="0">
              <a:solidFill>
                <a:schemeClr val="accent6">
                  <a:lumMod val="50000"/>
                </a:schemeClr>
              </a:solidFill>
              <a:cs typeface="+mn-cs"/>
            </a:endParaRPr>
          </a:p>
        </p:txBody>
      </p:sp>
      <p:pic>
        <p:nvPicPr>
          <p:cNvPr id="5" name="Picture 4" title="תחמוצות חנקן"/>
          <p:cNvPicPr>
            <a:picLocks noChangeAspect="1"/>
          </p:cNvPicPr>
          <p:nvPr/>
        </p:nvPicPr>
        <p:blipFill>
          <a:blip r:embed="rId2"/>
          <a:stretch>
            <a:fillRect/>
          </a:stretch>
        </p:blipFill>
        <p:spPr>
          <a:xfrm>
            <a:off x="3947343" y="2486024"/>
            <a:ext cx="3569710" cy="2771775"/>
          </a:xfrm>
          <a:prstGeom prst="rect">
            <a:avLst/>
          </a:prstGeom>
        </p:spPr>
      </p:pic>
    </p:spTree>
    <p:extLst>
      <p:ext uri="{BB962C8B-B14F-4D97-AF65-F5344CB8AC3E}">
        <p14:creationId xmlns:p14="http://schemas.microsoft.com/office/powerpoint/2010/main" val="326380618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e-IL" b="1" dirty="0" smtClean="0">
                <a:solidFill>
                  <a:srgbClr val="7030A0"/>
                </a:solidFill>
                <a:effectLst>
                  <a:outerShdw blurRad="38100" dist="38100" dir="2700000" algn="tl">
                    <a:srgbClr val="000000">
                      <a:alpha val="43137"/>
                    </a:srgbClr>
                  </a:outerShdw>
                </a:effectLst>
                <a:cs typeface="+mn-cs"/>
              </a:rPr>
              <a:t>"תחמוצות חנקן- קשה איתן, אי אפשר בלעדיהן"</a:t>
            </a:r>
            <a:endParaRPr lang="en-US" b="1" dirty="0">
              <a:solidFill>
                <a:srgbClr val="7030A0"/>
              </a:solidFill>
              <a:effectLst>
                <a:outerShdw blurRad="38100" dist="38100" dir="2700000" algn="tl">
                  <a:srgbClr val="000000">
                    <a:alpha val="43137"/>
                  </a:srgbClr>
                </a:outerShdw>
              </a:effectLst>
              <a:cs typeface="+mn-cs"/>
            </a:endParaRPr>
          </a:p>
        </p:txBody>
      </p:sp>
      <p:sp>
        <p:nvSpPr>
          <p:cNvPr id="3" name="Content Placeholder 2"/>
          <p:cNvSpPr>
            <a:spLocks noGrp="1"/>
          </p:cNvSpPr>
          <p:nvPr>
            <p:ph idx="1"/>
          </p:nvPr>
        </p:nvSpPr>
        <p:spPr>
          <a:xfrm>
            <a:off x="838200" y="2353659"/>
            <a:ext cx="10515600" cy="4351338"/>
          </a:xfrm>
        </p:spPr>
        <p:txBody>
          <a:bodyPr/>
          <a:lstStyle/>
          <a:p>
            <a:pPr marL="0" indent="0" algn="ctr" rtl="1">
              <a:lnSpc>
                <a:spcPct val="150000"/>
              </a:lnSpc>
              <a:buNone/>
            </a:pPr>
            <a:r>
              <a:rPr lang="he-IL" dirty="0" smtClean="0"/>
              <a:t>אנו זקוקים לתחמוצות החנקן ותלויים בהן. קצב הגידול של המין האנושי תלוי בכמות החנקן הזמינה לצמחים בקרקע, אך בה בעת התוספת המסיבית של תחמוצות החנקן לקרקע, למים ולאוויר, גורמות להשפעות הרסניות, הנעות בחומרתן ובהיקפן מבעיות בריאות מקומיות ועד למפגעים גלובליים.</a:t>
            </a:r>
            <a:endParaRPr lang="en-US" dirty="0"/>
          </a:p>
        </p:txBody>
      </p:sp>
    </p:spTree>
    <p:extLst>
      <p:ext uri="{BB962C8B-B14F-4D97-AF65-F5344CB8AC3E}">
        <p14:creationId xmlns:p14="http://schemas.microsoft.com/office/powerpoint/2010/main" val="32538183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he-IL" sz="4800" b="1" dirty="0" smtClean="0">
                <a:solidFill>
                  <a:schemeClr val="accent2">
                    <a:lumMod val="75000"/>
                  </a:schemeClr>
                </a:solidFill>
                <a:effectLst>
                  <a:outerShdw blurRad="38100" dist="38100" dir="2700000" algn="tl">
                    <a:srgbClr val="000000">
                      <a:alpha val="43137"/>
                    </a:srgbClr>
                  </a:outerShdw>
                </a:effectLst>
                <a:cs typeface="+mn-cs"/>
              </a:rPr>
              <a:t>היווצרות תחמוצות חנקן </a:t>
            </a:r>
            <a:endParaRPr lang="en-US" sz="4800" b="1" dirty="0">
              <a:solidFill>
                <a:schemeClr val="accent2">
                  <a:lumMod val="75000"/>
                </a:schemeClr>
              </a:solidFill>
              <a:effectLst>
                <a:outerShdw blurRad="38100" dist="38100" dir="2700000" algn="tl">
                  <a:srgbClr val="000000">
                    <a:alpha val="43137"/>
                  </a:srgbClr>
                </a:outerShdw>
              </a:effectLst>
              <a:cs typeface="+mn-cs"/>
            </a:endParaRPr>
          </a:p>
        </p:txBody>
      </p:sp>
      <p:sp>
        <p:nvSpPr>
          <p:cNvPr id="3" name="Content Placeholder 2"/>
          <p:cNvSpPr>
            <a:spLocks noGrp="1"/>
          </p:cNvSpPr>
          <p:nvPr>
            <p:ph idx="1"/>
          </p:nvPr>
        </p:nvSpPr>
        <p:spPr/>
        <p:txBody>
          <a:bodyPr>
            <a:normAutofit/>
          </a:bodyPr>
          <a:lstStyle/>
          <a:p>
            <a:pPr algn="r" rtl="1">
              <a:lnSpc>
                <a:spcPct val="150000"/>
              </a:lnSpc>
            </a:pPr>
            <a:r>
              <a:rPr lang="he-IL" dirty="0" smtClean="0"/>
              <a:t>החנקן מהווה כ- 79% מהרכב האוויר</a:t>
            </a:r>
          </a:p>
          <a:p>
            <a:pPr algn="r" rtl="1">
              <a:lnSpc>
                <a:spcPct val="150000"/>
              </a:lnSpc>
            </a:pPr>
            <a:r>
              <a:rPr lang="he-IL" dirty="0" smtClean="0"/>
              <a:t>כדי שהחנקן יגיב עם החמצן שבאוויר, דרושה רמה גבוהה של אנרגיה</a:t>
            </a:r>
          </a:p>
          <a:p>
            <a:pPr algn="r" rtl="1">
              <a:lnSpc>
                <a:spcPct val="150000"/>
              </a:lnSpc>
            </a:pPr>
            <a:r>
              <a:rPr lang="he-IL" dirty="0" smtClean="0"/>
              <a:t>בעת היווצרות הברק (מקור טבעי לאנרגיה גבוהה) מתרחשת התגובה הבאה לקבלת התחמוצת </a:t>
            </a:r>
            <a:r>
              <a:rPr lang="en-US" dirty="0" smtClean="0"/>
              <a:t>NO</a:t>
            </a:r>
            <a:r>
              <a:rPr lang="he-IL" dirty="0" smtClean="0"/>
              <a:t>:</a:t>
            </a:r>
          </a:p>
          <a:p>
            <a:pPr algn="r" rtl="1"/>
            <a:endParaRPr lang="he-IL" dirty="0" smtClean="0"/>
          </a:p>
          <a:p>
            <a:pPr marL="0" indent="0" algn="ctr" rtl="1">
              <a:buNone/>
            </a:pPr>
            <a:r>
              <a:rPr lang="en-US" sz="3900" dirty="0" smtClean="0"/>
              <a:t>N              NO</a:t>
            </a:r>
            <a:r>
              <a:rPr lang="he-IL" sz="3900" dirty="0" smtClean="0"/>
              <a:t>+</a:t>
            </a:r>
            <a:r>
              <a:rPr lang="en-US" sz="3900" dirty="0" smtClean="0"/>
              <a:t>0</a:t>
            </a:r>
          </a:p>
          <a:p>
            <a:pPr marL="0" indent="0" algn="ctr" rtl="1">
              <a:buNone/>
            </a:pPr>
            <a:endParaRPr lang="en-US" dirty="0"/>
          </a:p>
        </p:txBody>
      </p:sp>
      <p:cxnSp>
        <p:nvCxnSpPr>
          <p:cNvPr id="5" name="Straight Arrow Connector 4" title="חץ"/>
          <p:cNvCxnSpPr/>
          <p:nvPr/>
        </p:nvCxnSpPr>
        <p:spPr>
          <a:xfrm>
            <a:off x="5851301" y="5585395"/>
            <a:ext cx="669701" cy="128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628380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he-IL" sz="5400" b="1" dirty="0" smtClean="0">
                <a:solidFill>
                  <a:schemeClr val="accent4">
                    <a:lumMod val="50000"/>
                  </a:schemeClr>
                </a:solidFill>
                <a:effectLst>
                  <a:outerShdw blurRad="38100" dist="38100" dir="2700000" algn="tl">
                    <a:srgbClr val="000000">
                      <a:alpha val="43137"/>
                    </a:srgbClr>
                  </a:outerShdw>
                </a:effectLst>
                <a:cs typeface="+mn-cs"/>
              </a:rPr>
              <a:t>היווצרות תחמוצות חנקן</a:t>
            </a:r>
            <a:endParaRPr lang="en-US" sz="5400" b="1" dirty="0">
              <a:solidFill>
                <a:schemeClr val="accent4">
                  <a:lumMod val="50000"/>
                </a:schemeClr>
              </a:solidFill>
              <a:effectLst>
                <a:outerShdw blurRad="38100" dist="38100" dir="2700000" algn="tl">
                  <a:srgbClr val="000000">
                    <a:alpha val="43137"/>
                  </a:srgbClr>
                </a:outerShdw>
              </a:effectLst>
              <a:cs typeface="+mn-cs"/>
            </a:endParaRPr>
          </a:p>
        </p:txBody>
      </p:sp>
      <p:sp>
        <p:nvSpPr>
          <p:cNvPr id="3" name="Content Placeholder 2"/>
          <p:cNvSpPr>
            <a:spLocks noGrp="1"/>
          </p:cNvSpPr>
          <p:nvPr>
            <p:ph idx="1"/>
          </p:nvPr>
        </p:nvSpPr>
        <p:spPr/>
        <p:txBody>
          <a:bodyPr/>
          <a:lstStyle/>
          <a:p>
            <a:pPr algn="r" rtl="1">
              <a:lnSpc>
                <a:spcPct val="150000"/>
              </a:lnSpc>
            </a:pPr>
            <a:r>
              <a:rPr lang="he-IL" dirty="0" smtClean="0"/>
              <a:t>תחמוצות חנקן נוצרות בצורה טבעית על ידי פירוק פעילות ביולוגית של חיידקים</a:t>
            </a:r>
          </a:p>
          <a:p>
            <a:pPr algn="r" rtl="1">
              <a:lnSpc>
                <a:spcPct val="150000"/>
              </a:lnSpc>
            </a:pPr>
            <a:r>
              <a:rPr lang="he-IL" dirty="0" smtClean="0"/>
              <a:t>תהליכי שריפה טבעית</a:t>
            </a:r>
          </a:p>
          <a:p>
            <a:pPr algn="r" rtl="1">
              <a:lnSpc>
                <a:spcPct val="150000"/>
              </a:lnSpc>
            </a:pPr>
            <a:r>
              <a:rPr lang="he-IL" dirty="0" smtClean="0"/>
              <a:t>פעילות של ברקים</a:t>
            </a:r>
          </a:p>
          <a:p>
            <a:pPr algn="r" rtl="1">
              <a:lnSpc>
                <a:spcPct val="150000"/>
              </a:lnSpc>
            </a:pPr>
            <a:r>
              <a:rPr lang="he-IL" dirty="0" smtClean="0"/>
              <a:t>האיזון הטבעי הופר עקב כמויות גדולות של פליטת תחמוצות חנקן מכלי רכב.</a:t>
            </a:r>
            <a:endParaRPr lang="en-US" dirty="0"/>
          </a:p>
        </p:txBody>
      </p:sp>
    </p:spTree>
    <p:extLst>
      <p:ext uri="{BB962C8B-B14F-4D97-AF65-F5344CB8AC3E}">
        <p14:creationId xmlns:p14="http://schemas.microsoft.com/office/powerpoint/2010/main" val="22074710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he-IL" sz="4800" b="1" dirty="0" smtClean="0">
                <a:solidFill>
                  <a:schemeClr val="accent2">
                    <a:lumMod val="75000"/>
                  </a:schemeClr>
                </a:solidFill>
                <a:effectLst>
                  <a:outerShdw blurRad="38100" dist="38100" dir="2700000" algn="tl">
                    <a:srgbClr val="000000">
                      <a:alpha val="43137"/>
                    </a:srgbClr>
                  </a:outerShdw>
                </a:effectLst>
                <a:cs typeface="+mn-cs"/>
              </a:rPr>
              <a:t>תכונות תחמוצות החנקן</a:t>
            </a:r>
            <a:endParaRPr lang="en-US" sz="4800" b="1" dirty="0">
              <a:solidFill>
                <a:schemeClr val="accent2">
                  <a:lumMod val="75000"/>
                </a:schemeClr>
              </a:solidFill>
              <a:effectLst>
                <a:outerShdw blurRad="38100" dist="38100" dir="2700000" algn="tl">
                  <a:srgbClr val="000000">
                    <a:alpha val="43137"/>
                  </a:srgbClr>
                </a:outerShdw>
              </a:effectLst>
              <a:cs typeface="+mn-cs"/>
            </a:endParaRPr>
          </a:p>
        </p:txBody>
      </p:sp>
      <p:sp>
        <p:nvSpPr>
          <p:cNvPr id="3" name="Content Placeholder 2"/>
          <p:cNvSpPr>
            <a:spLocks noGrp="1"/>
          </p:cNvSpPr>
          <p:nvPr>
            <p:ph idx="1"/>
          </p:nvPr>
        </p:nvSpPr>
        <p:spPr/>
        <p:txBody>
          <a:bodyPr>
            <a:normAutofit fontScale="92500" lnSpcReduction="10000"/>
          </a:bodyPr>
          <a:lstStyle/>
          <a:p>
            <a:pPr algn="r" rtl="1">
              <a:lnSpc>
                <a:spcPct val="170000"/>
              </a:lnSpc>
            </a:pPr>
            <a:r>
              <a:rPr lang="he-IL" sz="2600" dirty="0">
                <a:solidFill>
                  <a:prstClr val="black"/>
                </a:solidFill>
              </a:rPr>
              <a:t>חנקן חד חמצני הוא גז חסר צבע וריח, אינו מסיס במים ויחסית למזהמים אחרים הוא אינו </a:t>
            </a:r>
            <a:r>
              <a:rPr lang="he-IL" sz="2600" dirty="0" smtClean="0">
                <a:solidFill>
                  <a:prstClr val="black"/>
                </a:solidFill>
              </a:rPr>
              <a:t>מזיק.</a:t>
            </a:r>
            <a:endParaRPr lang="he-IL" sz="3000" dirty="0" smtClean="0"/>
          </a:p>
          <a:p>
            <a:pPr algn="r" rtl="1">
              <a:lnSpc>
                <a:spcPct val="150000"/>
              </a:lnSpc>
            </a:pPr>
            <a:r>
              <a:rPr lang="he-IL" sz="2600" dirty="0" smtClean="0"/>
              <a:t>החנקן החד חמצני ממשיך להגיב עם החמצן, ויוצר את התחמוצת </a:t>
            </a:r>
            <a:r>
              <a:rPr lang="en-US" sz="2600" dirty="0" smtClean="0"/>
              <a:t>NO2</a:t>
            </a:r>
            <a:endParaRPr lang="he-IL" sz="2600" dirty="0" smtClean="0"/>
          </a:p>
          <a:p>
            <a:pPr algn="r" rtl="1">
              <a:lnSpc>
                <a:spcPct val="150000"/>
              </a:lnSpc>
            </a:pPr>
            <a:r>
              <a:rPr lang="he-IL" sz="2600" dirty="0" smtClean="0"/>
              <a:t>חנקן דו חמצני הוא גז רעיל, בעל צבע חום – אדמדם וריח חריף, מסיס במים ורעיל.</a:t>
            </a:r>
          </a:p>
          <a:p>
            <a:pPr algn="r" rtl="1">
              <a:lnSpc>
                <a:spcPct val="150000"/>
              </a:lnSpc>
            </a:pPr>
            <a:r>
              <a:rPr lang="he-IL" sz="2600" dirty="0" smtClean="0"/>
              <a:t>כאשר נושמים אותו הוא מתמוסס במהירות בנאדיות הריאות ויוצר חומצה בדופן הרירית של הריאה. חנקן דו חמצני בריכוזים גבוהים יכול לחדור למערכת הדם ולהתחבר להמוגלובין, ובכך למנוע אספקת חמצן סדירה לגוף</a:t>
            </a:r>
            <a:r>
              <a:rPr lang="he-IL" dirty="0" smtClean="0"/>
              <a:t>.</a:t>
            </a:r>
          </a:p>
        </p:txBody>
      </p:sp>
    </p:spTree>
    <p:extLst>
      <p:ext uri="{BB962C8B-B14F-4D97-AF65-F5344CB8AC3E}">
        <p14:creationId xmlns:p14="http://schemas.microsoft.com/office/powerpoint/2010/main" val="3052315200"/>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title="נסכם בטבלה את תכונותיהן של תחמוצות החנקן"/>
          <p:cNvSpPr>
            <a:spLocks noGrp="1"/>
          </p:cNvSpPr>
          <p:nvPr>
            <p:ph type="title"/>
          </p:nvPr>
        </p:nvSpPr>
        <p:spPr/>
        <p:txBody>
          <a:bodyPr/>
          <a:lstStyle/>
          <a:p>
            <a:pPr algn="ctr"/>
            <a:r>
              <a:rPr lang="he-IL" b="1" dirty="0" smtClean="0">
                <a:solidFill>
                  <a:schemeClr val="accent1">
                    <a:lumMod val="50000"/>
                  </a:schemeClr>
                </a:solidFill>
                <a:effectLst>
                  <a:outerShdw blurRad="38100" dist="38100" dir="2700000" algn="tl">
                    <a:srgbClr val="000000">
                      <a:alpha val="43137"/>
                    </a:srgbClr>
                  </a:outerShdw>
                </a:effectLst>
                <a:cs typeface="+mn-cs"/>
              </a:rPr>
              <a:t>נסכם בטבלה את תכונותיהן של תחמוצות החנקן</a:t>
            </a:r>
            <a:endParaRPr lang="en-US" b="1" dirty="0">
              <a:solidFill>
                <a:schemeClr val="accent1">
                  <a:lumMod val="50000"/>
                </a:schemeClr>
              </a:solidFill>
              <a:effectLst>
                <a:outerShdw blurRad="38100" dist="38100" dir="2700000" algn="tl">
                  <a:srgbClr val="000000">
                    <a:alpha val="43137"/>
                  </a:srgbClr>
                </a:outerShdw>
              </a:effectLst>
              <a:cs typeface="+mn-cs"/>
            </a:endParaRPr>
          </a:p>
        </p:txBody>
      </p:sp>
      <p:graphicFrame>
        <p:nvGraphicFramePr>
          <p:cNvPr id="4" name="Content Placeholder 3" title="נסכם בטבלה את תכונותיהן של תחמוצות החנקן"/>
          <p:cNvGraphicFramePr>
            <a:graphicFrameLocks noGrp="1"/>
          </p:cNvGraphicFramePr>
          <p:nvPr>
            <p:ph idx="1"/>
            <p:extLst>
              <p:ext uri="{D42A27DB-BD31-4B8C-83A1-F6EECF244321}">
                <p14:modId xmlns:p14="http://schemas.microsoft.com/office/powerpoint/2010/main" val="4231095112"/>
              </p:ext>
            </p:extLst>
          </p:nvPr>
        </p:nvGraphicFramePr>
        <p:xfrm>
          <a:off x="643944" y="1967293"/>
          <a:ext cx="10709856" cy="3351680"/>
        </p:xfrm>
        <a:graphic>
          <a:graphicData uri="http://schemas.openxmlformats.org/drawingml/2006/table">
            <a:tbl>
              <a:tblPr firstRow="1" bandRow="1">
                <a:tableStyleId>{5C22544A-7EE6-4342-B048-85BDC9FD1C3A}</a:tableStyleId>
              </a:tblPr>
              <a:tblGrid>
                <a:gridCol w="3569952">
                  <a:extLst>
                    <a:ext uri="{9D8B030D-6E8A-4147-A177-3AD203B41FA5}">
                      <a16:colId xmlns:a16="http://schemas.microsoft.com/office/drawing/2014/main" val="20000"/>
                    </a:ext>
                  </a:extLst>
                </a:gridCol>
                <a:gridCol w="3569952">
                  <a:extLst>
                    <a:ext uri="{9D8B030D-6E8A-4147-A177-3AD203B41FA5}">
                      <a16:colId xmlns:a16="http://schemas.microsoft.com/office/drawing/2014/main" val="20001"/>
                    </a:ext>
                  </a:extLst>
                </a:gridCol>
                <a:gridCol w="3569952">
                  <a:extLst>
                    <a:ext uri="{9D8B030D-6E8A-4147-A177-3AD203B41FA5}">
                      <a16:colId xmlns:a16="http://schemas.microsoft.com/office/drawing/2014/main" val="20002"/>
                    </a:ext>
                  </a:extLst>
                </a:gridCol>
              </a:tblGrid>
              <a:tr h="670336">
                <a:tc>
                  <a:txBody>
                    <a:bodyPr/>
                    <a:lstStyle/>
                    <a:p>
                      <a:pPr algn="ctr"/>
                      <a:r>
                        <a:rPr lang="he-IL" sz="2800" dirty="0" smtClean="0"/>
                        <a:t>חנקן דו חמצני</a:t>
                      </a:r>
                      <a:endParaRPr lang="en-US" sz="2800" dirty="0"/>
                    </a:p>
                  </a:txBody>
                  <a:tcPr/>
                </a:tc>
                <a:tc>
                  <a:txBody>
                    <a:bodyPr/>
                    <a:lstStyle/>
                    <a:p>
                      <a:pPr algn="ctr"/>
                      <a:r>
                        <a:rPr lang="he-IL" sz="2800" dirty="0" smtClean="0"/>
                        <a:t>חנקן חד חמצני</a:t>
                      </a:r>
                      <a:endParaRPr lang="en-US" sz="2800" dirty="0"/>
                    </a:p>
                  </a:txBody>
                  <a:tcPr/>
                </a:tc>
                <a:tc>
                  <a:txBody>
                    <a:bodyPr/>
                    <a:lstStyle/>
                    <a:p>
                      <a:pPr algn="ctr"/>
                      <a:r>
                        <a:rPr lang="he-IL" sz="2800" dirty="0" smtClean="0"/>
                        <a:t>קריטריונים להשוואה</a:t>
                      </a:r>
                      <a:endParaRPr lang="en-US" sz="2800" dirty="0"/>
                    </a:p>
                  </a:txBody>
                  <a:tcPr/>
                </a:tc>
                <a:extLst>
                  <a:ext uri="{0D108BD9-81ED-4DB2-BD59-A6C34878D82A}">
                    <a16:rowId xmlns:a16="http://schemas.microsoft.com/office/drawing/2014/main" val="10000"/>
                  </a:ext>
                </a:extLst>
              </a:tr>
              <a:tr h="670336">
                <a:tc>
                  <a:txBody>
                    <a:bodyPr/>
                    <a:lstStyle/>
                    <a:p>
                      <a:endParaRPr lang="en-US"/>
                    </a:p>
                  </a:txBody>
                  <a:tcPr/>
                </a:tc>
                <a:tc>
                  <a:txBody>
                    <a:bodyPr/>
                    <a:lstStyle/>
                    <a:p>
                      <a:endParaRPr lang="en-US"/>
                    </a:p>
                  </a:txBody>
                  <a:tcPr/>
                </a:tc>
                <a:tc>
                  <a:txBody>
                    <a:bodyPr/>
                    <a:lstStyle/>
                    <a:p>
                      <a:pPr algn="ctr"/>
                      <a:r>
                        <a:rPr lang="he-IL" sz="2400" b="1" dirty="0" smtClean="0"/>
                        <a:t>צבע</a:t>
                      </a:r>
                      <a:endParaRPr lang="en-US" sz="2400" b="1" dirty="0"/>
                    </a:p>
                  </a:txBody>
                  <a:tcPr/>
                </a:tc>
                <a:extLst>
                  <a:ext uri="{0D108BD9-81ED-4DB2-BD59-A6C34878D82A}">
                    <a16:rowId xmlns:a16="http://schemas.microsoft.com/office/drawing/2014/main" val="10001"/>
                  </a:ext>
                </a:extLst>
              </a:tr>
              <a:tr h="670336">
                <a:tc>
                  <a:txBody>
                    <a:bodyPr/>
                    <a:lstStyle/>
                    <a:p>
                      <a:endParaRPr lang="en-US"/>
                    </a:p>
                  </a:txBody>
                  <a:tcPr/>
                </a:tc>
                <a:tc>
                  <a:txBody>
                    <a:bodyPr/>
                    <a:lstStyle/>
                    <a:p>
                      <a:endParaRPr lang="en-US"/>
                    </a:p>
                  </a:txBody>
                  <a:tcPr/>
                </a:tc>
                <a:tc>
                  <a:txBody>
                    <a:bodyPr/>
                    <a:lstStyle/>
                    <a:p>
                      <a:pPr algn="ctr"/>
                      <a:r>
                        <a:rPr lang="he-IL" sz="2400" b="1" dirty="0" smtClean="0"/>
                        <a:t>ריח</a:t>
                      </a:r>
                      <a:endParaRPr lang="en-US" sz="2400" b="1" dirty="0"/>
                    </a:p>
                  </a:txBody>
                  <a:tcPr/>
                </a:tc>
                <a:extLst>
                  <a:ext uri="{0D108BD9-81ED-4DB2-BD59-A6C34878D82A}">
                    <a16:rowId xmlns:a16="http://schemas.microsoft.com/office/drawing/2014/main" val="10002"/>
                  </a:ext>
                </a:extLst>
              </a:tr>
              <a:tr h="670336">
                <a:tc>
                  <a:txBody>
                    <a:bodyPr/>
                    <a:lstStyle/>
                    <a:p>
                      <a:endParaRPr lang="en-US"/>
                    </a:p>
                  </a:txBody>
                  <a:tcPr/>
                </a:tc>
                <a:tc>
                  <a:txBody>
                    <a:bodyPr/>
                    <a:lstStyle/>
                    <a:p>
                      <a:endParaRPr lang="en-US"/>
                    </a:p>
                  </a:txBody>
                  <a:tcPr/>
                </a:tc>
                <a:tc>
                  <a:txBody>
                    <a:bodyPr/>
                    <a:lstStyle/>
                    <a:p>
                      <a:pPr algn="ctr"/>
                      <a:r>
                        <a:rPr lang="he-IL" sz="2400" b="1" dirty="0" smtClean="0"/>
                        <a:t>מסיסות</a:t>
                      </a:r>
                      <a:endParaRPr lang="en-US" sz="2400" b="1" dirty="0"/>
                    </a:p>
                  </a:txBody>
                  <a:tcPr/>
                </a:tc>
                <a:extLst>
                  <a:ext uri="{0D108BD9-81ED-4DB2-BD59-A6C34878D82A}">
                    <a16:rowId xmlns:a16="http://schemas.microsoft.com/office/drawing/2014/main" val="10003"/>
                  </a:ext>
                </a:extLst>
              </a:tr>
              <a:tr h="670336">
                <a:tc>
                  <a:txBody>
                    <a:bodyPr/>
                    <a:lstStyle/>
                    <a:p>
                      <a:endParaRPr lang="en-US"/>
                    </a:p>
                  </a:txBody>
                  <a:tcPr/>
                </a:tc>
                <a:tc>
                  <a:txBody>
                    <a:bodyPr/>
                    <a:lstStyle/>
                    <a:p>
                      <a:endParaRPr lang="en-US" dirty="0"/>
                    </a:p>
                  </a:txBody>
                  <a:tcPr/>
                </a:tc>
                <a:tc>
                  <a:txBody>
                    <a:bodyPr/>
                    <a:lstStyle/>
                    <a:p>
                      <a:pPr algn="ctr"/>
                      <a:r>
                        <a:rPr lang="he-IL" sz="2400" b="1" dirty="0" smtClean="0"/>
                        <a:t>נזקים</a:t>
                      </a:r>
                      <a:endParaRPr lang="en-US" sz="2400" b="1"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916982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e-IL" b="1" dirty="0">
                <a:solidFill>
                  <a:schemeClr val="accent1">
                    <a:lumMod val="50000"/>
                  </a:schemeClr>
                </a:solidFill>
                <a:effectLst>
                  <a:outerShdw blurRad="38100" dist="38100" dir="2700000" algn="tl">
                    <a:srgbClr val="000000">
                      <a:alpha val="43137"/>
                    </a:srgbClr>
                  </a:outerShdw>
                </a:effectLst>
                <a:cs typeface="+mn-cs"/>
              </a:rPr>
              <a:t>נסכם בטבלה את תכונותיהן של תחמוצות החנקן</a:t>
            </a:r>
            <a:endParaRPr lang="en-US" dirty="0">
              <a:cs typeface="+mn-cs"/>
            </a:endParaRPr>
          </a:p>
        </p:txBody>
      </p:sp>
      <p:pic>
        <p:nvPicPr>
          <p:cNvPr id="4" name="Content Placeholder 3" title="נסכם בטבלה את תכונותיהן של תחמוצות החנקן"/>
          <p:cNvPicPr>
            <a:picLocks noGrp="1" noChangeAspect="1"/>
          </p:cNvPicPr>
          <p:nvPr>
            <p:ph idx="1"/>
          </p:nvPr>
        </p:nvPicPr>
        <p:blipFill>
          <a:blip r:embed="rId2"/>
          <a:stretch>
            <a:fillRect/>
          </a:stretch>
        </p:blipFill>
        <p:spPr>
          <a:xfrm>
            <a:off x="838200" y="2073493"/>
            <a:ext cx="10515600" cy="3417719"/>
          </a:xfrm>
          <a:prstGeom prst="rect">
            <a:avLst/>
          </a:prstGeom>
        </p:spPr>
      </p:pic>
    </p:spTree>
    <p:extLst>
      <p:ext uri="{BB962C8B-B14F-4D97-AF65-F5344CB8AC3E}">
        <p14:creationId xmlns:p14="http://schemas.microsoft.com/office/powerpoint/2010/main" val="15016837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he-IL" sz="4800" b="1" dirty="0" smtClean="0">
                <a:solidFill>
                  <a:schemeClr val="accent2">
                    <a:lumMod val="75000"/>
                  </a:schemeClr>
                </a:solidFill>
                <a:effectLst>
                  <a:outerShdw blurRad="38100" dist="38100" dir="2700000" algn="tl">
                    <a:srgbClr val="000000">
                      <a:alpha val="43137"/>
                    </a:srgbClr>
                  </a:outerShdw>
                </a:effectLst>
                <a:cs typeface="+mn-cs"/>
              </a:rPr>
              <a:t>מחזור החנקן בטבע</a:t>
            </a:r>
            <a:endParaRPr lang="en-US" sz="4800" b="1" dirty="0">
              <a:solidFill>
                <a:schemeClr val="accent2">
                  <a:lumMod val="75000"/>
                </a:schemeClr>
              </a:solidFill>
              <a:effectLst>
                <a:outerShdw blurRad="38100" dist="38100" dir="2700000" algn="tl">
                  <a:srgbClr val="000000">
                    <a:alpha val="43137"/>
                  </a:srgbClr>
                </a:outerShdw>
              </a:effectLst>
              <a:cs typeface="+mn-cs"/>
            </a:endParaRPr>
          </a:p>
        </p:txBody>
      </p:sp>
      <p:sp>
        <p:nvSpPr>
          <p:cNvPr id="3" name="Content Placeholder 2"/>
          <p:cNvSpPr>
            <a:spLocks noGrp="1"/>
          </p:cNvSpPr>
          <p:nvPr>
            <p:ph idx="1"/>
          </p:nvPr>
        </p:nvSpPr>
        <p:spPr/>
        <p:txBody>
          <a:bodyPr>
            <a:noAutofit/>
          </a:bodyPr>
          <a:lstStyle/>
          <a:p>
            <a:pPr algn="r" rtl="1">
              <a:lnSpc>
                <a:spcPct val="150000"/>
              </a:lnSpc>
            </a:pPr>
            <a:r>
              <a:rPr lang="he-IL" sz="2000" dirty="0" smtClean="0"/>
              <a:t>החנקן דרוש ליצירת החלבון בחי ובצומח</a:t>
            </a:r>
          </a:p>
          <a:p>
            <a:pPr algn="r" rtl="1">
              <a:lnSpc>
                <a:spcPct val="150000"/>
              </a:lnSpc>
            </a:pPr>
            <a:r>
              <a:rPr lang="he-IL" sz="2000" dirty="0" smtClean="0"/>
              <a:t>הוא מצוי באטמוספירה כגז </a:t>
            </a:r>
            <a:r>
              <a:rPr lang="en-US" sz="2000" dirty="0" smtClean="0"/>
              <a:t>N2</a:t>
            </a:r>
            <a:r>
              <a:rPr lang="he-IL" sz="2000" dirty="0" smtClean="0"/>
              <a:t> ומהווה כ- 79% מהרכבה</a:t>
            </a:r>
          </a:p>
          <a:p>
            <a:pPr algn="r" rtl="1">
              <a:lnSpc>
                <a:spcPct val="150000"/>
              </a:lnSpc>
            </a:pPr>
            <a:r>
              <a:rPr lang="he-IL" sz="2000" dirty="0" smtClean="0"/>
              <a:t>רוב היצורים החיים נושמים את החנקן שבאוויר ופולטים אותו כמו שהוא.</a:t>
            </a:r>
          </a:p>
          <a:p>
            <a:pPr algn="r" rtl="1">
              <a:lnSpc>
                <a:spcPct val="150000"/>
              </a:lnSpc>
            </a:pPr>
            <a:r>
              <a:rPr lang="he-IL" sz="2000" dirty="0" smtClean="0"/>
              <a:t>הצמחים יכולים לקלוט חנקן רק בצורת תרכובת מלח מהקרקע (חנקה) </a:t>
            </a:r>
            <a:r>
              <a:rPr lang="en-US" sz="2000" dirty="0" smtClean="0"/>
              <a:t>NO3</a:t>
            </a:r>
          </a:p>
          <a:p>
            <a:pPr algn="r" rtl="1">
              <a:lnSpc>
                <a:spcPct val="150000"/>
              </a:lnSpc>
            </a:pPr>
            <a:r>
              <a:rPr lang="he-IL" sz="2000" dirty="0" smtClean="0"/>
              <a:t>תהליך ההמרה של חנקן לחנקה מכונה קיבוע חנקן.</a:t>
            </a:r>
          </a:p>
          <a:p>
            <a:pPr algn="r" rtl="1">
              <a:lnSpc>
                <a:spcPct val="150000"/>
              </a:lnSpc>
            </a:pPr>
            <a:r>
              <a:rPr lang="he-IL" sz="2000" dirty="0" smtClean="0"/>
              <a:t>הקיבוע יכול להתרחש עקב פעולה כימית (ברקים) או ביולוגית (חיידקים)</a:t>
            </a:r>
          </a:p>
          <a:p>
            <a:pPr algn="r" rtl="1">
              <a:lnSpc>
                <a:spcPct val="150000"/>
              </a:lnSpc>
            </a:pPr>
            <a:r>
              <a:rPr lang="he-IL" sz="2000" dirty="0" smtClean="0"/>
              <a:t>הצמחים משתמשים בחנקות ליצירת חלבון</a:t>
            </a:r>
          </a:p>
          <a:p>
            <a:pPr algn="r" rtl="1">
              <a:lnSpc>
                <a:spcPct val="150000"/>
              </a:lnSpc>
            </a:pPr>
            <a:r>
              <a:rPr lang="he-IL" sz="2000" dirty="0" smtClean="0"/>
              <a:t>בעלי החיים ובני האדם צורכים את הרקמות של החי והצומח כמזון, ומפרקים את החלבון לחנקה.</a:t>
            </a:r>
          </a:p>
        </p:txBody>
      </p:sp>
    </p:spTree>
    <p:extLst>
      <p:ext uri="{BB962C8B-B14F-4D97-AF65-F5344CB8AC3E}">
        <p14:creationId xmlns:p14="http://schemas.microsoft.com/office/powerpoint/2010/main" val="4074141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ircle(in)">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ircle(in)">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circle(in)">
                                      <p:cBhvr>
                                        <p:cTn id="4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7702" y="1324130"/>
            <a:ext cx="10515600" cy="4385295"/>
          </a:xfrm>
        </p:spPr>
        <p:txBody>
          <a:bodyPr>
            <a:normAutofit/>
          </a:bodyPr>
          <a:lstStyle/>
          <a:p>
            <a:pPr lvl="1" algn="ctr" rtl="0">
              <a:lnSpc>
                <a:spcPct val="90000"/>
              </a:lnSpc>
              <a:spcBef>
                <a:spcPct val="0"/>
              </a:spcBef>
            </a:pPr>
            <a:r>
              <a:rPr lang="he-IL" sz="5400" b="1" dirty="0" smtClean="0">
                <a:solidFill>
                  <a:schemeClr val="accent6">
                    <a:lumMod val="50000"/>
                  </a:schemeClr>
                </a:solidFill>
                <a:effectLst>
                  <a:outerShdw blurRad="38100" dist="38100" dir="2700000" algn="tl">
                    <a:srgbClr val="000000">
                      <a:alpha val="43137"/>
                    </a:srgbClr>
                  </a:outerShdw>
                </a:effectLst>
              </a:rPr>
              <a:t>תהליך מעגלי זה שומר על האיזון ושיווי משקל דינמי בין המרכיבים השונים</a:t>
            </a:r>
            <a:r>
              <a:rPr lang="en-US" sz="5400" b="1" dirty="0" smtClean="0">
                <a:solidFill>
                  <a:schemeClr val="accent6">
                    <a:lumMod val="50000"/>
                  </a:schemeClr>
                </a:solidFill>
                <a:effectLst>
                  <a:outerShdw blurRad="38100" dist="38100" dir="2700000" algn="tl">
                    <a:srgbClr val="000000">
                      <a:alpha val="43137"/>
                    </a:srgbClr>
                  </a:outerShdw>
                </a:effectLst>
              </a:rPr>
              <a:t/>
            </a:r>
            <a:br>
              <a:rPr lang="en-US" sz="5400" b="1" dirty="0" smtClean="0">
                <a:solidFill>
                  <a:schemeClr val="accent6">
                    <a:lumMod val="50000"/>
                  </a:schemeClr>
                </a:solidFill>
                <a:effectLst>
                  <a:outerShdw blurRad="38100" dist="38100" dir="2700000" algn="tl">
                    <a:srgbClr val="000000">
                      <a:alpha val="43137"/>
                    </a:srgbClr>
                  </a:outerShdw>
                </a:effectLst>
              </a:rPr>
            </a:br>
            <a:endParaRPr lang="he-IL" dirty="0"/>
          </a:p>
        </p:txBody>
      </p:sp>
    </p:spTree>
    <p:extLst>
      <p:ext uri="{BB962C8B-B14F-4D97-AF65-F5344CB8AC3E}">
        <p14:creationId xmlns:p14="http://schemas.microsoft.com/office/powerpoint/2010/main" val="15407751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he-IL" sz="4800" b="1" dirty="0" smtClean="0">
                <a:solidFill>
                  <a:schemeClr val="tx2">
                    <a:lumMod val="60000"/>
                    <a:lumOff val="40000"/>
                  </a:schemeClr>
                </a:solidFill>
                <a:effectLst>
                  <a:outerShdw blurRad="38100" dist="38100" dir="2700000" algn="tl">
                    <a:srgbClr val="000000">
                      <a:alpha val="43137"/>
                    </a:srgbClr>
                  </a:outerShdw>
                </a:effectLst>
                <a:cs typeface="+mn-cs"/>
              </a:rPr>
              <a:t/>
            </a:r>
            <a:br>
              <a:rPr lang="he-IL" sz="4800" b="1" dirty="0" smtClean="0">
                <a:solidFill>
                  <a:schemeClr val="tx2">
                    <a:lumMod val="60000"/>
                    <a:lumOff val="40000"/>
                  </a:schemeClr>
                </a:solidFill>
                <a:effectLst>
                  <a:outerShdw blurRad="38100" dist="38100" dir="2700000" algn="tl">
                    <a:srgbClr val="000000">
                      <a:alpha val="43137"/>
                    </a:srgbClr>
                  </a:outerShdw>
                </a:effectLst>
                <a:cs typeface="+mn-cs"/>
              </a:rPr>
            </a:br>
            <a:r>
              <a:rPr lang="he-IL" sz="4800" b="1" dirty="0" smtClean="0">
                <a:solidFill>
                  <a:srgbClr val="FF0000"/>
                </a:solidFill>
                <a:effectLst>
                  <a:outerShdw blurRad="38100" dist="38100" dir="2700000" algn="tl">
                    <a:srgbClr val="000000">
                      <a:alpha val="43137"/>
                    </a:srgbClr>
                  </a:outerShdw>
                </a:effectLst>
                <a:cs typeface="+mn-cs"/>
              </a:rPr>
              <a:t>תרגיל</a:t>
            </a:r>
            <a:r>
              <a:rPr lang="he-IL" sz="4800" b="1" dirty="0" smtClean="0">
                <a:solidFill>
                  <a:schemeClr val="tx2">
                    <a:lumMod val="60000"/>
                    <a:lumOff val="40000"/>
                  </a:schemeClr>
                </a:solidFill>
                <a:effectLst>
                  <a:outerShdw blurRad="38100" dist="38100" dir="2700000" algn="tl">
                    <a:srgbClr val="000000">
                      <a:alpha val="43137"/>
                    </a:srgbClr>
                  </a:outerShdw>
                </a:effectLst>
                <a:cs typeface="+mn-cs"/>
              </a:rPr>
              <a:t/>
            </a:r>
            <a:br>
              <a:rPr lang="he-IL" sz="4800" b="1" dirty="0" smtClean="0">
                <a:solidFill>
                  <a:schemeClr val="tx2">
                    <a:lumMod val="60000"/>
                    <a:lumOff val="40000"/>
                  </a:schemeClr>
                </a:solidFill>
                <a:effectLst>
                  <a:outerShdw blurRad="38100" dist="38100" dir="2700000" algn="tl">
                    <a:srgbClr val="000000">
                      <a:alpha val="43137"/>
                    </a:srgbClr>
                  </a:outerShdw>
                </a:effectLst>
                <a:cs typeface="+mn-cs"/>
              </a:rPr>
            </a:br>
            <a:r>
              <a:rPr lang="he-IL" sz="4800" b="1" dirty="0" smtClean="0">
                <a:solidFill>
                  <a:schemeClr val="tx2">
                    <a:lumMod val="60000"/>
                    <a:lumOff val="40000"/>
                  </a:schemeClr>
                </a:solidFill>
                <a:effectLst>
                  <a:outerShdw blurRad="38100" dist="38100" dir="2700000" algn="tl">
                    <a:srgbClr val="000000">
                      <a:alpha val="43137"/>
                    </a:srgbClr>
                  </a:outerShdw>
                </a:effectLst>
                <a:cs typeface="+mn-cs"/>
              </a:rPr>
              <a:t>לפניכם תרשים של מערכת אקולוגית</a:t>
            </a:r>
            <a:br>
              <a:rPr lang="he-IL" sz="4800" b="1" dirty="0" smtClean="0">
                <a:solidFill>
                  <a:schemeClr val="tx2">
                    <a:lumMod val="60000"/>
                    <a:lumOff val="40000"/>
                  </a:schemeClr>
                </a:solidFill>
                <a:effectLst>
                  <a:outerShdw blurRad="38100" dist="38100" dir="2700000" algn="tl">
                    <a:srgbClr val="000000">
                      <a:alpha val="43137"/>
                    </a:srgbClr>
                  </a:outerShdw>
                </a:effectLst>
                <a:cs typeface="+mn-cs"/>
              </a:rPr>
            </a:br>
            <a:r>
              <a:rPr lang="he-IL" sz="4800" b="1" dirty="0" smtClean="0">
                <a:solidFill>
                  <a:schemeClr val="tx2">
                    <a:lumMod val="60000"/>
                    <a:lumOff val="40000"/>
                  </a:schemeClr>
                </a:solidFill>
                <a:effectLst>
                  <a:outerShdw blurRad="38100" dist="38100" dir="2700000" algn="tl">
                    <a:srgbClr val="000000">
                      <a:alpha val="43137"/>
                    </a:srgbClr>
                  </a:outerShdw>
                </a:effectLst>
                <a:cs typeface="+mn-cs"/>
              </a:rPr>
              <a:t>הוסיפו חיצים בכיוונים הנכונים במערכת והסבירו</a:t>
            </a:r>
            <a:endParaRPr lang="en-US" sz="4800" b="1" dirty="0">
              <a:solidFill>
                <a:schemeClr val="tx2">
                  <a:lumMod val="60000"/>
                  <a:lumOff val="40000"/>
                </a:schemeClr>
              </a:solidFill>
              <a:effectLst>
                <a:outerShdw blurRad="38100" dist="38100" dir="2700000" algn="tl">
                  <a:srgbClr val="000000">
                    <a:alpha val="43137"/>
                  </a:srgbClr>
                </a:outerShdw>
              </a:effectLst>
              <a:cs typeface="+mn-cs"/>
            </a:endParaRPr>
          </a:p>
        </p:txBody>
      </p:sp>
      <p:sp>
        <p:nvSpPr>
          <p:cNvPr id="4" name="Oval 3"/>
          <p:cNvSpPr/>
          <p:nvPr/>
        </p:nvSpPr>
        <p:spPr>
          <a:xfrm>
            <a:off x="1931831" y="4226266"/>
            <a:ext cx="3000777" cy="16227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sz="2800" dirty="0" smtClean="0"/>
              <a:t>מפרקים</a:t>
            </a:r>
            <a:endParaRPr lang="en-US" sz="2800" dirty="0"/>
          </a:p>
        </p:txBody>
      </p:sp>
      <p:sp>
        <p:nvSpPr>
          <p:cNvPr id="5" name="Content Placeholder 4"/>
          <p:cNvSpPr>
            <a:spLocks noGrp="1"/>
          </p:cNvSpPr>
          <p:nvPr>
            <p:ph idx="1"/>
          </p:nvPr>
        </p:nvSpPr>
        <p:spPr>
          <a:xfrm>
            <a:off x="6917029" y="4185634"/>
            <a:ext cx="2870916" cy="170400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buNone/>
            </a:pPr>
            <a:r>
              <a:rPr lang="he-IL" dirty="0" smtClean="0"/>
              <a:t>צרכנים</a:t>
            </a:r>
            <a:endParaRPr lang="en-US" dirty="0"/>
          </a:p>
        </p:txBody>
      </p:sp>
      <p:sp>
        <p:nvSpPr>
          <p:cNvPr id="6" name="Oval 5"/>
          <p:cNvSpPr/>
          <p:nvPr/>
        </p:nvSpPr>
        <p:spPr>
          <a:xfrm>
            <a:off x="4424430" y="2603528"/>
            <a:ext cx="3000777" cy="16227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sz="2800" dirty="0" smtClean="0"/>
              <a:t>יצרנים</a:t>
            </a:r>
            <a:endParaRPr lang="en-US" sz="2800" dirty="0"/>
          </a:p>
        </p:txBody>
      </p:sp>
    </p:spTree>
    <p:extLst>
      <p:ext uri="{BB962C8B-B14F-4D97-AF65-F5344CB8AC3E}">
        <p14:creationId xmlns:p14="http://schemas.microsoft.com/office/powerpoint/2010/main" val="7160961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TotalTime>
  <Words>351</Words>
  <Application>Microsoft Office PowerPoint</Application>
  <PresentationFormat>Widescreen</PresentationFormat>
  <Paragraphs>42</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תחמוצות חנקן</vt:lpstr>
      <vt:lpstr>היווצרות תחמוצות חנקן </vt:lpstr>
      <vt:lpstr>היווצרות תחמוצות חנקן</vt:lpstr>
      <vt:lpstr>תכונות תחמוצות החנקן</vt:lpstr>
      <vt:lpstr>נסכם בטבלה את תכונותיהן של תחמוצות החנקן</vt:lpstr>
      <vt:lpstr>נסכם בטבלה את תכונותיהן של תחמוצות החנקן</vt:lpstr>
      <vt:lpstr>מחזור החנקן בטבע</vt:lpstr>
      <vt:lpstr>תהליך מעגלי זה שומר על האיזון ושיווי משקל דינמי בין המרכיבים השונים </vt:lpstr>
      <vt:lpstr> תרגיל לפניכם תרשים של מערכת אקולוגית הוסיפו חיצים בכיוונים הנכונים במערכת והסבירו</vt:lpstr>
      <vt:lpstr>"תחמוצות חנקן- קשה איתן, אי אפשר בלעדיהן"</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תחמוצות חנקן</dc:title>
  <dc:creator>NaamaGilboa</dc:creator>
  <cp:lastModifiedBy>WICC</cp:lastModifiedBy>
  <cp:revision>9</cp:revision>
  <dcterms:created xsi:type="dcterms:W3CDTF">2018-11-04T19:34:33Z</dcterms:created>
  <dcterms:modified xsi:type="dcterms:W3CDTF">2019-02-20T12:37:18Z</dcterms:modified>
</cp:coreProperties>
</file>