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0" autoAdjust="0"/>
  </p:normalViewPr>
  <p:slideViewPr>
    <p:cSldViewPr snapToGrid="0" showGuides="1">
      <p:cViewPr varScale="1">
        <p:scale>
          <a:sx n="86" d="100"/>
          <a:sy n="86" d="100"/>
        </p:scale>
        <p:origin x="96" y="5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923F103-BC34-4FE4-A40E-EDDEECFDA5D0}" type="datetimeFigureOut">
              <a:rPr lang="en-US" smtClean="0"/>
              <a:pPr/>
              <a:t>2/20/2019</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smtClean="0"/>
              <a:t>
              </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4907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2/20/2019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2762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2/20/2019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4332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2/20/2019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408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2/20/2019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8475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2/20/2019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045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2/20/2019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964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2/20/2019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7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2/20/2019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714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2/20/2019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821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2/20/2019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43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2/20/2019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64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2/20/2019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710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2/20/2019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179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2/20/2019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39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2/20/2019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623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2/20/2019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778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
              </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2/20/2019</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9379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51352"/>
            <a:ext cx="8825658" cy="2677648"/>
          </a:xfrm>
        </p:spPr>
        <p:txBody>
          <a:bodyPr/>
          <a:lstStyle/>
          <a:p>
            <a:pPr algn="ctr"/>
            <a:r>
              <a:rPr lang="he-IL" sz="6600" dirty="0" smtClean="0">
                <a:cs typeface="+mn-cs"/>
              </a:rPr>
              <a:t>תחמוצות חנקן</a:t>
            </a:r>
            <a:endParaRPr lang="en-US" sz="6600" dirty="0">
              <a:cs typeface="+mn-cs"/>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708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4000" b="1" dirty="0" smtClean="0">
                <a:cs typeface="+mn-cs"/>
              </a:rPr>
              <a:t>שאלות עקבות קטע הקריאה אודות ארוע הערפיח</a:t>
            </a:r>
            <a:endParaRPr lang="en-US" sz="4000" b="1" dirty="0">
              <a:cs typeface="+mn-cs"/>
            </a:endParaRPr>
          </a:p>
        </p:txBody>
      </p:sp>
      <p:sp>
        <p:nvSpPr>
          <p:cNvPr id="3" name="Content Placeholder 2"/>
          <p:cNvSpPr>
            <a:spLocks noGrp="1"/>
          </p:cNvSpPr>
          <p:nvPr>
            <p:ph idx="1"/>
          </p:nvPr>
        </p:nvSpPr>
        <p:spPr/>
        <p:txBody>
          <a:bodyPr>
            <a:normAutofit fontScale="92500" lnSpcReduction="10000"/>
          </a:bodyPr>
          <a:lstStyle/>
          <a:p>
            <a:pPr marL="0" indent="0" algn="r" rtl="1">
              <a:lnSpc>
                <a:spcPct val="150000"/>
              </a:lnSpc>
              <a:buNone/>
            </a:pPr>
            <a:r>
              <a:rPr lang="he-IL" sz="2400" dirty="0" smtClean="0"/>
              <a:t>בקליפורניה שורר מזג אוויר דומה לזה שבארץ, וברוב ימות השנה יש ימים שטופי שמש.</a:t>
            </a:r>
          </a:p>
          <a:p>
            <a:pPr marL="0" indent="0" algn="r" rtl="1">
              <a:lnSpc>
                <a:spcPct val="150000"/>
              </a:lnSpc>
              <a:buNone/>
            </a:pPr>
            <a:r>
              <a:rPr lang="he-IL" sz="2400" dirty="0" smtClean="0"/>
              <a:t>א. האם גם בישראל תצפו להיווצרות ערפיח פוטוכימי? הסבירו</a:t>
            </a:r>
          </a:p>
          <a:p>
            <a:pPr marL="0" indent="0" algn="r" rtl="1">
              <a:lnSpc>
                <a:spcPct val="150000"/>
              </a:lnSpc>
              <a:buNone/>
            </a:pPr>
            <a:r>
              <a:rPr lang="he-IL" sz="2400" dirty="0" smtClean="0"/>
              <a:t>ב. באיזה מהאיזורים שלהלן ניתן לצפות היווצרות ערפיח פוטוכימי?</a:t>
            </a:r>
          </a:p>
          <a:p>
            <a:pPr marL="0" indent="0" algn="r" rtl="1">
              <a:lnSpc>
                <a:spcPct val="150000"/>
              </a:lnSpc>
              <a:buNone/>
            </a:pPr>
            <a:r>
              <a:rPr lang="he-IL" sz="2400" dirty="0" smtClean="0"/>
              <a:t>עיירות בנדב / מצפים בגליל / ערים מרכזיות / קיבוצים במרכז הארץ</a:t>
            </a:r>
          </a:p>
          <a:p>
            <a:pPr marL="0" indent="0" algn="r" rtl="1">
              <a:lnSpc>
                <a:spcPct val="150000"/>
              </a:lnSpc>
              <a:buNone/>
            </a:pPr>
            <a:r>
              <a:rPr lang="he-IL" sz="2400" dirty="0" smtClean="0"/>
              <a:t>3. חברו 2 שאלות שיש להן תשובה בקטע. ענו עליהן.</a:t>
            </a:r>
            <a:endParaRPr lang="en-US" sz="2400" dirty="0"/>
          </a:p>
        </p:txBody>
      </p:sp>
    </p:spTree>
    <p:extLst>
      <p:ext uri="{BB962C8B-B14F-4D97-AF65-F5344CB8AC3E}">
        <p14:creationId xmlns:p14="http://schemas.microsoft.com/office/powerpoint/2010/main" val="226678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4400" b="1" dirty="0" smtClean="0">
                <a:cs typeface="+mn-cs"/>
              </a:rPr>
              <a:t>פתרונות</a:t>
            </a:r>
            <a:endParaRPr lang="en-US" sz="4400" b="1" dirty="0">
              <a:cs typeface="+mn-cs"/>
            </a:endParaRPr>
          </a:p>
        </p:txBody>
      </p:sp>
      <p:sp>
        <p:nvSpPr>
          <p:cNvPr id="3" name="Content Placeholder 2"/>
          <p:cNvSpPr>
            <a:spLocks noGrp="1"/>
          </p:cNvSpPr>
          <p:nvPr>
            <p:ph idx="1"/>
          </p:nvPr>
        </p:nvSpPr>
        <p:spPr/>
        <p:txBody>
          <a:bodyPr>
            <a:noAutofit/>
          </a:bodyPr>
          <a:lstStyle/>
          <a:p>
            <a:pPr algn="r" rtl="1">
              <a:lnSpc>
                <a:spcPct val="150000"/>
              </a:lnSpc>
            </a:pPr>
            <a:r>
              <a:rPr lang="he-IL" sz="2400" smtClean="0"/>
              <a:t>שימוש במכונית חשמלית</a:t>
            </a:r>
            <a:endParaRPr lang="he-IL" sz="2400" dirty="0" smtClean="0"/>
          </a:p>
          <a:p>
            <a:pPr algn="r" rtl="1">
              <a:lnSpc>
                <a:spcPct val="150000"/>
              </a:lnSpc>
            </a:pPr>
            <a:r>
              <a:rPr lang="he-IL" sz="2000" dirty="0" smtClean="0"/>
              <a:t>ממיר קטליטי – מתקן קטן הממוקם על צינור הפליטה ומשמש כ"משריפה" קטנה.</a:t>
            </a:r>
          </a:p>
          <a:p>
            <a:pPr algn="r" rtl="1">
              <a:lnSpc>
                <a:spcPct val="150000"/>
              </a:lnSpc>
            </a:pPr>
            <a:r>
              <a:rPr lang="he-IL" sz="2000" dirty="0" smtClean="0"/>
              <a:t>תפקידו להשלים את שריפת גזי הפליטה.</a:t>
            </a:r>
          </a:p>
          <a:p>
            <a:pPr algn="r" rtl="1">
              <a:lnSpc>
                <a:spcPct val="150000"/>
              </a:lnSpc>
            </a:pPr>
            <a:r>
              <a:rPr lang="he-IL" sz="2000" dirty="0" smtClean="0"/>
              <a:t>משמעות המילה קטליטי היא – זרז</a:t>
            </a:r>
          </a:p>
          <a:p>
            <a:pPr algn="r" rtl="1">
              <a:lnSpc>
                <a:spcPct val="150000"/>
              </a:lnSpc>
            </a:pPr>
            <a:r>
              <a:rPr lang="he-IL" sz="2000" dirty="0" smtClean="0"/>
              <a:t>הממיר מזרז את תהליך החימצון של הגזים </a:t>
            </a:r>
            <a:r>
              <a:rPr lang="en-US" sz="2000" dirty="0" smtClean="0"/>
              <a:t>CO</a:t>
            </a:r>
            <a:r>
              <a:rPr lang="he-IL" sz="2000" dirty="0" smtClean="0"/>
              <a:t> לקבלת חנקן </a:t>
            </a:r>
            <a:r>
              <a:rPr lang="en-US" sz="2000" dirty="0" smtClean="0"/>
              <a:t>N2</a:t>
            </a:r>
            <a:r>
              <a:rPr lang="he-IL" sz="2000" dirty="0" smtClean="0"/>
              <a:t> כך גזים מזהמים הופכים לגזים שאינם מזהמים המצויים באטמוספירה</a:t>
            </a:r>
            <a:endParaRPr lang="en-US" sz="2000" dirty="0"/>
          </a:p>
        </p:txBody>
      </p:sp>
    </p:spTree>
    <p:extLst>
      <p:ext uri="{BB962C8B-B14F-4D97-AF65-F5344CB8AC3E}">
        <p14:creationId xmlns:p14="http://schemas.microsoft.com/office/powerpoint/2010/main" val="192331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ממיר קטליטי"/>
          <p:cNvSpPr>
            <a:spLocks noGrp="1"/>
          </p:cNvSpPr>
          <p:nvPr>
            <p:ph type="title"/>
          </p:nvPr>
        </p:nvSpPr>
        <p:spPr/>
        <p:txBody>
          <a:bodyPr/>
          <a:lstStyle/>
          <a:p>
            <a:pPr algn="ctr"/>
            <a:r>
              <a:rPr lang="he-IL" sz="4400" b="1" dirty="0" smtClean="0">
                <a:cs typeface="+mn-cs"/>
              </a:rPr>
              <a:t>ממיר קטליטי</a:t>
            </a:r>
            <a:endParaRPr lang="en-US" sz="4400" b="1" dirty="0">
              <a:cs typeface="+mn-cs"/>
            </a:endParaRPr>
          </a:p>
        </p:txBody>
      </p:sp>
      <p:pic>
        <p:nvPicPr>
          <p:cNvPr id="4" name="Content Placeholder 3" title="ממיר קטליטי"/>
          <p:cNvPicPr>
            <a:picLocks noGrp="1" noChangeAspect="1"/>
          </p:cNvPicPr>
          <p:nvPr>
            <p:ph idx="1"/>
          </p:nvPr>
        </p:nvPicPr>
        <p:blipFill>
          <a:blip r:embed="rId2"/>
          <a:stretch>
            <a:fillRect/>
          </a:stretch>
        </p:blipFill>
        <p:spPr>
          <a:xfrm>
            <a:off x="2987899" y="2474710"/>
            <a:ext cx="5721017" cy="4159245"/>
          </a:xfrm>
          <a:prstGeom prst="rect">
            <a:avLst/>
          </a:prstGeom>
        </p:spPr>
      </p:pic>
      <p:pic>
        <p:nvPicPr>
          <p:cNvPr id="5" name="Picture 4" title="ממיר קטליטי"/>
          <p:cNvPicPr>
            <a:picLocks noChangeAspect="1"/>
          </p:cNvPicPr>
          <p:nvPr/>
        </p:nvPicPr>
        <p:blipFill>
          <a:blip r:embed="rId3"/>
          <a:stretch>
            <a:fillRect/>
          </a:stretch>
        </p:blipFill>
        <p:spPr>
          <a:xfrm>
            <a:off x="8983751" y="4413088"/>
            <a:ext cx="2742257" cy="2054046"/>
          </a:xfrm>
          <a:prstGeom prst="rect">
            <a:avLst/>
          </a:prstGeom>
          <a:ln>
            <a:noFill/>
          </a:ln>
          <a:effectLst>
            <a:softEdge rad="112500"/>
          </a:effectLst>
        </p:spPr>
      </p:pic>
    </p:spTree>
    <p:extLst>
      <p:ext uri="{BB962C8B-B14F-4D97-AF65-F5344CB8AC3E}">
        <p14:creationId xmlns:p14="http://schemas.microsoft.com/office/powerpoint/2010/main" val="2190887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4000" dirty="0" smtClean="0">
                <a:cs typeface="+mn-cs"/>
              </a:rPr>
              <a:t>מה משותף לתמונות?</a:t>
            </a:r>
            <a:endParaRPr lang="en-US" sz="4000" dirty="0">
              <a:cs typeface="+mn-cs"/>
            </a:endParaRPr>
          </a:p>
        </p:txBody>
      </p:sp>
      <p:pic>
        <p:nvPicPr>
          <p:cNvPr id="4" name="Content Placeholder 3" title="עיר בערפל"/>
          <p:cNvPicPr>
            <a:picLocks noGrp="1" noChangeAspect="1"/>
          </p:cNvPicPr>
          <p:nvPr>
            <p:ph idx="1"/>
          </p:nvPr>
        </p:nvPicPr>
        <p:blipFill>
          <a:blip r:embed="rId2"/>
          <a:stretch>
            <a:fillRect/>
          </a:stretch>
        </p:blipFill>
        <p:spPr>
          <a:xfrm>
            <a:off x="4185634" y="2909316"/>
            <a:ext cx="3528812" cy="3458236"/>
          </a:xfrm>
          <a:prstGeom prst="rect">
            <a:avLst/>
          </a:prstGeom>
          <a:ln>
            <a:noFill/>
          </a:ln>
          <a:effectLst>
            <a:softEdge rad="112500"/>
          </a:effectLst>
        </p:spPr>
      </p:pic>
      <p:pic>
        <p:nvPicPr>
          <p:cNvPr id="5" name="Picture 4" title="כיכר בערפל"/>
          <p:cNvPicPr>
            <a:picLocks noChangeAspect="1"/>
          </p:cNvPicPr>
          <p:nvPr/>
        </p:nvPicPr>
        <p:blipFill>
          <a:blip r:embed="rId3"/>
          <a:stretch>
            <a:fillRect/>
          </a:stretch>
        </p:blipFill>
        <p:spPr>
          <a:xfrm>
            <a:off x="8245467" y="3429000"/>
            <a:ext cx="3780168" cy="2143394"/>
          </a:xfrm>
          <a:prstGeom prst="rect">
            <a:avLst/>
          </a:prstGeom>
          <a:ln>
            <a:noFill/>
          </a:ln>
          <a:effectLst>
            <a:softEdge rad="112500"/>
          </a:effectLst>
        </p:spPr>
      </p:pic>
      <p:pic>
        <p:nvPicPr>
          <p:cNvPr id="6" name="Picture 5" title="בניין בערפל"/>
          <p:cNvPicPr>
            <a:picLocks noChangeAspect="1"/>
          </p:cNvPicPr>
          <p:nvPr/>
        </p:nvPicPr>
        <p:blipFill>
          <a:blip r:embed="rId4"/>
          <a:stretch>
            <a:fillRect/>
          </a:stretch>
        </p:blipFill>
        <p:spPr>
          <a:xfrm>
            <a:off x="257578" y="3429000"/>
            <a:ext cx="3226424" cy="2416704"/>
          </a:xfrm>
          <a:prstGeom prst="rect">
            <a:avLst/>
          </a:prstGeom>
          <a:ln>
            <a:noFill/>
          </a:ln>
          <a:effectLst>
            <a:softEdge rad="112500"/>
          </a:effectLst>
        </p:spPr>
      </p:pic>
    </p:spTree>
    <p:extLst>
      <p:ext uri="{BB962C8B-B14F-4D97-AF65-F5344CB8AC3E}">
        <p14:creationId xmlns:p14="http://schemas.microsoft.com/office/powerpoint/2010/main" val="4204775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4800" dirty="0" smtClean="0">
                <a:cs typeface="+mn-cs"/>
              </a:rPr>
              <a:t>ערפיח פוטוכימי</a:t>
            </a:r>
            <a:endParaRPr lang="en-US" sz="4800" dirty="0">
              <a:cs typeface="+mn-cs"/>
            </a:endParaRPr>
          </a:p>
        </p:txBody>
      </p:sp>
      <p:sp>
        <p:nvSpPr>
          <p:cNvPr id="3" name="Content Placeholder 2"/>
          <p:cNvSpPr>
            <a:spLocks noGrp="1"/>
          </p:cNvSpPr>
          <p:nvPr>
            <p:ph idx="1"/>
          </p:nvPr>
        </p:nvSpPr>
        <p:spPr>
          <a:xfrm>
            <a:off x="0" y="2603500"/>
            <a:ext cx="9916367" cy="2759075"/>
          </a:xfrm>
        </p:spPr>
        <p:txBody>
          <a:bodyPr>
            <a:normAutofit/>
          </a:bodyPr>
          <a:lstStyle/>
          <a:p>
            <a:pPr marL="3657600" lvl="8" indent="0" algn="r">
              <a:lnSpc>
                <a:spcPct val="150000"/>
              </a:lnSpc>
              <a:buNone/>
            </a:pPr>
            <a:r>
              <a:rPr lang="he-IL" sz="2000" dirty="0" smtClean="0"/>
              <a:t>תחמוצות חנקן אינן חלק מרכיבי הדלק. </a:t>
            </a:r>
          </a:p>
          <a:p>
            <a:pPr marL="3657600" lvl="8" indent="0" algn="r">
              <a:lnSpc>
                <a:spcPct val="150000"/>
              </a:lnSpc>
              <a:buNone/>
            </a:pPr>
            <a:r>
              <a:rPr lang="he-IL" sz="2000" dirty="0" smtClean="0"/>
              <a:t>הן תוצרים של תגובה כימית בין החמצן והחנקן שיש באוויר. בזמן שריפת הדלק במכוניות ובתחנות כוח, עקב הטמפרטורות הגבוהות הנוצרות (1600- 3000 מעלות צלזיוס), מגיבים החנקן והחמצן ליצירת</a:t>
            </a:r>
            <a:r>
              <a:rPr lang="he-IL" sz="2000" dirty="0"/>
              <a:t> </a:t>
            </a:r>
            <a:r>
              <a:rPr lang="he-IL" sz="2000" dirty="0" smtClean="0"/>
              <a:t>תחמוצות החנקן. </a:t>
            </a:r>
            <a:endParaRPr lang="en-US" sz="2000" dirty="0"/>
          </a:p>
        </p:txBody>
      </p:sp>
    </p:spTree>
    <p:extLst>
      <p:ext uri="{BB962C8B-B14F-4D97-AF65-F5344CB8AC3E}">
        <p14:creationId xmlns:p14="http://schemas.microsoft.com/office/powerpoint/2010/main" val="1248022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4400" dirty="0" smtClean="0">
                <a:cs typeface="+mn-cs"/>
              </a:rPr>
              <a:t>היווצרות ערפיח פוטוכימי</a:t>
            </a:r>
            <a:endParaRPr lang="en-US" sz="4400" dirty="0">
              <a:cs typeface="+mn-cs"/>
            </a:endParaRPr>
          </a:p>
        </p:txBody>
      </p:sp>
      <p:sp>
        <p:nvSpPr>
          <p:cNvPr id="3" name="Content Placeholder 2"/>
          <p:cNvSpPr>
            <a:spLocks noGrp="1"/>
          </p:cNvSpPr>
          <p:nvPr>
            <p:ph idx="1"/>
          </p:nvPr>
        </p:nvSpPr>
        <p:spPr>
          <a:xfrm>
            <a:off x="0" y="2622550"/>
            <a:ext cx="10516442" cy="2501900"/>
          </a:xfrm>
        </p:spPr>
        <p:txBody>
          <a:bodyPr/>
          <a:lstStyle/>
          <a:p>
            <a:pPr marL="3657600" lvl="8" indent="0" algn="r">
              <a:lnSpc>
                <a:spcPct val="150000"/>
              </a:lnSpc>
              <a:buClr>
                <a:srgbClr val="F5A408"/>
              </a:buClr>
              <a:buNone/>
            </a:pPr>
            <a:r>
              <a:rPr lang="he-IL" sz="2000" dirty="0">
                <a:solidFill>
                  <a:prstClr val="black">
                    <a:lumMod val="75000"/>
                    <a:lumOff val="25000"/>
                  </a:prstClr>
                </a:solidFill>
              </a:rPr>
              <a:t>בזמן שריפת הדלק נוצרים גם פחמימנים (תרכובות של פחמן ומימן) בעיקר, עקב שריפה לא מלאה של הדלק. בהשפעת קרינת השמש מתרחשות תגובות בין פחמימנים ותחמוצות החנקן ונוצר הערפיח הפוטוכימי</a:t>
            </a:r>
            <a:r>
              <a:rPr lang="he-IL" sz="2000" dirty="0" smtClean="0">
                <a:solidFill>
                  <a:prstClr val="black">
                    <a:lumMod val="75000"/>
                    <a:lumOff val="25000"/>
                  </a:prstClr>
                </a:solidFill>
              </a:rPr>
              <a:t>.  הערפיח הפוטוכימי הוא תערובת של חומרים מחמצנים רבים, שמהמרכיב העיקרי בהם הוא האוזון. </a:t>
            </a:r>
            <a:endParaRPr lang="en-US" sz="2000" dirty="0">
              <a:solidFill>
                <a:prstClr val="black">
                  <a:lumMod val="75000"/>
                  <a:lumOff val="25000"/>
                </a:prstClr>
              </a:solidFill>
            </a:endParaRPr>
          </a:p>
          <a:p>
            <a:pPr marL="400050" lvl="1" indent="0">
              <a:buNone/>
            </a:pPr>
            <a:endParaRPr lang="en-US" dirty="0"/>
          </a:p>
        </p:txBody>
      </p:sp>
    </p:spTree>
    <p:extLst>
      <p:ext uri="{BB962C8B-B14F-4D97-AF65-F5344CB8AC3E}">
        <p14:creationId xmlns:p14="http://schemas.microsoft.com/office/powerpoint/2010/main" val="2071616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b="1" dirty="0" smtClean="0">
                <a:cs typeface="+mn-cs"/>
              </a:rPr>
              <a:t>ניתן לייצג את הווצרות הערפיח הפוטוכימי בתרשים הבא</a:t>
            </a:r>
            <a:endParaRPr lang="en-US" b="1" dirty="0">
              <a:cs typeface="+mn-cs"/>
            </a:endParaRPr>
          </a:p>
        </p:txBody>
      </p:sp>
      <p:pic>
        <p:nvPicPr>
          <p:cNvPr id="4" name="Content Placeholder 3" title="שמש"/>
          <p:cNvPicPr>
            <a:picLocks noGrp="1" noChangeAspect="1"/>
          </p:cNvPicPr>
          <p:nvPr>
            <p:ph idx="1"/>
          </p:nvPr>
        </p:nvPicPr>
        <p:blipFill>
          <a:blip r:embed="rId2"/>
          <a:stretch>
            <a:fillRect/>
          </a:stretch>
        </p:blipFill>
        <p:spPr>
          <a:xfrm>
            <a:off x="497681" y="2163762"/>
            <a:ext cx="2114550" cy="2162175"/>
          </a:xfrm>
          <a:prstGeom prst="rect">
            <a:avLst/>
          </a:prstGeom>
        </p:spPr>
      </p:pic>
      <p:pic>
        <p:nvPicPr>
          <p:cNvPr id="3" name="Picture 2" title="תרשים"/>
          <p:cNvPicPr>
            <a:picLocks noChangeAspect="1"/>
          </p:cNvPicPr>
          <p:nvPr/>
        </p:nvPicPr>
        <p:blipFill>
          <a:blip r:embed="rId3"/>
          <a:stretch>
            <a:fillRect/>
          </a:stretch>
        </p:blipFill>
        <p:spPr>
          <a:xfrm>
            <a:off x="2444671" y="3109307"/>
            <a:ext cx="6576665" cy="3588321"/>
          </a:xfrm>
          <a:prstGeom prst="rect">
            <a:avLst/>
          </a:prstGeom>
        </p:spPr>
      </p:pic>
    </p:spTree>
    <p:extLst>
      <p:ext uri="{BB962C8B-B14F-4D97-AF65-F5344CB8AC3E}">
        <p14:creationId xmlns:p14="http://schemas.microsoft.com/office/powerpoint/2010/main" val="470609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4000" b="1" dirty="0" smtClean="0">
                <a:cs typeface="+mn-cs"/>
              </a:rPr>
              <a:t>השלימו את הסכמה הבאה אודות היווצרות הערפיח הפוטוכימי</a:t>
            </a:r>
            <a:endParaRPr lang="en-US" sz="4000" b="1" dirty="0">
              <a:cs typeface="+mn-cs"/>
            </a:endParaRPr>
          </a:p>
        </p:txBody>
      </p:sp>
      <p:pic>
        <p:nvPicPr>
          <p:cNvPr id="7" name="Picture 6" title="מקום למילוי"/>
          <p:cNvPicPr>
            <a:picLocks noChangeAspect="1"/>
          </p:cNvPicPr>
          <p:nvPr/>
        </p:nvPicPr>
        <p:blipFill>
          <a:blip r:embed="rId2"/>
          <a:stretch>
            <a:fillRect/>
          </a:stretch>
        </p:blipFill>
        <p:spPr>
          <a:xfrm>
            <a:off x="1692465" y="3431556"/>
            <a:ext cx="9086466" cy="1742610"/>
          </a:xfrm>
          <a:prstGeom prst="rect">
            <a:avLst/>
          </a:prstGeom>
        </p:spPr>
      </p:pic>
    </p:spTree>
    <p:extLst>
      <p:ext uri="{BB962C8B-B14F-4D97-AF65-F5344CB8AC3E}">
        <p14:creationId xmlns:p14="http://schemas.microsoft.com/office/powerpoint/2010/main" val="2013829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4000" b="1" dirty="0" smtClean="0">
                <a:cs typeface="+mn-cs"/>
              </a:rPr>
              <a:t>ארוע הערפיח הראשון </a:t>
            </a:r>
            <a:endParaRPr lang="en-US" sz="4000" b="1" dirty="0">
              <a:cs typeface="+mn-cs"/>
            </a:endParaRPr>
          </a:p>
        </p:txBody>
      </p:sp>
      <p:sp>
        <p:nvSpPr>
          <p:cNvPr id="3" name="Content Placeholder 2"/>
          <p:cNvSpPr>
            <a:spLocks noGrp="1"/>
          </p:cNvSpPr>
          <p:nvPr>
            <p:ph idx="1"/>
          </p:nvPr>
        </p:nvSpPr>
        <p:spPr/>
        <p:txBody>
          <a:bodyPr>
            <a:noAutofit/>
          </a:bodyPr>
          <a:lstStyle/>
          <a:p>
            <a:pPr marL="0" indent="0" algn="r">
              <a:lnSpc>
                <a:spcPct val="150000"/>
              </a:lnSpc>
              <a:buNone/>
            </a:pPr>
            <a:r>
              <a:rPr lang="he-IL" sz="2800" dirty="0" smtClean="0"/>
              <a:t>ארוע ערפיח פוטוכימי התגלה לראשונה בעיר לוס אנג'לס שבקליפורניה</a:t>
            </a:r>
          </a:p>
          <a:p>
            <a:pPr marL="0" indent="0" algn="r">
              <a:lnSpc>
                <a:spcPct val="150000"/>
              </a:lnSpc>
              <a:buNone/>
            </a:pPr>
            <a:r>
              <a:rPr lang="he-IL" sz="2800" dirty="0" smtClean="0"/>
              <a:t>עד לשנות ה-40 לא הייתה בעיית זיהום אוויר בלוס אנג'לס. אולם אז חל בה גידול עצום באוכלוסייה ובתעשייה. האוויר הנקי והנעים הפך לאובך חום מלווה בעשן וריחות בלתי נעימים.</a:t>
            </a:r>
          </a:p>
        </p:txBody>
      </p:sp>
    </p:spTree>
    <p:extLst>
      <p:ext uri="{BB962C8B-B14F-4D97-AF65-F5344CB8AC3E}">
        <p14:creationId xmlns:p14="http://schemas.microsoft.com/office/powerpoint/2010/main" val="392697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rtl="1"/>
            <a:r>
              <a:rPr lang="he-IL" sz="4000" b="1" dirty="0" err="1">
                <a:solidFill>
                  <a:srgbClr val="EBEBEB"/>
                </a:solidFill>
                <a:cs typeface="Arial" panose="020B0604020202020204" pitchFamily="34" charset="0"/>
              </a:rPr>
              <a:t>ארוע</a:t>
            </a:r>
            <a:r>
              <a:rPr lang="he-IL" sz="4000" b="1" dirty="0">
                <a:solidFill>
                  <a:srgbClr val="EBEBEB"/>
                </a:solidFill>
                <a:cs typeface="Arial" panose="020B0604020202020204" pitchFamily="34" charset="0"/>
              </a:rPr>
              <a:t> הערפיח הראשון </a:t>
            </a:r>
            <a:endParaRPr lang="he-IL" dirty="0"/>
          </a:p>
        </p:txBody>
      </p:sp>
      <p:sp>
        <p:nvSpPr>
          <p:cNvPr id="3" name="Content Placeholder 2"/>
          <p:cNvSpPr>
            <a:spLocks noGrp="1"/>
          </p:cNvSpPr>
          <p:nvPr>
            <p:ph idx="1"/>
          </p:nvPr>
        </p:nvSpPr>
        <p:spPr/>
        <p:txBody>
          <a:bodyPr>
            <a:normAutofit lnSpcReduction="10000"/>
          </a:bodyPr>
          <a:lstStyle/>
          <a:p>
            <a:pPr marL="0" lvl="0" indent="0" algn="r">
              <a:lnSpc>
                <a:spcPct val="150000"/>
              </a:lnSpc>
              <a:buClr>
                <a:srgbClr val="F5A408"/>
              </a:buClr>
              <a:buNone/>
            </a:pPr>
            <a:r>
              <a:rPr lang="he-IL" sz="2800" dirty="0">
                <a:solidFill>
                  <a:prstClr val="black">
                    <a:lumMod val="75000"/>
                    <a:lumOff val="25000"/>
                  </a:prstClr>
                </a:solidFill>
              </a:rPr>
              <a:t>מחקרים הראו שקרינת השמש גורמת לסדרת תגובות בין מזהמי האוויר השונים.</a:t>
            </a:r>
          </a:p>
          <a:p>
            <a:pPr marL="0" lvl="0" indent="0" algn="r">
              <a:lnSpc>
                <a:spcPct val="150000"/>
              </a:lnSpc>
              <a:buClr>
                <a:srgbClr val="F5A408"/>
              </a:buClr>
              <a:buNone/>
            </a:pPr>
            <a:r>
              <a:rPr lang="he-IL" sz="2800" dirty="0">
                <a:solidFill>
                  <a:prstClr val="black">
                    <a:lumMod val="75000"/>
                    <a:lumOff val="25000"/>
                  </a:prstClr>
                </a:solidFill>
              </a:rPr>
              <a:t>לוס אנג'לס ששוכנת בעמק הפכה מלכודת למזהמים.</a:t>
            </a:r>
          </a:p>
          <a:p>
            <a:pPr marL="0" lvl="0" indent="0" algn="r">
              <a:lnSpc>
                <a:spcPct val="150000"/>
              </a:lnSpc>
              <a:buClr>
                <a:srgbClr val="F5A408"/>
              </a:buClr>
              <a:buNone/>
            </a:pPr>
            <a:r>
              <a:rPr lang="he-IL" sz="2800" dirty="0">
                <a:solidFill>
                  <a:prstClr val="black">
                    <a:lumMod val="75000"/>
                    <a:lumOff val="25000"/>
                  </a:prstClr>
                </a:solidFill>
              </a:rPr>
              <a:t>צפיפות האוכלוסיה הגבוהה והתנועה הצפופה של כלי רכב גרמו פעמים אחדות להתרחשות ארועים חמורים</a:t>
            </a:r>
            <a:r>
              <a:rPr lang="he-IL" sz="2000" dirty="0">
                <a:solidFill>
                  <a:prstClr val="black">
                    <a:lumMod val="75000"/>
                    <a:lumOff val="25000"/>
                  </a:prstClr>
                </a:solidFill>
              </a:rPr>
              <a:t>.  </a:t>
            </a:r>
            <a:endParaRPr lang="en-US" sz="2000"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290013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sz="4000" b="1">
                <a:solidFill>
                  <a:srgbClr val="EBEBEB"/>
                </a:solidFill>
                <a:cs typeface="Arial" panose="020B0604020202020204" pitchFamily="34" charset="0"/>
              </a:rPr>
              <a:t>ארוע הערפיח הראשון </a:t>
            </a:r>
            <a:endParaRPr lang="he-IL" dirty="0"/>
          </a:p>
        </p:txBody>
      </p:sp>
      <p:sp>
        <p:nvSpPr>
          <p:cNvPr id="3" name="Content Placeholder 2"/>
          <p:cNvSpPr>
            <a:spLocks noGrp="1"/>
          </p:cNvSpPr>
          <p:nvPr>
            <p:ph idx="1"/>
          </p:nvPr>
        </p:nvSpPr>
        <p:spPr/>
        <p:txBody>
          <a:bodyPr>
            <a:noAutofit/>
          </a:bodyPr>
          <a:lstStyle/>
          <a:p>
            <a:pPr marL="0" indent="0" algn="r" rtl="1">
              <a:lnSpc>
                <a:spcPct val="150000"/>
              </a:lnSpc>
              <a:buNone/>
            </a:pPr>
            <a:r>
              <a:rPr lang="he-IL" sz="2400" dirty="0" smtClean="0"/>
              <a:t>אחד  הארועים החמורים ביותר אירע ביוני 1979. בשעות הצהריים נוצר אובך כבד ביותר, והראות הייתה לקויה. העיר נסגרה לחמישה ימים. שדה התעופה נסגר, בתי הספר ומקומות עבודה רבים נסגרו גם כן.</a:t>
            </a:r>
          </a:p>
          <a:p>
            <a:pPr marL="0" indent="0" algn="r" rtl="1">
              <a:lnSpc>
                <a:spcPct val="150000"/>
              </a:lnSpc>
              <a:buNone/>
            </a:pPr>
            <a:r>
              <a:rPr lang="he-IL" sz="2400" dirty="0" smtClean="0"/>
              <a:t>אובחנו מקרים רבים של פגיעה בעיניים, בגרון ובדרכי הנשימה. נזק רב נגרם ליבולים.</a:t>
            </a:r>
            <a:endParaRPr lang="en-US" sz="2400" dirty="0"/>
          </a:p>
        </p:txBody>
      </p:sp>
    </p:spTree>
    <p:extLst>
      <p:ext uri="{BB962C8B-B14F-4D97-AF65-F5344CB8AC3E}">
        <p14:creationId xmlns:p14="http://schemas.microsoft.com/office/powerpoint/2010/main" val="1579454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Presentation1" id="{E668C146-BAA5-40E5-9174-2619E3B670E4}" vid="{D9E66251-8C60-4090-9981-0AA18ADFAAE9}"/>
    </a:ext>
  </a:extLst>
</a:theme>
</file>

<file path=docProps/app.xml><?xml version="1.0" encoding="utf-8"?>
<Properties xmlns="http://schemas.openxmlformats.org/officeDocument/2006/extended-properties" xmlns:vt="http://schemas.openxmlformats.org/officeDocument/2006/docPropsVTypes">
  <Template>Ion Boardroom</Template>
  <TotalTime>167</TotalTime>
  <Words>379</Words>
  <Application>Microsoft Office PowerPoint</Application>
  <PresentationFormat>Widescreen</PresentationFormat>
  <Paragraphs>32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Century Gothic</vt:lpstr>
      <vt:lpstr>Times New Roman</vt:lpstr>
      <vt:lpstr>Wingdings 3</vt:lpstr>
      <vt:lpstr>Ion Boardroom</vt:lpstr>
      <vt:lpstr>תחמוצות חנקן</vt:lpstr>
      <vt:lpstr>מה משותף לתמונות?</vt:lpstr>
      <vt:lpstr>ערפיח פוטוכימי</vt:lpstr>
      <vt:lpstr>היווצרות ערפיח פוטוכימי</vt:lpstr>
      <vt:lpstr>ניתן לייצג את הווצרות הערפיח הפוטוכימי בתרשים הבא</vt:lpstr>
      <vt:lpstr>השלימו את הסכמה הבאה אודות היווצרות הערפיח הפוטוכימי</vt:lpstr>
      <vt:lpstr>ארוע הערפיח הראשון </vt:lpstr>
      <vt:lpstr>ארוע הערפיח הראשון </vt:lpstr>
      <vt:lpstr>ארוע הערפיח הראשון </vt:lpstr>
      <vt:lpstr>שאלות עקבות קטע הקריאה אודות ארוע הערפיח</vt:lpstr>
      <vt:lpstr>פתרונות</vt:lpstr>
      <vt:lpstr>ממיר קטליטי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תחמוצות חנקן</dc:title>
  <dc:creator>NaamaGilboa</dc:creator>
  <cp:lastModifiedBy>WICC</cp:lastModifiedBy>
  <cp:revision>15</cp:revision>
  <dcterms:created xsi:type="dcterms:W3CDTF">2018-11-10T18:40:45Z</dcterms:created>
  <dcterms:modified xsi:type="dcterms:W3CDTF">2019-02-20T11:47:47Z</dcterms:modified>
</cp:coreProperties>
</file>