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70" autoAdjust="0"/>
  </p:normalViewPr>
  <p:slideViewPr>
    <p:cSldViewPr snapToGrid="0" showGuides="1">
      <p:cViewPr varScale="1">
        <p:scale>
          <a:sx n="86" d="100"/>
          <a:sy n="86" d="100"/>
        </p:scale>
        <p:origin x="96" y="528"/>
      </p:cViewPr>
      <p:guideLst>
        <p:guide orient="horz" pos="2160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651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827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7255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832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0929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420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107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569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331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078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44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670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86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9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785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771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53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e-IL" sz="6600" b="1" dirty="0" smtClean="0"/>
              <a:t>מערכת ה</a:t>
            </a:r>
            <a:r>
              <a:rPr lang="he-IL" sz="7200" b="1" dirty="0" smtClean="0"/>
              <a:t>לב</a:t>
            </a:r>
            <a:r>
              <a:rPr lang="he-IL" sz="6600" b="1" dirty="0" smtClean="0"/>
              <a:t> וכלי הדם</a:t>
            </a:r>
            <a:br>
              <a:rPr lang="he-IL" sz="6600" b="1" dirty="0" smtClean="0"/>
            </a:br>
            <a:r>
              <a:rPr lang="he-IL" sz="6600" b="1" dirty="0" smtClean="0"/>
              <a:t>בבריאות</a:t>
            </a:r>
            <a:endParaRPr lang="en-US" sz="6600" b="1" dirty="0"/>
          </a:p>
        </p:txBody>
      </p:sp>
      <p:pic>
        <p:nvPicPr>
          <p:cNvPr id="4" name="Picture 3" title="תמונת רקע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3342" y="3976938"/>
            <a:ext cx="4174386" cy="28810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title="תמונת רקע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135" y="119666"/>
            <a:ext cx="2857500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6510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400" b="1" dirty="0" smtClean="0"/>
              <a:t>השוואה בין כלי הדם</a:t>
            </a:r>
            <a:endParaRPr lang="en-US" sz="4400" b="1" dirty="0"/>
          </a:p>
        </p:txBody>
      </p:sp>
      <p:graphicFrame>
        <p:nvGraphicFramePr>
          <p:cNvPr id="5" name="Content Placeholder 4" title="השוואה בין כלי הדם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9439962"/>
              </p:ext>
            </p:extLst>
          </p:nvPr>
        </p:nvGraphicFramePr>
        <p:xfrm>
          <a:off x="772732" y="1725771"/>
          <a:ext cx="8332631" cy="4365938"/>
        </p:xfrm>
        <a:graphic>
          <a:graphicData uri="http://schemas.openxmlformats.org/drawingml/2006/table">
            <a:tbl>
              <a:tblPr rtl="1" firstRow="1" firstCol="1" bandRow="1"/>
              <a:tblGrid>
                <a:gridCol w="2359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0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89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4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63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קריטריונים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עורק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וריד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נים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3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תפקיד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3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מיקום בגוף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469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כיוון זרימת הדם בו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63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מבנה הדופן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572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לחץ הדם המופעל בו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2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000" b="1" dirty="0" smtClean="0"/>
              <a:t>מחסן אפשרויות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algn="r" rtl="1">
              <a:lnSpc>
                <a:spcPct val="150000"/>
              </a:lnSpc>
              <a:spcBef>
                <a:spcPts val="0"/>
              </a:spcBef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תפקיד- הובלת דם ל, הובלת דם מ וחמצן, העברת חומרים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r" rtl="1">
              <a:lnSpc>
                <a:spcPct val="150000"/>
              </a:lnSpc>
              <a:spcBef>
                <a:spcPts val="0"/>
              </a:spcBef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מיקום בגוף – קרוב לשטח העור, פנימי בתוך הגוף, בכל רקמות הגוף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מבנה דופן- 3 שכבות, גמיש, 3 שכבות, שכבה אחת דקה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88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000" b="1" dirty="0" smtClean="0"/>
              <a:t>נכון / לא נכון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r" rt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he-IL" sz="2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גוף 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האדם מכיל כ- 5 ליטר דם. </a:t>
            </a:r>
            <a:endParaRPr lang="he-IL" sz="24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r" rt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he-IL" sz="2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הלב 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גודלו אגרוף קמוץ ומשקלו כ- 300 גרם.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r" rt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הלב פועם כ- 90 פעימות לדקה ולוקח לדם להגיע 2 דקות לכל חלקי הגוף.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הלב ממוקם בצידו השמאלי של בית החזה</a:t>
            </a:r>
            <a:r>
              <a:rPr lang="he-IL" sz="2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lvl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he-IL" sz="2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העורק תפקידו להוביל דם מהלב אל שאר חלקי הגוף.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290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800" b="1" dirty="0" smtClean="0"/>
              <a:t>מערכת כלי הדם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sz="2400" dirty="0">
                <a:latin typeface="Calibri" panose="020F0502020204030204" pitchFamily="34" charset="0"/>
                <a:ea typeface="Times New Roman" panose="02020603050405020304" pitchFamily="18" charset="0"/>
                <a:cs typeface="+mj-cs"/>
              </a:rPr>
              <a:t>גופנו מכיל כ- 5 ליטרים של דם. </a:t>
            </a:r>
            <a:endParaRPr lang="he-IL" sz="2400" dirty="0" smtClean="0">
              <a:latin typeface="Calibri" panose="020F0502020204030204" pitchFamily="34" charset="0"/>
              <a:ea typeface="Times New Roman" panose="02020603050405020304" pitchFamily="18" charset="0"/>
              <a:cs typeface="+mj-cs"/>
            </a:endParaRP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+mj-cs"/>
              </a:rPr>
              <a:t>הדם </a:t>
            </a:r>
            <a:r>
              <a:rPr lang="he-IL" sz="2400" dirty="0">
                <a:latin typeface="Calibri" panose="020F0502020204030204" pitchFamily="34" charset="0"/>
                <a:ea typeface="Times New Roman" panose="02020603050405020304" pitchFamily="18" charset="0"/>
                <a:cs typeface="+mj-cs"/>
              </a:rPr>
              <a:t>מוביל חומרי מזון, חמצן, הורמונים ואנזימים לתאי הגוף וגם פסולת מתאי הגוף לאיברים האחראים על סילוקם מהגוף</a:t>
            </a:r>
            <a:r>
              <a:rPr lang="he-I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+mj-cs"/>
              </a:rPr>
              <a:t>.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he-IL" sz="2400" dirty="0">
                <a:ea typeface="Times New Roman" panose="02020603050405020304" pitchFamily="18" charset="0"/>
                <a:cs typeface="+mj-cs"/>
              </a:rPr>
              <a:t>בנוסף לדם תפקיד חשוב גם בויסות הטמפרטורה, רמת הנוזלים והחומציות בגוף והוא מסייע למנגנוני ההגנה של הגוף כנגד חיידקים ונגיפים הפולשים אליו.</a:t>
            </a:r>
            <a:endParaRPr lang="en-US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5982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332" y="1825109"/>
            <a:ext cx="8596668" cy="3880773"/>
          </a:xfrm>
        </p:spPr>
        <p:txBody>
          <a:bodyPr>
            <a:normAutofit fontScale="92500" lnSpcReduction="10000"/>
          </a:bodyPr>
          <a:lstStyle/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הדם זורם במערכת הלב וכלי הדם ברצף בלתי פוסק, לכל אורך חיינו. </a:t>
            </a:r>
            <a:endParaRPr lang="he-IL" sz="3200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מערכת </a:t>
            </a:r>
            <a:r>
              <a:rPr lang="he-IL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זו נקראת </a:t>
            </a:r>
            <a:r>
              <a:rPr lang="he-IL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מערכת </a:t>
            </a:r>
            <a:r>
              <a:rPr lang="he-IL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ההובלה </a:t>
            </a:r>
            <a:r>
              <a:rPr lang="he-IL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הראשית.</a:t>
            </a: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e-IL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זוהי מערכת סגורה ומחזורית (כלומר הדם אינו יוצא ממנה).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algn="ctr" rtl="1"/>
            <a:r>
              <a:rPr lang="he-IL" sz="4800" b="1" dirty="0" smtClean="0"/>
              <a:t>מערכת כלי </a:t>
            </a:r>
            <a:r>
              <a:rPr lang="he-IL" sz="4800" b="1" dirty="0" smtClean="0"/>
              <a:t>הדם </a:t>
            </a:r>
            <a:r>
              <a:rPr lang="he-IL" sz="4400" b="1" dirty="0" smtClean="0"/>
              <a:t>(המשך)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81808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800" b="1" dirty="0" smtClean="0"/>
              <a:t>מחזור הדם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מסלול זרימת הדם קרוי בשם מחזור הדם.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בגופנו יש מחזור כפול: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r" rtl="1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he-IL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מחזור גדול- הדם זורם מהלב לרקמות הגוף וחזרה.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he-IL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מחזור קטן- הדם זורם מהלב לריאות ובחזרה.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4116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400" b="1" dirty="0" smtClean="0"/>
              <a:t>כלי הדם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כלי הדם הם </a:t>
            </a:r>
            <a:r>
              <a:rPr lang="he-IL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מעין </a:t>
            </a:r>
            <a:r>
              <a:rPr lang="he-IL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שלוחות של הלב ומשמשים נתיבי הובלה של דם מהלב לגוף ובחזרה. </a:t>
            </a:r>
            <a:endParaRPr lang="he-IL" sz="3200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קיימים </a:t>
            </a:r>
            <a:r>
              <a:rPr lang="he-IL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שלושה סוגים עיקריים של כלי דם, השונים זה מזה במבנה </a:t>
            </a:r>
            <a:r>
              <a:rPr lang="he-IL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ובתפקיד</a:t>
            </a:r>
            <a:r>
              <a:rPr lang="he-IL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4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ct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sz="4400" b="1" dirty="0">
                <a:latin typeface="Calibri" panose="020F0502020204030204" pitchFamily="34" charset="0"/>
                <a:ea typeface="Times New Roman" panose="02020603050405020304" pitchFamily="18" charset="0"/>
              </a:rPr>
              <a:t>כלי הדם</a:t>
            </a:r>
            <a:endParaRPr lang="en-US" sz="44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577" y="1751527"/>
            <a:ext cx="9633397" cy="5228821"/>
          </a:xfrm>
        </p:spPr>
        <p:txBody>
          <a:bodyPr>
            <a:normAutofit/>
          </a:bodyPr>
          <a:lstStyle/>
          <a:p>
            <a:pPr marL="11430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</a:t>
            </a:r>
            <a:r>
              <a:rPr lang="he-IL" sz="20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עורקים</a:t>
            </a:r>
          </a:p>
          <a:p>
            <a:pPr marL="457200" algn="r" rtl="1">
              <a:lnSpc>
                <a:spcPct val="150000"/>
              </a:lnSpc>
              <a:spcBef>
                <a:spcPts val="0"/>
              </a:spcBef>
            </a:pPr>
            <a:r>
              <a:rPr lang="he-IL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בהם </a:t>
            </a:r>
            <a:r>
              <a:rPr lang="he-IL" sz="2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זורם דם מהלב אל איברי הגוף. בד"כ הם חבויים במעמקי הגוף.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</a:t>
            </a:r>
            <a:r>
              <a:rPr lang="he-IL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ורידים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algn="r" rtl="1">
              <a:lnSpc>
                <a:spcPct val="150000"/>
              </a:lnSpc>
              <a:spcBef>
                <a:spcPts val="0"/>
              </a:spcBef>
            </a:pPr>
            <a:r>
              <a:rPr lang="he-IL" sz="2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בהם זורם דם מאברי הגוף ללב בחזרה. הורידים נמצאים קרוב לשטח הגוף החיצוני.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</a:t>
            </a:r>
            <a:r>
              <a:rPr lang="he-IL" sz="2000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נימים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algn="r" rtl="1">
              <a:lnSpc>
                <a:spcPct val="150000"/>
              </a:lnSpc>
              <a:spcBef>
                <a:spcPts val="0"/>
              </a:spcBef>
            </a:pPr>
            <a:r>
              <a:rPr lang="he-IL" sz="2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כלי דם קטנים ומסועפים, הנמצאים בכל רקמה בגוף.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sz="2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תפקידם לקשר בין העורקים לורידים וכיוון זרימת הדם בהם תמיד מצד העורק לווריד.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11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algn="ct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sz="44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מבנה העורקים</a:t>
            </a:r>
            <a:r>
              <a:rPr lang="he-IL" sz="4400" b="1" dirty="0">
                <a:latin typeface="Calibri" panose="020F0502020204030204" pitchFamily="34" charset="0"/>
                <a:ea typeface="Times New Roman" panose="02020603050405020304" pitchFamily="18" charset="0"/>
              </a:rPr>
              <a:t>, הנימים, </a:t>
            </a:r>
            <a:r>
              <a:rPr lang="he-IL" sz="44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והוורידונים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בחתך של כלי הדם תוכלו לראות שגם בדופן העורק וגם בדופן הוריד יש מספר שכבות: </a:t>
            </a: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שכבת שריר חיצונית.</a:t>
            </a: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שכבה אלסטית ( גמישה) – שכבה זו יכולה להמתח ולחזור למצבה הקודם.</a:t>
            </a: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שכבה פנימית דקה העשויה תאים אשר נקראים תאי אנדותל.</a:t>
            </a: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השכבות בדופנות העורק, השכבה השרירית והשכבה האלסטית עבות יותר מהשכבות בדופנות הוריד ולכן העורקים חזקים יותר מן הורידים. </a:t>
            </a:r>
            <a:endParaRPr lang="he-IL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כך </a:t>
            </a: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העורקים מסוגלים לעמוד בלחץ הגבוה של הדם היוצא מן הלב.</a:t>
            </a: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30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400" b="1" dirty="0" smtClean="0"/>
              <a:t>מבנה הנימים 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דופנות הנימים דקיקות במיוחד, כי הן מורכבות רק משכבה של תאי אנדותל. </a:t>
            </a:r>
            <a:endParaRPr lang="he-IL" sz="2400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הודות </a:t>
            </a:r>
            <a:r>
              <a:rPr lang="he-IL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לכך שדופנות הנימים דקות כל כך חומרים יכולים לעבור מן הדם אל תאי הגוף ולהיפך מתאי הגוף אל הדם. </a:t>
            </a:r>
            <a:endParaRPr lang="he-IL" sz="2400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he-I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מעבר </a:t>
            </a:r>
            <a:r>
              <a:rPr lang="he-IL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החומרים אינו יכול להתרחש דרך הדפנות העבות והמורכבות של העורקים ושל הורידים.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60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 smtClean="0"/>
              <a:t>שלושת הסוגים של כלי הדם בגופנו</a:t>
            </a:r>
            <a:endParaRPr lang="he-IL" b="1" dirty="0"/>
          </a:p>
        </p:txBody>
      </p:sp>
      <p:pic>
        <p:nvPicPr>
          <p:cNvPr id="4" name="Content Placeholder 3" descr="×ª××¦××ª ×ª××× × ×¢×××¨ ××× × ××¨×××× ××¢××¨×§××"/>
          <p:cNvPicPr>
            <a:picLocks noGrp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263" y="2176114"/>
            <a:ext cx="7456488" cy="4133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14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</TotalTime>
  <Words>479</Words>
  <Application>Microsoft Office PowerPoint</Application>
  <PresentationFormat>Widescreen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מערכת הלב וכלי הדם בבריאות</vt:lpstr>
      <vt:lpstr>מערכת כלי הדם</vt:lpstr>
      <vt:lpstr>מערכת כלי הדם (המשך)</vt:lpstr>
      <vt:lpstr>מחזור הדם</vt:lpstr>
      <vt:lpstr>כלי הדם</vt:lpstr>
      <vt:lpstr>כלי הדם</vt:lpstr>
      <vt:lpstr>מבנה העורקים, הנימים, והוורידונים </vt:lpstr>
      <vt:lpstr>מבנה הנימים </vt:lpstr>
      <vt:lpstr>שלושת הסוגים של כלי הדם בגופנו</vt:lpstr>
      <vt:lpstr>השוואה בין כלי הדם</vt:lpstr>
      <vt:lpstr>מחסן אפשרויות</vt:lpstr>
      <vt:lpstr>נכון / לא נכון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מערכת הלב וכלי הדם בבריאות</dc:title>
  <dc:creator>NaamaGilboa</dc:creator>
  <cp:lastModifiedBy>WICC</cp:lastModifiedBy>
  <cp:revision>11</cp:revision>
  <dcterms:created xsi:type="dcterms:W3CDTF">2018-11-18T20:16:29Z</dcterms:created>
  <dcterms:modified xsi:type="dcterms:W3CDTF">2019-02-20T11:04:09Z</dcterms:modified>
</cp:coreProperties>
</file>