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94670" autoAdjust="0"/>
  </p:normalViewPr>
  <p:slideViewPr>
    <p:cSldViewPr snapToGrid="0" showGuides="1">
      <p:cViewPr varScale="1">
        <p:scale>
          <a:sx n="82" d="100"/>
          <a:sy n="82" d="100"/>
        </p:scale>
        <p:origin x="126" y="61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22C20B7-5C43-4E22-BE3C-47483959C23A}" type="datetimeFigureOut">
              <a:rPr lang="en-US" smtClean="0"/>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03EC7-078A-4AB2-B2B6-73E5746CC35A}" type="slidenum">
              <a:rPr lang="en-US" smtClean="0"/>
              <a:t>‹#›</a:t>
            </a:fld>
            <a:endParaRPr lang="en-US"/>
          </a:p>
        </p:txBody>
      </p:sp>
    </p:spTree>
    <p:extLst>
      <p:ext uri="{BB962C8B-B14F-4D97-AF65-F5344CB8AC3E}">
        <p14:creationId xmlns:p14="http://schemas.microsoft.com/office/powerpoint/2010/main" val="1726970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2C20B7-5C43-4E22-BE3C-47483959C23A}" type="datetimeFigureOut">
              <a:rPr lang="en-US" smtClean="0"/>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03EC7-078A-4AB2-B2B6-73E5746CC35A}" type="slidenum">
              <a:rPr lang="en-US" smtClean="0"/>
              <a:t>‹#›</a:t>
            </a:fld>
            <a:endParaRPr lang="en-US"/>
          </a:p>
        </p:txBody>
      </p:sp>
    </p:spTree>
    <p:extLst>
      <p:ext uri="{BB962C8B-B14F-4D97-AF65-F5344CB8AC3E}">
        <p14:creationId xmlns:p14="http://schemas.microsoft.com/office/powerpoint/2010/main" val="1749711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2C20B7-5C43-4E22-BE3C-47483959C23A}" type="datetimeFigureOut">
              <a:rPr lang="en-US" smtClean="0"/>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03EC7-078A-4AB2-B2B6-73E5746CC35A}" type="slidenum">
              <a:rPr lang="en-US" smtClean="0"/>
              <a:t>‹#›</a:t>
            </a:fld>
            <a:endParaRPr lang="en-US"/>
          </a:p>
        </p:txBody>
      </p:sp>
    </p:spTree>
    <p:extLst>
      <p:ext uri="{BB962C8B-B14F-4D97-AF65-F5344CB8AC3E}">
        <p14:creationId xmlns:p14="http://schemas.microsoft.com/office/powerpoint/2010/main" val="3438644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2C20B7-5C43-4E22-BE3C-47483959C23A}" type="datetimeFigureOut">
              <a:rPr lang="en-US" smtClean="0"/>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03EC7-078A-4AB2-B2B6-73E5746CC35A}" type="slidenum">
              <a:rPr lang="en-US" smtClean="0"/>
              <a:t>‹#›</a:t>
            </a:fld>
            <a:endParaRPr lang="en-US"/>
          </a:p>
        </p:txBody>
      </p:sp>
    </p:spTree>
    <p:extLst>
      <p:ext uri="{BB962C8B-B14F-4D97-AF65-F5344CB8AC3E}">
        <p14:creationId xmlns:p14="http://schemas.microsoft.com/office/powerpoint/2010/main" val="388341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2C20B7-5C43-4E22-BE3C-47483959C23A}" type="datetimeFigureOut">
              <a:rPr lang="en-US" smtClean="0"/>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03EC7-078A-4AB2-B2B6-73E5746CC35A}" type="slidenum">
              <a:rPr lang="en-US" smtClean="0"/>
              <a:t>‹#›</a:t>
            </a:fld>
            <a:endParaRPr lang="en-US"/>
          </a:p>
        </p:txBody>
      </p:sp>
    </p:spTree>
    <p:extLst>
      <p:ext uri="{BB962C8B-B14F-4D97-AF65-F5344CB8AC3E}">
        <p14:creationId xmlns:p14="http://schemas.microsoft.com/office/powerpoint/2010/main" val="1648603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2C20B7-5C43-4E22-BE3C-47483959C23A}" type="datetimeFigureOut">
              <a:rPr lang="en-US" smtClean="0"/>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03EC7-078A-4AB2-B2B6-73E5746CC35A}" type="slidenum">
              <a:rPr lang="en-US" smtClean="0"/>
              <a:t>‹#›</a:t>
            </a:fld>
            <a:endParaRPr lang="en-US"/>
          </a:p>
        </p:txBody>
      </p:sp>
    </p:spTree>
    <p:extLst>
      <p:ext uri="{BB962C8B-B14F-4D97-AF65-F5344CB8AC3E}">
        <p14:creationId xmlns:p14="http://schemas.microsoft.com/office/powerpoint/2010/main" val="223516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2C20B7-5C43-4E22-BE3C-47483959C23A}" type="datetimeFigureOut">
              <a:rPr lang="en-US" smtClean="0"/>
              <a:t>2/20/2019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E03EC7-078A-4AB2-B2B6-73E5746CC35A}" type="slidenum">
              <a:rPr lang="en-US" smtClean="0"/>
              <a:t>‹#›</a:t>
            </a:fld>
            <a:endParaRPr lang="en-US"/>
          </a:p>
        </p:txBody>
      </p:sp>
    </p:spTree>
    <p:extLst>
      <p:ext uri="{BB962C8B-B14F-4D97-AF65-F5344CB8AC3E}">
        <p14:creationId xmlns:p14="http://schemas.microsoft.com/office/powerpoint/2010/main" val="1786266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2C20B7-5C43-4E22-BE3C-47483959C23A}" type="datetimeFigureOut">
              <a:rPr lang="en-US" smtClean="0"/>
              <a:t>2/20/2019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E03EC7-078A-4AB2-B2B6-73E5746CC35A}" type="slidenum">
              <a:rPr lang="en-US" smtClean="0"/>
              <a:t>‹#›</a:t>
            </a:fld>
            <a:endParaRPr lang="en-US"/>
          </a:p>
        </p:txBody>
      </p:sp>
    </p:spTree>
    <p:extLst>
      <p:ext uri="{BB962C8B-B14F-4D97-AF65-F5344CB8AC3E}">
        <p14:creationId xmlns:p14="http://schemas.microsoft.com/office/powerpoint/2010/main" val="3369644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2C20B7-5C43-4E22-BE3C-47483959C23A}" type="datetimeFigureOut">
              <a:rPr lang="en-US" smtClean="0"/>
              <a:t>2/20/2019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E03EC7-078A-4AB2-B2B6-73E5746CC35A}" type="slidenum">
              <a:rPr lang="en-US" smtClean="0"/>
              <a:t>‹#›</a:t>
            </a:fld>
            <a:endParaRPr lang="en-US"/>
          </a:p>
        </p:txBody>
      </p:sp>
    </p:spTree>
    <p:extLst>
      <p:ext uri="{BB962C8B-B14F-4D97-AF65-F5344CB8AC3E}">
        <p14:creationId xmlns:p14="http://schemas.microsoft.com/office/powerpoint/2010/main" val="2045188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2C20B7-5C43-4E22-BE3C-47483959C23A}" type="datetimeFigureOut">
              <a:rPr lang="en-US" smtClean="0"/>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03EC7-078A-4AB2-B2B6-73E5746CC35A}" type="slidenum">
              <a:rPr lang="en-US" smtClean="0"/>
              <a:t>‹#›</a:t>
            </a:fld>
            <a:endParaRPr lang="en-US"/>
          </a:p>
        </p:txBody>
      </p:sp>
    </p:spTree>
    <p:extLst>
      <p:ext uri="{BB962C8B-B14F-4D97-AF65-F5344CB8AC3E}">
        <p14:creationId xmlns:p14="http://schemas.microsoft.com/office/powerpoint/2010/main" val="3783573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2C20B7-5C43-4E22-BE3C-47483959C23A}" type="datetimeFigureOut">
              <a:rPr lang="en-US" smtClean="0"/>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03EC7-078A-4AB2-B2B6-73E5746CC35A}" type="slidenum">
              <a:rPr lang="en-US" smtClean="0"/>
              <a:t>‹#›</a:t>
            </a:fld>
            <a:endParaRPr lang="en-US"/>
          </a:p>
        </p:txBody>
      </p:sp>
    </p:spTree>
    <p:extLst>
      <p:ext uri="{BB962C8B-B14F-4D97-AF65-F5344CB8AC3E}">
        <p14:creationId xmlns:p14="http://schemas.microsoft.com/office/powerpoint/2010/main" val="1346945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2C20B7-5C43-4E22-BE3C-47483959C23A}" type="datetimeFigureOut">
              <a:rPr lang="en-US" smtClean="0"/>
              <a:t>2/20/2019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E03EC7-078A-4AB2-B2B6-73E5746CC35A}" type="slidenum">
              <a:rPr lang="en-US" smtClean="0"/>
              <a:t>‹#›</a:t>
            </a:fld>
            <a:endParaRPr lang="en-US"/>
          </a:p>
        </p:txBody>
      </p:sp>
    </p:spTree>
    <p:extLst>
      <p:ext uri="{BB962C8B-B14F-4D97-AF65-F5344CB8AC3E}">
        <p14:creationId xmlns:p14="http://schemas.microsoft.com/office/powerpoint/2010/main" val="3802763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14400"/>
            <a:ext cx="8520332" cy="1287268"/>
          </a:xfrm>
        </p:spPr>
        <p:txBody>
          <a:bodyPr/>
          <a:lstStyle/>
          <a:p>
            <a:pPr rtl="1"/>
            <a:r>
              <a:rPr lang="he-IL" b="1" dirty="0" smtClean="0">
                <a:solidFill>
                  <a:srgbClr val="FFC000"/>
                </a:solidFill>
                <a:cs typeface="+mn-cs"/>
              </a:rPr>
              <a:t>ויסות קצב הלב</a:t>
            </a:r>
            <a:endParaRPr lang="en-US" b="1" dirty="0">
              <a:solidFill>
                <a:srgbClr val="FFC000"/>
              </a:solidFill>
              <a:cs typeface="+mn-cs"/>
            </a:endParaRPr>
          </a:p>
        </p:txBody>
      </p:sp>
      <p:pic>
        <p:nvPicPr>
          <p:cNvPr id="4" name="Picture 3" title="תמונת רקע"/>
          <p:cNvPicPr>
            <a:picLocks noChangeAspect="1"/>
          </p:cNvPicPr>
          <p:nvPr/>
        </p:nvPicPr>
        <p:blipFill>
          <a:blip r:embed="rId2"/>
          <a:stretch>
            <a:fillRect/>
          </a:stretch>
        </p:blipFill>
        <p:spPr>
          <a:xfrm>
            <a:off x="2783058" y="2987938"/>
            <a:ext cx="6002215" cy="2220342"/>
          </a:xfrm>
          <a:prstGeom prst="rect">
            <a:avLst/>
          </a:prstGeom>
        </p:spPr>
      </p:pic>
    </p:spTree>
    <p:extLst>
      <p:ext uri="{BB962C8B-B14F-4D97-AF65-F5344CB8AC3E}">
        <p14:creationId xmlns:p14="http://schemas.microsoft.com/office/powerpoint/2010/main" val="3733040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e-IL" sz="4800" dirty="0" smtClean="0">
                <a:solidFill>
                  <a:srgbClr val="FF0000"/>
                </a:solidFill>
                <a:cs typeface="+mn-cs"/>
              </a:rPr>
              <a:t>ממה מושפע קצב הלב?</a:t>
            </a:r>
            <a:endParaRPr lang="en-US" sz="4800" dirty="0">
              <a:solidFill>
                <a:srgbClr val="FF0000"/>
              </a:solidFill>
              <a:cs typeface="+mn-cs"/>
            </a:endParaRPr>
          </a:p>
        </p:txBody>
      </p:sp>
      <p:sp>
        <p:nvSpPr>
          <p:cNvPr id="3" name="Content Placeholder 2"/>
          <p:cNvSpPr>
            <a:spLocks noGrp="1"/>
          </p:cNvSpPr>
          <p:nvPr>
            <p:ph idx="1"/>
          </p:nvPr>
        </p:nvSpPr>
        <p:spPr/>
        <p:txBody>
          <a:bodyPr>
            <a:noAutofit/>
          </a:bodyPr>
          <a:lstStyle/>
          <a:p>
            <a:pPr marL="457200" lvl="1" indent="0" algn="r">
              <a:lnSpc>
                <a:spcPct val="150000"/>
              </a:lnSpc>
              <a:buNone/>
            </a:pPr>
            <a:r>
              <a:rPr lang="he-IL" dirty="0" smtClean="0"/>
              <a:t>בשינה קצב פעימות הלב יורד מתחת ל – 60 פעימות בדקה</a:t>
            </a:r>
          </a:p>
          <a:p>
            <a:pPr marL="457200" lvl="1" indent="0" algn="r">
              <a:lnSpc>
                <a:spcPct val="150000"/>
              </a:lnSpc>
              <a:buNone/>
            </a:pPr>
            <a:r>
              <a:rPr lang="he-IL" dirty="0" smtClean="0"/>
              <a:t>התרגשות</a:t>
            </a:r>
          </a:p>
          <a:p>
            <a:pPr marL="457200" lvl="1" indent="0" algn="r">
              <a:lnSpc>
                <a:spcPct val="150000"/>
              </a:lnSpc>
              <a:buNone/>
            </a:pPr>
            <a:r>
              <a:rPr lang="he-IL" dirty="0" smtClean="0"/>
              <a:t>כעס</a:t>
            </a:r>
          </a:p>
          <a:p>
            <a:pPr marL="457200" lvl="1" indent="0" algn="r">
              <a:lnSpc>
                <a:spcPct val="150000"/>
              </a:lnSpc>
              <a:buNone/>
            </a:pPr>
            <a:r>
              <a:rPr lang="he-IL" dirty="0" smtClean="0"/>
              <a:t>מאמץ גופני</a:t>
            </a:r>
          </a:p>
          <a:p>
            <a:pPr marL="457200" lvl="1" indent="0" algn="r">
              <a:lnSpc>
                <a:spcPct val="150000"/>
              </a:lnSpc>
              <a:buNone/>
            </a:pPr>
            <a:r>
              <a:rPr lang="he-IL" dirty="0" smtClean="0"/>
              <a:t>עלייה של חום הגוף</a:t>
            </a:r>
          </a:p>
          <a:p>
            <a:pPr marL="457200" lvl="1" indent="0" algn="r">
              <a:lnSpc>
                <a:spcPct val="150000"/>
              </a:lnSpc>
              <a:buNone/>
            </a:pPr>
            <a:r>
              <a:rPr lang="he-IL" dirty="0" smtClean="0"/>
              <a:t>לאחר שתיית קפה או עישון </a:t>
            </a:r>
          </a:p>
          <a:p>
            <a:pPr marL="457200" lvl="1" indent="0" algn="r">
              <a:lnSpc>
                <a:spcPct val="150000"/>
              </a:lnSpc>
              <a:buNone/>
            </a:pPr>
            <a:r>
              <a:rPr lang="he-IL" dirty="0" smtClean="0"/>
              <a:t>קצב פעימות הלב משתנה עם שלבי הנשימה – מוגבר בשאיפה ומואט בנשיפה</a:t>
            </a:r>
            <a:endParaRPr lang="en-US" dirty="0"/>
          </a:p>
        </p:txBody>
      </p:sp>
    </p:spTree>
    <p:extLst>
      <p:ext uri="{BB962C8B-B14F-4D97-AF65-F5344CB8AC3E}">
        <p14:creationId xmlns:p14="http://schemas.microsoft.com/office/powerpoint/2010/main" val="550144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solidFill>
                  <a:srgbClr val="FF0000"/>
                </a:solidFill>
                <a:cs typeface="+mn-cs"/>
              </a:rPr>
              <a:t>מהו מנגנון הויסות של קצב הלב?</a:t>
            </a:r>
            <a:endParaRPr lang="en-US" dirty="0">
              <a:solidFill>
                <a:srgbClr val="FF0000"/>
              </a:solidFill>
              <a:cs typeface="+mn-cs"/>
            </a:endParaRPr>
          </a:p>
        </p:txBody>
      </p:sp>
      <p:sp>
        <p:nvSpPr>
          <p:cNvPr id="3" name="Content Placeholder 2"/>
          <p:cNvSpPr>
            <a:spLocks noGrp="1"/>
          </p:cNvSpPr>
          <p:nvPr>
            <p:ph idx="1"/>
          </p:nvPr>
        </p:nvSpPr>
        <p:spPr/>
        <p:txBody>
          <a:bodyPr/>
          <a:lstStyle/>
          <a:p>
            <a:pPr marL="457200" lvl="1" indent="0" algn="r">
              <a:lnSpc>
                <a:spcPct val="150000"/>
              </a:lnSpc>
              <a:buNone/>
            </a:pPr>
            <a:r>
              <a:rPr lang="he-IL" dirty="0" smtClean="0"/>
              <a:t>האצה והאטה של קצב פעולת הלב נובעים מפיקוח עצבי מ"גבוה" של מרכז הלב שבמוח המוארך באיזור העורף.</a:t>
            </a:r>
          </a:p>
          <a:p>
            <a:pPr marL="457200" lvl="1" indent="0" algn="r">
              <a:lnSpc>
                <a:spcPct val="150000"/>
              </a:lnSpc>
              <a:buNone/>
            </a:pPr>
            <a:r>
              <a:rPr lang="he-IL" dirty="0" smtClean="0"/>
              <a:t>במרכזה מצויים גם מרכז כלי הדם ומרכז הנשימה וממנו נשלחים גירויים לקוצב  ראשי בלב באמצעות שבילי העצבים של המערכת האוטונומית. מערכת זו מפקחת על פעילות אברי הגוף הפנימיים  ובהם קוצב הלב.</a:t>
            </a:r>
          </a:p>
          <a:p>
            <a:pPr marL="457200" lvl="1" indent="0" algn="r">
              <a:lnSpc>
                <a:spcPct val="150000"/>
              </a:lnSpc>
              <a:buNone/>
            </a:pPr>
            <a:r>
              <a:rPr lang="he-IL" dirty="0" smtClean="0"/>
              <a:t>היא מעוררת או מעכבת את קצב הלב ובאופן עצמאי ובלתי רצוני .</a:t>
            </a:r>
            <a:endParaRPr lang="en-US" dirty="0"/>
          </a:p>
        </p:txBody>
      </p:sp>
    </p:spTree>
    <p:extLst>
      <p:ext uri="{BB962C8B-B14F-4D97-AF65-F5344CB8AC3E}">
        <p14:creationId xmlns:p14="http://schemas.microsoft.com/office/powerpoint/2010/main" val="1466529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3735"/>
          </a:xfrm>
        </p:spPr>
        <p:txBody>
          <a:bodyPr>
            <a:normAutofit/>
          </a:bodyPr>
          <a:lstStyle/>
          <a:p>
            <a:pPr algn="ctr" rtl="1"/>
            <a:r>
              <a:rPr lang="he-IL" sz="3600" b="1" dirty="0">
                <a:solidFill>
                  <a:srgbClr val="FF0000"/>
                </a:solidFill>
                <a:cs typeface="+mn-cs"/>
              </a:rPr>
              <a:t>המערכת הסימפתטית </a:t>
            </a:r>
            <a:r>
              <a:rPr lang="he-IL" sz="3600" b="1" dirty="0" err="1">
                <a:solidFill>
                  <a:srgbClr val="FF0000"/>
                </a:solidFill>
                <a:cs typeface="+mn-cs"/>
              </a:rPr>
              <a:t>והפרסימפתטית</a:t>
            </a:r>
            <a:endParaRPr lang="he-IL" sz="3600" b="1" dirty="0">
              <a:solidFill>
                <a:srgbClr val="FF0000"/>
              </a:solidFill>
              <a:cs typeface="+mn-cs"/>
            </a:endParaRPr>
          </a:p>
        </p:txBody>
      </p:sp>
      <p:pic>
        <p:nvPicPr>
          <p:cNvPr id="4" name="Content Placeholder 3" title="המערכת הסימפתטית והפרסימפתטית"/>
          <p:cNvPicPr>
            <a:picLocks noGrp="1" noChangeAspect="1"/>
          </p:cNvPicPr>
          <p:nvPr>
            <p:ph idx="4294967295"/>
          </p:nvPr>
        </p:nvPicPr>
        <p:blipFill>
          <a:blip r:embed="rId2"/>
          <a:stretch>
            <a:fillRect/>
          </a:stretch>
        </p:blipFill>
        <p:spPr>
          <a:xfrm>
            <a:off x="1125415" y="1439875"/>
            <a:ext cx="9941169" cy="4900477"/>
          </a:xfrm>
          <a:prstGeom prst="rect">
            <a:avLst/>
          </a:prstGeom>
        </p:spPr>
      </p:pic>
    </p:spTree>
    <p:extLst>
      <p:ext uri="{BB962C8B-B14F-4D97-AF65-F5344CB8AC3E}">
        <p14:creationId xmlns:p14="http://schemas.microsoft.com/office/powerpoint/2010/main" val="133386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solidFill>
                  <a:srgbClr val="FF0000"/>
                </a:solidFill>
                <a:cs typeface="+mn-cs"/>
              </a:rPr>
              <a:t>מערכת העצבים הסימפתטית והפארא-סימפתטית</a:t>
            </a:r>
            <a:endParaRPr lang="en-US" dirty="0">
              <a:solidFill>
                <a:srgbClr val="FF0000"/>
              </a:solidFill>
              <a:cs typeface="+mn-cs"/>
            </a:endParaRPr>
          </a:p>
        </p:txBody>
      </p:sp>
      <p:sp>
        <p:nvSpPr>
          <p:cNvPr id="3" name="Content Placeholder 2"/>
          <p:cNvSpPr>
            <a:spLocks noGrp="1"/>
          </p:cNvSpPr>
          <p:nvPr>
            <p:ph idx="1"/>
          </p:nvPr>
        </p:nvSpPr>
        <p:spPr/>
        <p:txBody>
          <a:bodyPr>
            <a:normAutofit/>
          </a:bodyPr>
          <a:lstStyle/>
          <a:p>
            <a:pPr marL="457200" lvl="1" indent="0" algn="ctr">
              <a:lnSpc>
                <a:spcPct val="150000"/>
              </a:lnSpc>
              <a:buNone/>
            </a:pPr>
            <a:r>
              <a:rPr lang="he-IL" sz="3200" dirty="0" smtClean="0"/>
              <a:t>מערכת העצבים האוטונומית מורכבת משני חלקים המנוגדים בפעולתם ומתואמים ביניהם:</a:t>
            </a:r>
          </a:p>
          <a:p>
            <a:pPr marL="457200" lvl="1" indent="0" algn="ctr">
              <a:lnSpc>
                <a:spcPct val="150000"/>
              </a:lnSpc>
              <a:buNone/>
            </a:pPr>
            <a:r>
              <a:rPr lang="he-IL" sz="3200" dirty="0" smtClean="0"/>
              <a:t>1. מערכת סימפתטית - מעוררת</a:t>
            </a:r>
          </a:p>
          <a:p>
            <a:pPr marL="457200" lvl="1" indent="0" algn="ctr">
              <a:lnSpc>
                <a:spcPct val="150000"/>
              </a:lnSpc>
              <a:buNone/>
            </a:pPr>
            <a:r>
              <a:rPr lang="he-IL" sz="3200" dirty="0" smtClean="0"/>
              <a:t>2. מערכת פאראסימפתטית – מעכבת</a:t>
            </a:r>
          </a:p>
          <a:p>
            <a:pPr marL="457200" lvl="1" indent="0" algn="ctr">
              <a:lnSpc>
                <a:spcPct val="150000"/>
              </a:lnSpc>
              <a:buNone/>
            </a:pPr>
            <a:endParaRPr lang="he-IL" sz="3200" dirty="0"/>
          </a:p>
        </p:txBody>
      </p:sp>
    </p:spTree>
    <p:extLst>
      <p:ext uri="{BB962C8B-B14F-4D97-AF65-F5344CB8AC3E}">
        <p14:creationId xmlns:p14="http://schemas.microsoft.com/office/powerpoint/2010/main" val="4220300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algn="ctr"/>
            <a:r>
              <a:rPr lang="he-IL" dirty="0">
                <a:solidFill>
                  <a:srgbClr val="FF0000"/>
                </a:solidFill>
                <a:cs typeface="+mn-cs"/>
              </a:rPr>
              <a:t>מערכת העצבים הסימפתטית </a:t>
            </a:r>
            <a:r>
              <a:rPr lang="he-IL" dirty="0" err="1" smtClean="0">
                <a:solidFill>
                  <a:srgbClr val="FF0000"/>
                </a:solidFill>
                <a:cs typeface="+mn-cs"/>
              </a:rPr>
              <a:t>והפארא</a:t>
            </a:r>
            <a:r>
              <a:rPr lang="he-IL" dirty="0" smtClean="0">
                <a:solidFill>
                  <a:srgbClr val="FF0000"/>
                </a:solidFill>
                <a:cs typeface="+mn-cs"/>
              </a:rPr>
              <a:t>-סימפתטית</a:t>
            </a:r>
            <a:r>
              <a:rPr lang="he-IL" dirty="0">
                <a:solidFill>
                  <a:srgbClr val="FF0000"/>
                </a:solidFill>
                <a:cs typeface="+mn-cs"/>
              </a:rPr>
              <a:t> </a:t>
            </a:r>
            <a:r>
              <a:rPr lang="he-IL" dirty="0" smtClean="0">
                <a:solidFill>
                  <a:srgbClr val="FF0000"/>
                </a:solidFill>
                <a:cs typeface="+mn-cs"/>
              </a:rPr>
              <a:t>(המשך)</a:t>
            </a:r>
            <a:endParaRPr lang="he-IL" dirty="0">
              <a:solidFill>
                <a:srgbClr val="FF0000"/>
              </a:solidFill>
              <a:cs typeface="+mn-cs"/>
            </a:endParaRPr>
          </a:p>
        </p:txBody>
      </p:sp>
      <p:sp>
        <p:nvSpPr>
          <p:cNvPr id="3" name="Content Placeholder 2"/>
          <p:cNvSpPr>
            <a:spLocks noGrp="1"/>
          </p:cNvSpPr>
          <p:nvPr>
            <p:ph idx="1"/>
          </p:nvPr>
        </p:nvSpPr>
        <p:spPr/>
        <p:txBody>
          <a:bodyPr/>
          <a:lstStyle/>
          <a:p>
            <a:pPr marL="457200" lvl="1" indent="0" algn="r">
              <a:lnSpc>
                <a:spcPct val="150000"/>
              </a:lnSpc>
              <a:buNone/>
            </a:pPr>
            <a:r>
              <a:rPr lang="he-IL" sz="2800" dirty="0">
                <a:solidFill>
                  <a:prstClr val="black"/>
                </a:solidFill>
              </a:rPr>
              <a:t>מהמוח יוצאים שני עצבים: עצב סימפתטי אשר מגיע ללב מהאיזור המעורר ואילו העצב הפאראסימפטתי מגיע ללב מהאיזור המעכב.</a:t>
            </a:r>
          </a:p>
          <a:p>
            <a:pPr marL="457200" lvl="1" indent="0" algn="r">
              <a:lnSpc>
                <a:spcPct val="150000"/>
              </a:lnSpc>
              <a:buNone/>
            </a:pPr>
            <a:endParaRPr lang="he-IL" sz="2800" dirty="0">
              <a:solidFill>
                <a:prstClr val="black"/>
              </a:solidFill>
            </a:endParaRPr>
          </a:p>
          <a:p>
            <a:pPr marL="457200" lvl="1" indent="0" algn="r">
              <a:lnSpc>
                <a:spcPct val="150000"/>
              </a:lnSpc>
              <a:buNone/>
            </a:pPr>
            <a:r>
              <a:rPr lang="he-IL" sz="2800" dirty="0">
                <a:solidFill>
                  <a:prstClr val="black"/>
                </a:solidFill>
              </a:rPr>
              <a:t>כך מתאפשר ויסות יעיל של קצב ההתכווצות של הלב במשך כל ימי חיינו.</a:t>
            </a:r>
          </a:p>
          <a:p>
            <a:pPr marL="457200" lvl="1" indent="0" algn="r">
              <a:lnSpc>
                <a:spcPct val="150000"/>
              </a:lnSpc>
              <a:buNone/>
            </a:pPr>
            <a:r>
              <a:rPr lang="he-IL" sz="2800" dirty="0">
                <a:solidFill>
                  <a:prstClr val="black"/>
                </a:solidFill>
              </a:rPr>
              <a:t>שתי המערכות פועלות במקביל, ומתקיים ביניהן מאזן המתבטא בהאצה או האטה של קצב הלב בהתאם לצורכי הגוף המשתנים. </a:t>
            </a:r>
            <a:endParaRPr lang="en-US" sz="2800" dirty="0">
              <a:solidFill>
                <a:prstClr val="black"/>
              </a:solidFill>
            </a:endParaRPr>
          </a:p>
          <a:p>
            <a:endParaRPr lang="en-US" dirty="0"/>
          </a:p>
        </p:txBody>
      </p:sp>
    </p:spTree>
    <p:extLst>
      <p:ext uri="{BB962C8B-B14F-4D97-AF65-F5344CB8AC3E}">
        <p14:creationId xmlns:p14="http://schemas.microsoft.com/office/powerpoint/2010/main" val="131296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solidFill>
                  <a:srgbClr val="FF0000"/>
                </a:solidFill>
                <a:cs typeface="+mn-cs"/>
              </a:rPr>
              <a:t>כיצד מתבצע ויסות קצב הלב?</a:t>
            </a:r>
            <a:endParaRPr lang="en-US" dirty="0">
              <a:solidFill>
                <a:srgbClr val="FF0000"/>
              </a:solidFill>
              <a:cs typeface="+mn-cs"/>
            </a:endParaRPr>
          </a:p>
        </p:txBody>
      </p:sp>
      <p:sp>
        <p:nvSpPr>
          <p:cNvPr id="3" name="Content Placeholder 2"/>
          <p:cNvSpPr>
            <a:spLocks noGrp="1"/>
          </p:cNvSpPr>
          <p:nvPr>
            <p:ph idx="1"/>
          </p:nvPr>
        </p:nvSpPr>
        <p:spPr/>
        <p:txBody>
          <a:bodyPr>
            <a:normAutofit/>
          </a:bodyPr>
          <a:lstStyle/>
          <a:p>
            <a:pPr marL="457200" lvl="1" indent="0" algn="ctr">
              <a:lnSpc>
                <a:spcPct val="200000"/>
              </a:lnSpc>
              <a:buNone/>
            </a:pPr>
            <a:r>
              <a:rPr lang="he-IL" dirty="0" smtClean="0"/>
              <a:t>מרכז הלב במוח מקבל "דיווחים" מהקלוטנים הפזורים במערכת הלב וכלי הדם.</a:t>
            </a:r>
          </a:p>
          <a:p>
            <a:pPr marL="457200" lvl="1" indent="0" algn="ctr">
              <a:lnSpc>
                <a:spcPct val="200000"/>
              </a:lnSpc>
              <a:buNone/>
            </a:pPr>
            <a:endParaRPr lang="he-IL" dirty="0" smtClean="0"/>
          </a:p>
          <a:p>
            <a:pPr marL="457200" lvl="1" indent="0" algn="ctr">
              <a:lnSpc>
                <a:spcPct val="200000"/>
              </a:lnSpc>
              <a:buNone/>
            </a:pPr>
            <a:r>
              <a:rPr lang="he-IL" dirty="0" smtClean="0"/>
              <a:t>הקולטנים רגישים לרמת הפד"ח, טמפרטורה והלחץ המופעל על הדופן.</a:t>
            </a:r>
          </a:p>
          <a:p>
            <a:pPr marL="457200" lvl="1" indent="0" algn="ctr">
              <a:lnSpc>
                <a:spcPct val="200000"/>
              </a:lnSpc>
              <a:buNone/>
            </a:pPr>
            <a:r>
              <a:rPr lang="he-IL" dirty="0" smtClean="0"/>
              <a:t>מרכז הלב במוח מגיב באמצעות הפרשת "שליחים כימיים" מקצות העצבים.</a:t>
            </a:r>
          </a:p>
          <a:p>
            <a:pPr marL="457200" lvl="1" indent="0" algn="ctr">
              <a:buNone/>
            </a:pPr>
            <a:endParaRPr lang="he-IL" dirty="0"/>
          </a:p>
          <a:p>
            <a:pPr marL="457200" lvl="1" indent="0" algn="ctr">
              <a:buNone/>
            </a:pPr>
            <a:endParaRPr lang="en-US" dirty="0"/>
          </a:p>
        </p:txBody>
      </p:sp>
    </p:spTree>
    <p:extLst>
      <p:ext uri="{BB962C8B-B14F-4D97-AF65-F5344CB8AC3E}">
        <p14:creationId xmlns:p14="http://schemas.microsoft.com/office/powerpoint/2010/main" val="4177011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solidFill>
                  <a:srgbClr val="FF0000"/>
                </a:solidFill>
                <a:cs typeface="+mn-cs"/>
              </a:rPr>
              <a:t>סיכום</a:t>
            </a:r>
            <a:endParaRPr lang="en-US" dirty="0">
              <a:solidFill>
                <a:srgbClr val="FF0000"/>
              </a:solidFill>
              <a:cs typeface="+mn-cs"/>
            </a:endParaRPr>
          </a:p>
        </p:txBody>
      </p:sp>
      <p:graphicFrame>
        <p:nvGraphicFramePr>
          <p:cNvPr id="4" name="Content Placeholder 3" title="סיכום"/>
          <p:cNvGraphicFramePr>
            <a:graphicFrameLocks noGrp="1"/>
          </p:cNvGraphicFramePr>
          <p:nvPr>
            <p:ph idx="1"/>
            <p:extLst>
              <p:ext uri="{D42A27DB-BD31-4B8C-83A1-F6EECF244321}">
                <p14:modId xmlns:p14="http://schemas.microsoft.com/office/powerpoint/2010/main" val="37543344"/>
              </p:ext>
            </p:extLst>
          </p:nvPr>
        </p:nvGraphicFramePr>
        <p:xfrm>
          <a:off x="838200" y="1825623"/>
          <a:ext cx="10515600" cy="3309084"/>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1103028">
                <a:tc>
                  <a:txBody>
                    <a:bodyPr/>
                    <a:lstStyle/>
                    <a:p>
                      <a:pPr algn="ctr"/>
                      <a:r>
                        <a:rPr lang="he-IL" sz="2800" dirty="0" smtClean="0"/>
                        <a:t>השפעתן על קצב הלב</a:t>
                      </a:r>
                      <a:endParaRPr lang="en-US" sz="2800" dirty="0"/>
                    </a:p>
                  </a:txBody>
                  <a:tcPr/>
                </a:tc>
                <a:tc>
                  <a:txBody>
                    <a:bodyPr/>
                    <a:lstStyle/>
                    <a:p>
                      <a:pPr algn="ctr"/>
                      <a:r>
                        <a:rPr lang="he-IL" sz="2800" dirty="0" smtClean="0"/>
                        <a:t>"שליח כימי"</a:t>
                      </a:r>
                      <a:endParaRPr lang="en-US" sz="2800" dirty="0"/>
                    </a:p>
                  </a:txBody>
                  <a:tcPr/>
                </a:tc>
                <a:tc>
                  <a:txBody>
                    <a:bodyPr/>
                    <a:lstStyle/>
                    <a:p>
                      <a:pPr algn="ctr"/>
                      <a:r>
                        <a:rPr lang="he-IL" sz="2800" dirty="0" smtClean="0"/>
                        <a:t>מערכת עצבים</a:t>
                      </a:r>
                      <a:endParaRPr lang="en-US" sz="2800" dirty="0"/>
                    </a:p>
                  </a:txBody>
                  <a:tcPr/>
                </a:tc>
                <a:extLst>
                  <a:ext uri="{0D108BD9-81ED-4DB2-BD59-A6C34878D82A}">
                    <a16:rowId xmlns:a16="http://schemas.microsoft.com/office/drawing/2014/main" val="10000"/>
                  </a:ext>
                </a:extLst>
              </a:tr>
              <a:tr h="1103028">
                <a:tc>
                  <a:txBody>
                    <a:bodyPr/>
                    <a:lstStyle/>
                    <a:p>
                      <a:endParaRPr lang="en-US"/>
                    </a:p>
                  </a:txBody>
                  <a:tcPr/>
                </a:tc>
                <a:tc>
                  <a:txBody>
                    <a:bodyPr/>
                    <a:lstStyle/>
                    <a:p>
                      <a:endParaRPr lang="en-US" dirty="0"/>
                    </a:p>
                  </a:txBody>
                  <a:tcPr/>
                </a:tc>
                <a:tc>
                  <a:txBody>
                    <a:bodyPr/>
                    <a:lstStyle/>
                    <a:p>
                      <a:pPr algn="ctr"/>
                      <a:r>
                        <a:rPr lang="he-IL" sz="2800" dirty="0" smtClean="0"/>
                        <a:t>סימפתטית</a:t>
                      </a:r>
                      <a:endParaRPr lang="en-US" sz="2800" dirty="0"/>
                    </a:p>
                  </a:txBody>
                  <a:tcPr/>
                </a:tc>
                <a:extLst>
                  <a:ext uri="{0D108BD9-81ED-4DB2-BD59-A6C34878D82A}">
                    <a16:rowId xmlns:a16="http://schemas.microsoft.com/office/drawing/2014/main" val="10001"/>
                  </a:ext>
                </a:extLst>
              </a:tr>
              <a:tr h="1103028">
                <a:tc>
                  <a:txBody>
                    <a:bodyPr/>
                    <a:lstStyle/>
                    <a:p>
                      <a:endParaRPr lang="en-US"/>
                    </a:p>
                  </a:txBody>
                  <a:tcPr/>
                </a:tc>
                <a:tc>
                  <a:txBody>
                    <a:bodyPr/>
                    <a:lstStyle/>
                    <a:p>
                      <a:endParaRPr lang="en-US"/>
                    </a:p>
                  </a:txBody>
                  <a:tcPr/>
                </a:tc>
                <a:tc>
                  <a:txBody>
                    <a:bodyPr/>
                    <a:lstStyle/>
                    <a:p>
                      <a:pPr algn="ctr"/>
                      <a:r>
                        <a:rPr lang="he-IL" sz="2800" dirty="0" smtClean="0"/>
                        <a:t>פארא-סימפתטית</a:t>
                      </a:r>
                      <a:endParaRPr lang="en-US" sz="28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845918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b="1" dirty="0" smtClean="0">
                <a:solidFill>
                  <a:schemeClr val="accent6">
                    <a:lumMod val="75000"/>
                  </a:schemeClr>
                </a:solidFill>
                <a:cs typeface="+mn-cs"/>
              </a:rPr>
              <a:t>כיצד נגיב כאשר נפגוש אריה?</a:t>
            </a:r>
            <a:endParaRPr lang="en-US" b="1" dirty="0">
              <a:solidFill>
                <a:schemeClr val="accent6">
                  <a:lumMod val="75000"/>
                </a:schemeClr>
              </a:solidFill>
              <a:cs typeface="+mn-cs"/>
            </a:endParaRPr>
          </a:p>
        </p:txBody>
      </p:sp>
      <p:pic>
        <p:nvPicPr>
          <p:cNvPr id="4" name="Content Placeholder 3" title="תמונת רקע"/>
          <p:cNvPicPr>
            <a:picLocks noGrp="1" noChangeAspect="1"/>
          </p:cNvPicPr>
          <p:nvPr>
            <p:ph idx="1"/>
          </p:nvPr>
        </p:nvPicPr>
        <p:blipFill rotWithShape="1">
          <a:blip r:embed="rId2"/>
          <a:srcRect t="2956" r="9965"/>
          <a:stretch/>
        </p:blipFill>
        <p:spPr>
          <a:xfrm>
            <a:off x="2141341" y="1690688"/>
            <a:ext cx="7909317" cy="4774037"/>
          </a:xfrm>
          <a:prstGeom prst="rect">
            <a:avLst/>
          </a:prstGeom>
        </p:spPr>
      </p:pic>
    </p:spTree>
    <p:extLst>
      <p:ext uri="{BB962C8B-B14F-4D97-AF65-F5344CB8AC3E}">
        <p14:creationId xmlns:p14="http://schemas.microsoft.com/office/powerpoint/2010/main" val="16873919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269</Words>
  <Application>Microsoft Office PowerPoint</Application>
  <PresentationFormat>Widescreen</PresentationFormat>
  <Paragraphs>35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ויסות קצב הלב</vt:lpstr>
      <vt:lpstr>ממה מושפע קצב הלב?</vt:lpstr>
      <vt:lpstr>מהו מנגנון הויסות של קצב הלב?</vt:lpstr>
      <vt:lpstr>המערכת הסימפתטית והפרסימפתטית</vt:lpstr>
      <vt:lpstr>מערכת העצבים הסימפתטית והפארא-סימפתטית</vt:lpstr>
      <vt:lpstr>מערכת העצבים הסימפתטית והפארא-סימפתטית (המשך)</vt:lpstr>
      <vt:lpstr>כיצד מתבצע ויסות קצב הלב?</vt:lpstr>
      <vt:lpstr>סיכום</vt:lpstr>
      <vt:lpstr>כיצד נגיב כאשר נפגוש אריה?</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ויסות קצב הלב</dc:title>
  <dc:creator>NaamaGilboa</dc:creator>
  <cp:lastModifiedBy>WICC</cp:lastModifiedBy>
  <cp:revision>6</cp:revision>
  <dcterms:created xsi:type="dcterms:W3CDTF">2018-12-17T20:56:42Z</dcterms:created>
  <dcterms:modified xsi:type="dcterms:W3CDTF">2019-02-20T10:51:00Z</dcterms:modified>
</cp:coreProperties>
</file>