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19"/>
  </p:notesMasterIdLst>
  <p:sldIdLst>
    <p:sldId id="295" r:id="rId2"/>
    <p:sldId id="301" r:id="rId3"/>
    <p:sldId id="302" r:id="rId4"/>
    <p:sldId id="303" r:id="rId5"/>
    <p:sldId id="304" r:id="rId6"/>
    <p:sldId id="267" r:id="rId7"/>
    <p:sldId id="299" r:id="rId8"/>
    <p:sldId id="300" r:id="rId9"/>
    <p:sldId id="266" r:id="rId10"/>
    <p:sldId id="259" r:id="rId11"/>
    <p:sldId id="274" r:id="rId12"/>
    <p:sldId id="275" r:id="rId13"/>
    <p:sldId id="292" r:id="rId14"/>
    <p:sldId id="293" r:id="rId15"/>
    <p:sldId id="279" r:id="rId16"/>
    <p:sldId id="282" r:id="rId17"/>
    <p:sldId id="288" r:id="rId1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רונית פרץ" initials="רפ" lastIdx="1" clrIdx="0">
    <p:extLst>
      <p:ext uri="{19B8F6BF-5375-455C-9EA6-DF929625EA0E}">
        <p15:presenceInfo xmlns:p15="http://schemas.microsoft.com/office/powerpoint/2012/main" userId="רונית פרץ"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617" autoAdjust="0"/>
    <p:restoredTop sz="96404" autoAdjust="0"/>
  </p:normalViewPr>
  <p:slideViewPr>
    <p:cSldViewPr>
      <p:cViewPr varScale="1">
        <p:scale>
          <a:sx n="88" d="100"/>
          <a:sy n="88" d="100"/>
        </p:scale>
        <p:origin x="66" y="606"/>
      </p:cViewPr>
      <p:guideLst>
        <p:guide orient="horz" pos="2160"/>
        <p:guide pos="2880"/>
      </p:guideLst>
    </p:cSldViewPr>
  </p:slideViewPr>
  <p:outlineViewPr>
    <p:cViewPr>
      <p:scale>
        <a:sx n="33" d="100"/>
        <a:sy n="33" d="100"/>
      </p:scale>
      <p:origin x="0" y="-45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3DDF83-7B83-48F2-93ED-8C10E9F19F98}" type="doc">
      <dgm:prSet loTypeId="urn:microsoft.com/office/officeart/2005/8/layout/radial5" loCatId="cycle" qsTypeId="urn:microsoft.com/office/officeart/2005/8/quickstyle/simple1" qsCatId="simple" csTypeId="urn:microsoft.com/office/officeart/2005/8/colors/accent1_2" csCatId="accent1" phldr="1"/>
      <dgm:spPr/>
      <dgm:t>
        <a:bodyPr/>
        <a:lstStyle/>
        <a:p>
          <a:pPr rtl="1"/>
          <a:endParaRPr lang="he-IL"/>
        </a:p>
      </dgm:t>
    </dgm:pt>
    <dgm:pt modelId="{10F7D0C7-18CF-49C1-9187-F5974F8DF44A}">
      <dgm:prSet phldrT="[טקסט]"/>
      <dgm:spPr/>
      <dgm:t>
        <a:bodyPr/>
        <a:lstStyle/>
        <a:p>
          <a:pPr rtl="1"/>
          <a:r>
            <a:rPr lang="ar-JO" b="1" dirty="0">
              <a:latin typeface="Traditional Arabic" panose="02020603050405020304" pitchFamily="18" charset="-78"/>
              <a:cs typeface="Traditional Arabic" panose="02020603050405020304" pitchFamily="18" charset="-78"/>
            </a:rPr>
            <a:t>الهندسة</a:t>
          </a:r>
          <a:endParaRPr lang="he-IL" b="1" dirty="0">
            <a:latin typeface="Traditional Arabic" panose="02020603050405020304" pitchFamily="18" charset="-78"/>
          </a:endParaRPr>
        </a:p>
      </dgm:t>
      <dgm:extLst>
        <a:ext uri="{E40237B7-FDA0-4F09-8148-C483321AD2D9}">
          <dgm14:cNvPr xmlns:dgm14="http://schemas.microsoft.com/office/drawing/2010/diagram" id="0" name="" descr="الهندسة&#10;" title="الهندسة"/>
        </a:ext>
      </dgm:extLst>
    </dgm:pt>
    <dgm:pt modelId="{85A569B8-A6C3-4AD6-B5F4-89EF2C99B5AF}" type="parTrans" cxnId="{839EAC79-58BC-4365-A3AC-D04416ED3338}">
      <dgm:prSet/>
      <dgm:spPr/>
      <dgm:t>
        <a:bodyPr/>
        <a:lstStyle/>
        <a:p>
          <a:pPr rtl="1"/>
          <a:endParaRPr lang="he-IL"/>
        </a:p>
      </dgm:t>
    </dgm:pt>
    <dgm:pt modelId="{7D783E7B-73AC-4F58-BC10-C026ADA135CD}" type="sibTrans" cxnId="{839EAC79-58BC-4365-A3AC-D04416ED3338}">
      <dgm:prSet/>
      <dgm:spPr/>
      <dgm:t>
        <a:bodyPr/>
        <a:lstStyle/>
        <a:p>
          <a:pPr rtl="1"/>
          <a:endParaRPr lang="he-IL"/>
        </a:p>
      </dgm:t>
    </dgm:pt>
    <dgm:pt modelId="{80134D83-845E-498B-9019-58906546EC4E}">
      <dgm:prSet phldrT="[טקסט]" custT="1"/>
      <dgm:spPr/>
      <dgm:t>
        <a:bodyPr/>
        <a:lstStyle/>
        <a:p>
          <a:pPr rtl="1">
            <a:lnSpc>
              <a:spcPct val="100000"/>
            </a:lnSpc>
          </a:pPr>
          <a:r>
            <a:rPr lang="ar-JO" sz="1600" dirty="0">
              <a:latin typeface="Traditional Arabic" panose="02020603050405020304" pitchFamily="18" charset="-78"/>
              <a:cs typeface="Traditional Arabic" panose="02020603050405020304" pitchFamily="18" charset="-78"/>
            </a:rPr>
            <a:t>مشاركة بين مجالات معرفة مختلفة من أجل تحقيق هدف إنسانيّ مُشترَك.</a:t>
          </a:r>
          <a:endParaRPr lang="he-IL" sz="1600" dirty="0">
            <a:latin typeface="Traditional Arabic" panose="02020603050405020304" pitchFamily="18" charset="-78"/>
          </a:endParaRPr>
        </a:p>
      </dgm:t>
    </dgm:pt>
    <dgm:pt modelId="{1A6AB159-7C9B-403E-AAA4-0320FADC1302}" type="parTrans" cxnId="{C1675571-358C-4E15-9A61-46B93C598D39}">
      <dgm:prSet/>
      <dgm:spPr/>
      <dgm:t>
        <a:bodyPr/>
        <a:lstStyle/>
        <a:p>
          <a:pPr rtl="1"/>
          <a:endParaRPr lang="he-IL" dirty="0"/>
        </a:p>
      </dgm:t>
    </dgm:pt>
    <dgm:pt modelId="{47D36EFF-2AEA-4696-B406-30B5CB5CD3B1}" type="sibTrans" cxnId="{C1675571-358C-4E15-9A61-46B93C598D39}">
      <dgm:prSet/>
      <dgm:spPr/>
      <dgm:t>
        <a:bodyPr/>
        <a:lstStyle/>
        <a:p>
          <a:pPr rtl="1"/>
          <a:endParaRPr lang="he-IL"/>
        </a:p>
      </dgm:t>
    </dgm:pt>
    <dgm:pt modelId="{DCDAB030-92E7-4A24-9C7F-59A48616DE5A}">
      <dgm:prSet phldrT="[טקסט]" custT="1"/>
      <dgm:spPr/>
      <dgm:t>
        <a:bodyPr/>
        <a:lstStyle/>
        <a:p>
          <a:pPr algn="ctr" rtl="1">
            <a:lnSpc>
              <a:spcPct val="100000"/>
            </a:lnSpc>
            <a:spcAft>
              <a:spcPts val="0"/>
            </a:spcAft>
            <a:buNone/>
          </a:pPr>
          <a:r>
            <a:rPr lang="ar-JO" sz="1400" dirty="0">
              <a:latin typeface="Traditional Arabic" panose="02020603050405020304" pitchFamily="18" charset="-78"/>
              <a:cs typeface="Traditional Arabic" panose="02020603050405020304" pitchFamily="18" charset="-78"/>
            </a:rPr>
            <a:t>مصادر المعلومات:</a:t>
          </a:r>
          <a:endParaRPr lang="he-IL" sz="1400" dirty="0">
            <a:latin typeface="Traditional Arabic" panose="02020603050405020304" pitchFamily="18" charset="-78"/>
          </a:endParaRPr>
        </a:p>
        <a:p>
          <a:pPr algn="ctr" rtl="1">
            <a:lnSpc>
              <a:spcPct val="100000"/>
            </a:lnSpc>
            <a:spcAft>
              <a:spcPts val="0"/>
            </a:spcAft>
            <a:buNone/>
          </a:pPr>
          <a:r>
            <a:rPr lang="he-IL" sz="1400" dirty="0">
              <a:latin typeface="Traditional Arabic" panose="02020603050405020304" pitchFamily="18" charset="-78"/>
            </a:rPr>
            <a:t>* </a:t>
          </a:r>
          <a:r>
            <a:rPr lang="ar-JO" sz="1400" dirty="0">
              <a:latin typeface="Traditional Arabic" panose="02020603050405020304" pitchFamily="18" charset="-78"/>
              <a:cs typeface="Traditional Arabic" panose="02020603050405020304" pitchFamily="18" charset="-78"/>
            </a:rPr>
            <a:t>معرفة علميّة</a:t>
          </a:r>
          <a:r>
            <a:rPr lang="he-IL" sz="1400" dirty="0">
              <a:latin typeface="Traditional Arabic" panose="02020603050405020304" pitchFamily="18" charset="-78"/>
            </a:rPr>
            <a:t>  </a:t>
          </a:r>
        </a:p>
        <a:p>
          <a:pPr algn="ctr" rtl="1">
            <a:lnSpc>
              <a:spcPct val="100000"/>
            </a:lnSpc>
            <a:spcAft>
              <a:spcPts val="0"/>
            </a:spcAft>
            <a:buNone/>
          </a:pPr>
          <a:r>
            <a:rPr lang="he-IL" sz="1400" dirty="0">
              <a:latin typeface="Traditional Arabic" panose="02020603050405020304" pitchFamily="18" charset="-78"/>
            </a:rPr>
            <a:t>*</a:t>
          </a:r>
          <a:r>
            <a:rPr lang="ar-JO" sz="1400" dirty="0">
              <a:latin typeface="Traditional Arabic" panose="02020603050405020304" pitchFamily="18" charset="-78"/>
              <a:cs typeface="Traditional Arabic" panose="02020603050405020304" pitchFamily="18" charset="-78"/>
            </a:rPr>
            <a:t>التجربة والخطأ</a:t>
          </a:r>
          <a:r>
            <a:rPr lang="he-IL" sz="1400" dirty="0">
              <a:latin typeface="Traditional Arabic" panose="02020603050405020304" pitchFamily="18" charset="-78"/>
            </a:rPr>
            <a:t> </a:t>
          </a:r>
        </a:p>
        <a:p>
          <a:pPr algn="ctr" rtl="1">
            <a:lnSpc>
              <a:spcPct val="100000"/>
            </a:lnSpc>
            <a:spcAft>
              <a:spcPts val="0"/>
            </a:spcAft>
            <a:buNone/>
          </a:pPr>
          <a:r>
            <a:rPr lang="he-IL" sz="1400" dirty="0">
              <a:latin typeface="Traditional Arabic" panose="02020603050405020304" pitchFamily="18" charset="-78"/>
            </a:rPr>
            <a:t>* </a:t>
          </a:r>
          <a:r>
            <a:rPr lang="ar-JO" sz="1400" dirty="0">
              <a:latin typeface="Traditional Arabic" panose="02020603050405020304" pitchFamily="18" charset="-78"/>
              <a:cs typeface="Traditional Arabic" panose="02020603050405020304" pitchFamily="18" charset="-78"/>
            </a:rPr>
            <a:t>استخدام الخبرة السابقة.</a:t>
          </a:r>
          <a:endParaRPr lang="he-IL" sz="1000" dirty="0">
            <a:latin typeface="Traditional Arabic" panose="02020603050405020304" pitchFamily="18" charset="-78"/>
          </a:endParaRPr>
        </a:p>
      </dgm:t>
    </dgm:pt>
    <dgm:pt modelId="{C96A4F7C-5471-497D-AB5D-7E17B6E27919}" type="parTrans" cxnId="{050F9A54-4640-4A1E-A18F-DCDD5D387E37}">
      <dgm:prSet/>
      <dgm:spPr/>
      <dgm:t>
        <a:bodyPr/>
        <a:lstStyle/>
        <a:p>
          <a:pPr rtl="1"/>
          <a:endParaRPr lang="he-IL" dirty="0"/>
        </a:p>
      </dgm:t>
    </dgm:pt>
    <dgm:pt modelId="{AB05FD8F-7CB5-4C4B-BC7E-8ACE3A5E2C29}" type="sibTrans" cxnId="{050F9A54-4640-4A1E-A18F-DCDD5D387E37}">
      <dgm:prSet/>
      <dgm:spPr/>
      <dgm:t>
        <a:bodyPr/>
        <a:lstStyle/>
        <a:p>
          <a:pPr rtl="1"/>
          <a:endParaRPr lang="he-IL"/>
        </a:p>
      </dgm:t>
    </dgm:pt>
    <dgm:pt modelId="{454A03E5-59A3-4EF0-B644-1D9D36CC2B72}">
      <dgm:prSet custT="1"/>
      <dgm:spPr/>
      <dgm:t>
        <a:bodyPr/>
        <a:lstStyle/>
        <a:p>
          <a:pPr rtl="1">
            <a:lnSpc>
              <a:spcPct val="100000"/>
            </a:lnSpc>
            <a:spcAft>
              <a:spcPts val="0"/>
            </a:spcAft>
          </a:pPr>
          <a:r>
            <a:rPr lang="ar-JO" sz="1600" dirty="0">
              <a:latin typeface="Traditional Arabic" panose="02020603050405020304" pitchFamily="18" charset="-78"/>
              <a:cs typeface="Traditional Arabic" panose="02020603050405020304" pitchFamily="18" charset="-78"/>
            </a:rPr>
            <a:t>العاملون في هذا المجال:</a:t>
          </a:r>
          <a:endParaRPr lang="he-IL" sz="1600" dirty="0">
            <a:latin typeface="Traditional Arabic" panose="02020603050405020304" pitchFamily="18" charset="-78"/>
          </a:endParaRPr>
        </a:p>
        <a:p>
          <a:pPr rtl="1">
            <a:lnSpc>
              <a:spcPct val="100000"/>
            </a:lnSpc>
            <a:spcAft>
              <a:spcPts val="0"/>
            </a:spcAft>
          </a:pPr>
          <a:r>
            <a:rPr lang="ar-JO" sz="1600" dirty="0">
              <a:latin typeface="Traditional Arabic" panose="02020603050405020304" pitchFamily="18" charset="-78"/>
              <a:cs typeface="Traditional Arabic" panose="02020603050405020304" pitchFamily="18" charset="-78"/>
            </a:rPr>
            <a:t>مهندسون</a:t>
          </a:r>
          <a:endParaRPr lang="he-IL" sz="1600" dirty="0">
            <a:latin typeface="Traditional Arabic" panose="02020603050405020304" pitchFamily="18" charset="-78"/>
          </a:endParaRPr>
        </a:p>
        <a:p>
          <a:pPr rtl="1">
            <a:lnSpc>
              <a:spcPct val="100000"/>
            </a:lnSpc>
            <a:spcAft>
              <a:spcPts val="0"/>
            </a:spcAft>
          </a:pPr>
          <a:r>
            <a:rPr lang="ar-JO" sz="1600" dirty="0">
              <a:latin typeface="Traditional Arabic" panose="02020603050405020304" pitchFamily="18" charset="-78"/>
              <a:cs typeface="Traditional Arabic" panose="02020603050405020304" pitchFamily="18" charset="-78"/>
            </a:rPr>
            <a:t>تكنولوجيّون</a:t>
          </a:r>
          <a:endParaRPr lang="he-IL" sz="1600" dirty="0">
            <a:latin typeface="Traditional Arabic" panose="02020603050405020304" pitchFamily="18" charset="-78"/>
          </a:endParaRPr>
        </a:p>
      </dgm:t>
    </dgm:pt>
    <dgm:pt modelId="{B7B1E9AC-D820-416D-8AA4-7DC6DB02864C}" type="parTrans" cxnId="{0F1D525F-9705-4E51-8563-86B888AE0992}">
      <dgm:prSet/>
      <dgm:spPr/>
      <dgm:t>
        <a:bodyPr/>
        <a:lstStyle/>
        <a:p>
          <a:pPr rtl="1"/>
          <a:endParaRPr lang="he-IL" dirty="0"/>
        </a:p>
      </dgm:t>
    </dgm:pt>
    <dgm:pt modelId="{CD186BA7-B155-45EE-90EC-A39F13DA1299}" type="sibTrans" cxnId="{0F1D525F-9705-4E51-8563-86B888AE0992}">
      <dgm:prSet/>
      <dgm:spPr/>
      <dgm:t>
        <a:bodyPr/>
        <a:lstStyle/>
        <a:p>
          <a:pPr rtl="1"/>
          <a:endParaRPr lang="he-IL"/>
        </a:p>
      </dgm:t>
    </dgm:pt>
    <dgm:pt modelId="{46DFA410-DC6A-4D43-AD25-D4B497E53505}">
      <dgm:prSet custT="1"/>
      <dgm:spPr/>
      <dgm:t>
        <a:bodyPr/>
        <a:lstStyle/>
        <a:p>
          <a:pPr rtl="1">
            <a:lnSpc>
              <a:spcPct val="100000"/>
            </a:lnSpc>
            <a:spcAft>
              <a:spcPts val="0"/>
            </a:spcAft>
          </a:pPr>
          <a:r>
            <a:rPr lang="ar-JO" sz="1200" b="0" i="0" u="none" dirty="0">
              <a:latin typeface="Traditional Arabic" panose="02020603050405020304" pitchFamily="18" charset="-78"/>
              <a:cs typeface="Traditional Arabic" panose="02020603050405020304" pitchFamily="18" charset="-78"/>
            </a:rPr>
            <a:t>الطريقة:</a:t>
          </a:r>
          <a:endParaRPr lang="he-IL" sz="1200" b="0" i="0" u="none" dirty="0">
            <a:latin typeface="Traditional Arabic" panose="02020603050405020304" pitchFamily="18" charset="-78"/>
          </a:endParaRPr>
        </a:p>
        <a:p>
          <a:pPr rtl="1">
            <a:lnSpc>
              <a:spcPct val="100000"/>
            </a:lnSpc>
            <a:spcAft>
              <a:spcPts val="0"/>
            </a:spcAft>
          </a:pPr>
          <a:r>
            <a:rPr lang="ar-JO" sz="1200" b="0" i="0" u="none" dirty="0">
              <a:latin typeface="Traditional Arabic" panose="02020603050405020304" pitchFamily="18" charset="-78"/>
              <a:cs typeface="Traditional Arabic" panose="02020603050405020304" pitchFamily="18" charset="-78"/>
            </a:rPr>
            <a:t>التخطيط والتصميم – تعريف المشكلة، الحاجة، التقييدات والمتطلّبات.</a:t>
          </a:r>
          <a:endParaRPr lang="he-IL" sz="1200" b="0" i="0" u="none" dirty="0">
            <a:latin typeface="Traditional Arabic" panose="02020603050405020304" pitchFamily="18" charset="-78"/>
          </a:endParaRPr>
        </a:p>
        <a:p>
          <a:pPr rtl="1">
            <a:lnSpc>
              <a:spcPct val="100000"/>
            </a:lnSpc>
            <a:spcAft>
              <a:spcPts val="0"/>
            </a:spcAft>
          </a:pPr>
          <a:r>
            <a:rPr lang="ar-JO" sz="1200" b="0" i="0" u="none" dirty="0">
              <a:latin typeface="Traditional Arabic" panose="02020603050405020304" pitchFamily="18" charset="-78"/>
              <a:cs typeface="Traditional Arabic" panose="02020603050405020304" pitchFamily="18" charset="-78"/>
            </a:rPr>
            <a:t>تخطيط وتنفيذ حلّ ملائم.</a:t>
          </a:r>
          <a:endParaRPr lang="he-IL" sz="1100" b="0" dirty="0">
            <a:latin typeface="Traditional Arabic" panose="02020603050405020304" pitchFamily="18" charset="-78"/>
          </a:endParaRPr>
        </a:p>
      </dgm:t>
    </dgm:pt>
    <dgm:pt modelId="{15A8DF25-DF3A-426D-8544-40FFC22512B7}" type="parTrans" cxnId="{2124C1E6-CE48-468E-860D-294F730CAF55}">
      <dgm:prSet/>
      <dgm:spPr/>
      <dgm:t>
        <a:bodyPr/>
        <a:lstStyle/>
        <a:p>
          <a:pPr rtl="1"/>
          <a:endParaRPr lang="he-IL" dirty="0"/>
        </a:p>
      </dgm:t>
    </dgm:pt>
    <dgm:pt modelId="{4060484D-A6BB-4C72-BB2B-5A3F71637DCD}" type="sibTrans" cxnId="{2124C1E6-CE48-468E-860D-294F730CAF55}">
      <dgm:prSet/>
      <dgm:spPr/>
      <dgm:t>
        <a:bodyPr/>
        <a:lstStyle/>
        <a:p>
          <a:pPr rtl="1"/>
          <a:endParaRPr lang="he-IL"/>
        </a:p>
      </dgm:t>
    </dgm:pt>
    <dgm:pt modelId="{569BA27B-5C7B-4DBC-95A8-E53753D8C395}">
      <dgm:prSet custT="1"/>
      <dgm:spPr/>
      <dgm:t>
        <a:bodyPr/>
        <a:lstStyle/>
        <a:p>
          <a:pPr rtl="1">
            <a:lnSpc>
              <a:spcPct val="100000"/>
            </a:lnSpc>
          </a:pPr>
          <a:r>
            <a:rPr lang="ar-JO" sz="1200" b="1" i="0" u="none" dirty="0">
              <a:latin typeface="Traditional Arabic" panose="02020603050405020304" pitchFamily="18" charset="-78"/>
              <a:cs typeface="Traditional Arabic" panose="02020603050405020304" pitchFamily="18" charset="-78"/>
            </a:rPr>
            <a:t>الهدف:</a:t>
          </a:r>
          <a:endParaRPr lang="he-IL" sz="1200" b="1" i="0" u="none" dirty="0">
            <a:latin typeface="Traditional Arabic" panose="02020603050405020304" pitchFamily="18" charset="-78"/>
          </a:endParaRPr>
        </a:p>
        <a:p>
          <a:pPr rtl="1">
            <a:lnSpc>
              <a:spcPct val="100000"/>
            </a:lnSpc>
          </a:pPr>
          <a:r>
            <a:rPr lang="ar-JO" sz="1200" b="1" i="0" u="none" dirty="0">
              <a:latin typeface="Traditional Arabic" panose="02020603050405020304" pitchFamily="18" charset="-78"/>
              <a:cs typeface="Traditional Arabic" panose="02020603050405020304" pitchFamily="18" charset="-78"/>
            </a:rPr>
            <a:t>سدّ احتياجات وحل مشاكل وجوديّة لفائدة ورفاهيّة الإنسان.</a:t>
          </a:r>
          <a:endParaRPr lang="he-IL" sz="1200" b="0" dirty="0">
            <a:latin typeface="Traditional Arabic" panose="02020603050405020304" pitchFamily="18" charset="-78"/>
          </a:endParaRPr>
        </a:p>
      </dgm:t>
    </dgm:pt>
    <dgm:pt modelId="{48BB8A3E-0791-4EDF-96A8-29D51968AE10}" type="sibTrans" cxnId="{AD0F7D3E-5C3D-4B0E-8A61-DCB76D107552}">
      <dgm:prSet/>
      <dgm:spPr/>
      <dgm:t>
        <a:bodyPr/>
        <a:lstStyle/>
        <a:p>
          <a:pPr rtl="1"/>
          <a:endParaRPr lang="he-IL"/>
        </a:p>
      </dgm:t>
    </dgm:pt>
    <dgm:pt modelId="{3A6B58A5-E6FE-4854-9995-E3950D67372C}" type="parTrans" cxnId="{AD0F7D3E-5C3D-4B0E-8A61-DCB76D107552}">
      <dgm:prSet/>
      <dgm:spPr/>
      <dgm:t>
        <a:bodyPr/>
        <a:lstStyle/>
        <a:p>
          <a:pPr rtl="1"/>
          <a:endParaRPr lang="he-IL" dirty="0"/>
        </a:p>
      </dgm:t>
    </dgm:pt>
    <dgm:pt modelId="{18102076-26C2-4CB7-8E13-46793DE14EE6}">
      <dgm:prSet custT="1"/>
      <dgm:spPr/>
      <dgm:t>
        <a:bodyPr/>
        <a:lstStyle/>
        <a:p>
          <a:pPr rtl="1">
            <a:lnSpc>
              <a:spcPct val="100000"/>
            </a:lnSpc>
            <a:spcAft>
              <a:spcPts val="0"/>
            </a:spcAft>
          </a:pPr>
          <a:r>
            <a:rPr lang="ar-JO" sz="1600" b="0" i="0" u="none" dirty="0">
              <a:latin typeface="Traditional Arabic" panose="02020603050405020304" pitchFamily="18" charset="-78"/>
              <a:cs typeface="Traditional Arabic" panose="02020603050405020304" pitchFamily="18" charset="-78"/>
            </a:rPr>
            <a:t>الـمُنْتَجات:</a:t>
          </a:r>
          <a:endParaRPr lang="he-IL" sz="1600" b="0" i="0" u="none" dirty="0">
            <a:latin typeface="Traditional Arabic" panose="02020603050405020304" pitchFamily="18" charset="-78"/>
          </a:endParaRPr>
        </a:p>
        <a:p>
          <a:pPr rtl="1">
            <a:lnSpc>
              <a:spcPct val="100000"/>
            </a:lnSpc>
            <a:spcAft>
              <a:spcPts val="0"/>
            </a:spcAft>
          </a:pPr>
          <a:r>
            <a:rPr lang="ar-JO" sz="1600" b="0" i="0" u="none" dirty="0">
              <a:latin typeface="Traditional Arabic" panose="02020603050405020304" pitchFamily="18" charset="-78"/>
              <a:cs typeface="Traditional Arabic" panose="02020603050405020304" pitchFamily="18" charset="-78"/>
            </a:rPr>
            <a:t>مُنتَج تكنولوجيّ – مُنتَج ملموس وَ\أو استعماليّ.</a:t>
          </a:r>
          <a:endParaRPr lang="he-IL" sz="1600" b="0" dirty="0">
            <a:latin typeface="Traditional Arabic" panose="02020603050405020304" pitchFamily="18" charset="-78"/>
          </a:endParaRPr>
        </a:p>
      </dgm:t>
    </dgm:pt>
    <dgm:pt modelId="{A6B8C7B4-FFCF-49BA-ABA6-663F04EB5416}" type="sibTrans" cxnId="{640FF83D-19B3-49CA-BE38-8C3D25D8DB95}">
      <dgm:prSet/>
      <dgm:spPr/>
      <dgm:t>
        <a:bodyPr/>
        <a:lstStyle/>
        <a:p>
          <a:pPr rtl="1"/>
          <a:endParaRPr lang="he-IL"/>
        </a:p>
      </dgm:t>
    </dgm:pt>
    <dgm:pt modelId="{F57098E5-19D7-4E49-B9A8-850A86EEE24B}" type="parTrans" cxnId="{640FF83D-19B3-49CA-BE38-8C3D25D8DB95}">
      <dgm:prSet/>
      <dgm:spPr/>
      <dgm:t>
        <a:bodyPr/>
        <a:lstStyle/>
        <a:p>
          <a:pPr rtl="1"/>
          <a:endParaRPr lang="he-IL" dirty="0"/>
        </a:p>
      </dgm:t>
    </dgm:pt>
    <dgm:pt modelId="{AAEFC823-3EC0-4FE6-AF5C-1D90138210FF}" type="pres">
      <dgm:prSet presAssocID="{3D3DDF83-7B83-48F2-93ED-8C10E9F19F98}" presName="Name0" presStyleCnt="0">
        <dgm:presLayoutVars>
          <dgm:chMax val="1"/>
          <dgm:dir/>
          <dgm:animLvl val="ctr"/>
          <dgm:resizeHandles val="exact"/>
        </dgm:presLayoutVars>
      </dgm:prSet>
      <dgm:spPr/>
      <dgm:t>
        <a:bodyPr/>
        <a:lstStyle/>
        <a:p>
          <a:pPr rtl="1"/>
          <a:endParaRPr lang="he-IL"/>
        </a:p>
      </dgm:t>
    </dgm:pt>
    <dgm:pt modelId="{30DD5C8A-2DD7-4E9B-98CC-907DFDF66C99}" type="pres">
      <dgm:prSet presAssocID="{10F7D0C7-18CF-49C1-9187-F5974F8DF44A}" presName="centerShape" presStyleLbl="node0" presStyleIdx="0" presStyleCnt="1" custScaleX="97616" custScaleY="84222" custLinFactNeighborX="2566" custLinFactNeighborY="-13272"/>
      <dgm:spPr/>
      <dgm:t>
        <a:bodyPr/>
        <a:lstStyle/>
        <a:p>
          <a:pPr rtl="1"/>
          <a:endParaRPr lang="he-IL"/>
        </a:p>
      </dgm:t>
    </dgm:pt>
    <dgm:pt modelId="{C501870E-0917-4561-B4EF-923792DBB074}" type="pres">
      <dgm:prSet presAssocID="{3A6B58A5-E6FE-4854-9995-E3950D67372C}" presName="parTrans" presStyleLbl="sibTrans2D1" presStyleIdx="0" presStyleCnt="6"/>
      <dgm:spPr/>
      <dgm:t>
        <a:bodyPr/>
        <a:lstStyle/>
        <a:p>
          <a:pPr rtl="1"/>
          <a:endParaRPr lang="he-IL"/>
        </a:p>
      </dgm:t>
    </dgm:pt>
    <dgm:pt modelId="{AA7BFAE5-BF58-47A5-BD87-609B04299973}" type="pres">
      <dgm:prSet presAssocID="{3A6B58A5-E6FE-4854-9995-E3950D67372C}" presName="connectorText" presStyleLbl="sibTrans2D1" presStyleIdx="0" presStyleCnt="6"/>
      <dgm:spPr/>
      <dgm:t>
        <a:bodyPr/>
        <a:lstStyle/>
        <a:p>
          <a:pPr rtl="1"/>
          <a:endParaRPr lang="he-IL"/>
        </a:p>
      </dgm:t>
    </dgm:pt>
    <dgm:pt modelId="{F3D99612-A91F-434C-B528-3BEE17B7B970}" type="pres">
      <dgm:prSet presAssocID="{569BA27B-5C7B-4DBC-95A8-E53753D8C395}" presName="node" presStyleLbl="node1" presStyleIdx="0" presStyleCnt="6" custScaleX="78108" custScaleY="70664" custRadScaleRad="108701" custRadScaleInc="-7551">
        <dgm:presLayoutVars>
          <dgm:bulletEnabled val="1"/>
        </dgm:presLayoutVars>
      </dgm:prSet>
      <dgm:spPr/>
      <dgm:t>
        <a:bodyPr/>
        <a:lstStyle/>
        <a:p>
          <a:pPr rtl="1"/>
          <a:endParaRPr lang="he-IL"/>
        </a:p>
      </dgm:t>
    </dgm:pt>
    <dgm:pt modelId="{D848D238-D7E1-45E2-B17F-F813C7B03983}" type="pres">
      <dgm:prSet presAssocID="{1A6AB159-7C9B-403E-AAA4-0320FADC1302}" presName="parTrans" presStyleLbl="sibTrans2D1" presStyleIdx="1" presStyleCnt="6"/>
      <dgm:spPr/>
      <dgm:t>
        <a:bodyPr/>
        <a:lstStyle/>
        <a:p>
          <a:pPr rtl="1"/>
          <a:endParaRPr lang="he-IL"/>
        </a:p>
      </dgm:t>
    </dgm:pt>
    <dgm:pt modelId="{4B09FF13-AE3F-4E85-A718-30E2F083E51A}" type="pres">
      <dgm:prSet presAssocID="{1A6AB159-7C9B-403E-AAA4-0320FADC1302}" presName="connectorText" presStyleLbl="sibTrans2D1" presStyleIdx="1" presStyleCnt="6"/>
      <dgm:spPr/>
      <dgm:t>
        <a:bodyPr/>
        <a:lstStyle/>
        <a:p>
          <a:pPr rtl="1"/>
          <a:endParaRPr lang="he-IL"/>
        </a:p>
      </dgm:t>
    </dgm:pt>
    <dgm:pt modelId="{4AC9CAFE-92A6-4FEF-8B83-0E04CDD8D22A}" type="pres">
      <dgm:prSet presAssocID="{80134D83-845E-498B-9019-58906546EC4E}" presName="node" presStyleLbl="node1" presStyleIdx="1" presStyleCnt="6" custScaleX="97980" custScaleY="108352" custRadScaleRad="168786" custRadScaleInc="-6539">
        <dgm:presLayoutVars>
          <dgm:bulletEnabled val="1"/>
        </dgm:presLayoutVars>
      </dgm:prSet>
      <dgm:spPr/>
      <dgm:t>
        <a:bodyPr/>
        <a:lstStyle/>
        <a:p>
          <a:pPr rtl="1"/>
          <a:endParaRPr lang="he-IL"/>
        </a:p>
      </dgm:t>
    </dgm:pt>
    <dgm:pt modelId="{9C0499AD-0DF6-4EA4-9069-EB68AA9C651D}" type="pres">
      <dgm:prSet presAssocID="{C96A4F7C-5471-497D-AB5D-7E17B6E27919}" presName="parTrans" presStyleLbl="sibTrans2D1" presStyleIdx="2" presStyleCnt="6"/>
      <dgm:spPr/>
      <dgm:t>
        <a:bodyPr/>
        <a:lstStyle/>
        <a:p>
          <a:pPr rtl="1"/>
          <a:endParaRPr lang="he-IL"/>
        </a:p>
      </dgm:t>
    </dgm:pt>
    <dgm:pt modelId="{A8D9C426-B56D-43D7-BBB1-A762DE96A296}" type="pres">
      <dgm:prSet presAssocID="{C96A4F7C-5471-497D-AB5D-7E17B6E27919}" presName="connectorText" presStyleLbl="sibTrans2D1" presStyleIdx="2" presStyleCnt="6"/>
      <dgm:spPr/>
      <dgm:t>
        <a:bodyPr/>
        <a:lstStyle/>
        <a:p>
          <a:pPr rtl="1"/>
          <a:endParaRPr lang="he-IL"/>
        </a:p>
      </dgm:t>
    </dgm:pt>
    <dgm:pt modelId="{4FD7D3A2-276B-4F5D-BA89-30F9439D520C}" type="pres">
      <dgm:prSet presAssocID="{DCDAB030-92E7-4A24-9C7F-59A48616DE5A}" presName="node" presStyleLbl="node1" presStyleIdx="2" presStyleCnt="6" custScaleX="116148" custScaleY="87948" custRadScaleRad="90154" custRadScaleInc="203142">
        <dgm:presLayoutVars>
          <dgm:bulletEnabled val="1"/>
        </dgm:presLayoutVars>
      </dgm:prSet>
      <dgm:spPr/>
      <dgm:t>
        <a:bodyPr/>
        <a:lstStyle/>
        <a:p>
          <a:pPr rtl="1"/>
          <a:endParaRPr lang="he-IL"/>
        </a:p>
      </dgm:t>
    </dgm:pt>
    <dgm:pt modelId="{3D578C6E-0C17-4226-BDA6-4D15F6427904}" type="pres">
      <dgm:prSet presAssocID="{15A8DF25-DF3A-426D-8544-40FFC22512B7}" presName="parTrans" presStyleLbl="sibTrans2D1" presStyleIdx="3" presStyleCnt="6"/>
      <dgm:spPr/>
      <dgm:t>
        <a:bodyPr/>
        <a:lstStyle/>
        <a:p>
          <a:pPr rtl="1"/>
          <a:endParaRPr lang="he-IL"/>
        </a:p>
      </dgm:t>
    </dgm:pt>
    <dgm:pt modelId="{2A3C47E2-DC50-4832-8534-F06FB2DAEFF3}" type="pres">
      <dgm:prSet presAssocID="{15A8DF25-DF3A-426D-8544-40FFC22512B7}" presName="connectorText" presStyleLbl="sibTrans2D1" presStyleIdx="3" presStyleCnt="6"/>
      <dgm:spPr/>
      <dgm:t>
        <a:bodyPr/>
        <a:lstStyle/>
        <a:p>
          <a:pPr rtl="1"/>
          <a:endParaRPr lang="he-IL"/>
        </a:p>
      </dgm:t>
    </dgm:pt>
    <dgm:pt modelId="{6FE9A6C5-3803-46BD-92C1-1ABEB9F2F851}" type="pres">
      <dgm:prSet presAssocID="{46DFA410-DC6A-4D43-AD25-D4B497E53505}" presName="node" presStyleLbl="node1" presStyleIdx="3" presStyleCnt="6" custScaleX="105099" custScaleY="100453" custRadScaleRad="149576" custRadScaleInc="-241767">
        <dgm:presLayoutVars>
          <dgm:bulletEnabled val="1"/>
        </dgm:presLayoutVars>
      </dgm:prSet>
      <dgm:spPr/>
      <dgm:t>
        <a:bodyPr/>
        <a:lstStyle/>
        <a:p>
          <a:pPr rtl="1"/>
          <a:endParaRPr lang="he-IL"/>
        </a:p>
      </dgm:t>
    </dgm:pt>
    <dgm:pt modelId="{92ACFCAB-C04C-43FF-A21D-4766635F0F0B}" type="pres">
      <dgm:prSet presAssocID="{F57098E5-19D7-4E49-B9A8-850A86EEE24B}" presName="parTrans" presStyleLbl="sibTrans2D1" presStyleIdx="4" presStyleCnt="6"/>
      <dgm:spPr/>
      <dgm:t>
        <a:bodyPr/>
        <a:lstStyle/>
        <a:p>
          <a:pPr rtl="1"/>
          <a:endParaRPr lang="he-IL"/>
        </a:p>
      </dgm:t>
    </dgm:pt>
    <dgm:pt modelId="{3D0220B5-5812-42DE-A1DD-118A242F6E08}" type="pres">
      <dgm:prSet presAssocID="{F57098E5-19D7-4E49-B9A8-850A86EEE24B}" presName="connectorText" presStyleLbl="sibTrans2D1" presStyleIdx="4" presStyleCnt="6"/>
      <dgm:spPr/>
      <dgm:t>
        <a:bodyPr/>
        <a:lstStyle/>
        <a:p>
          <a:pPr rtl="1"/>
          <a:endParaRPr lang="he-IL"/>
        </a:p>
      </dgm:t>
    </dgm:pt>
    <dgm:pt modelId="{5990E701-317B-4013-9A68-DD984301377F}" type="pres">
      <dgm:prSet presAssocID="{18102076-26C2-4CB7-8E13-46793DE14EE6}" presName="node" presStyleLbl="node1" presStyleIdx="4" presStyleCnt="6" custScaleX="94569" custScaleY="102379" custRadScaleRad="122241" custRadScaleInc="46817">
        <dgm:presLayoutVars>
          <dgm:bulletEnabled val="1"/>
        </dgm:presLayoutVars>
      </dgm:prSet>
      <dgm:spPr/>
      <dgm:t>
        <a:bodyPr/>
        <a:lstStyle/>
        <a:p>
          <a:pPr rtl="1"/>
          <a:endParaRPr lang="he-IL"/>
        </a:p>
      </dgm:t>
    </dgm:pt>
    <dgm:pt modelId="{3228C5F0-1996-419C-81F2-7BDFDCD2D002}" type="pres">
      <dgm:prSet presAssocID="{B7B1E9AC-D820-416D-8AA4-7DC6DB02864C}" presName="parTrans" presStyleLbl="sibTrans2D1" presStyleIdx="5" presStyleCnt="6"/>
      <dgm:spPr/>
      <dgm:t>
        <a:bodyPr/>
        <a:lstStyle/>
        <a:p>
          <a:pPr rtl="1"/>
          <a:endParaRPr lang="he-IL"/>
        </a:p>
      </dgm:t>
    </dgm:pt>
    <dgm:pt modelId="{C3DDDFE7-77CF-4A07-9314-0A1311491C75}" type="pres">
      <dgm:prSet presAssocID="{B7B1E9AC-D820-416D-8AA4-7DC6DB02864C}" presName="connectorText" presStyleLbl="sibTrans2D1" presStyleIdx="5" presStyleCnt="6"/>
      <dgm:spPr/>
      <dgm:t>
        <a:bodyPr/>
        <a:lstStyle/>
        <a:p>
          <a:pPr rtl="1"/>
          <a:endParaRPr lang="he-IL"/>
        </a:p>
      </dgm:t>
    </dgm:pt>
    <dgm:pt modelId="{4B152ADD-F0E1-41EA-8F24-4616E0B171AA}" type="pres">
      <dgm:prSet presAssocID="{454A03E5-59A3-4EF0-B644-1D9D36CC2B72}" presName="node" presStyleLbl="node1" presStyleIdx="5" presStyleCnt="6" custRadScaleRad="139336" custRadScaleInc="4190">
        <dgm:presLayoutVars>
          <dgm:bulletEnabled val="1"/>
        </dgm:presLayoutVars>
      </dgm:prSet>
      <dgm:spPr/>
      <dgm:t>
        <a:bodyPr/>
        <a:lstStyle/>
        <a:p>
          <a:pPr rtl="1"/>
          <a:endParaRPr lang="he-IL"/>
        </a:p>
      </dgm:t>
    </dgm:pt>
  </dgm:ptLst>
  <dgm:cxnLst>
    <dgm:cxn modelId="{0373B8DC-7C22-4567-BEA4-6EDAE96A6775}" type="presOf" srcId="{3D3DDF83-7B83-48F2-93ED-8C10E9F19F98}" destId="{AAEFC823-3EC0-4FE6-AF5C-1D90138210FF}" srcOrd="0" destOrd="0" presId="urn:microsoft.com/office/officeart/2005/8/layout/radial5"/>
    <dgm:cxn modelId="{6E4628F6-34FF-4DF0-B124-0A4E69326CC9}" type="presOf" srcId="{80134D83-845E-498B-9019-58906546EC4E}" destId="{4AC9CAFE-92A6-4FEF-8B83-0E04CDD8D22A}" srcOrd="0" destOrd="0" presId="urn:microsoft.com/office/officeart/2005/8/layout/radial5"/>
    <dgm:cxn modelId="{19313ADA-F643-4AE9-A5D9-509320BB868D}" type="presOf" srcId="{1A6AB159-7C9B-403E-AAA4-0320FADC1302}" destId="{4B09FF13-AE3F-4E85-A718-30E2F083E51A}" srcOrd="1" destOrd="0" presId="urn:microsoft.com/office/officeart/2005/8/layout/radial5"/>
    <dgm:cxn modelId="{0BCDAB62-39FC-47F0-ADD1-60EC3890600C}" type="presOf" srcId="{3A6B58A5-E6FE-4854-9995-E3950D67372C}" destId="{AA7BFAE5-BF58-47A5-BD87-609B04299973}" srcOrd="1" destOrd="0" presId="urn:microsoft.com/office/officeart/2005/8/layout/radial5"/>
    <dgm:cxn modelId="{0CC1F663-BB39-4A48-8415-C97A9DFCA80B}" type="presOf" srcId="{1A6AB159-7C9B-403E-AAA4-0320FADC1302}" destId="{D848D238-D7E1-45E2-B17F-F813C7B03983}" srcOrd="0" destOrd="0" presId="urn:microsoft.com/office/officeart/2005/8/layout/radial5"/>
    <dgm:cxn modelId="{7A5EBD43-A0EC-4E0D-BBD0-00DF3B3CF691}" type="presOf" srcId="{C96A4F7C-5471-497D-AB5D-7E17B6E27919}" destId="{A8D9C426-B56D-43D7-BBB1-A762DE96A296}" srcOrd="1" destOrd="0" presId="urn:microsoft.com/office/officeart/2005/8/layout/radial5"/>
    <dgm:cxn modelId="{640FF83D-19B3-49CA-BE38-8C3D25D8DB95}" srcId="{10F7D0C7-18CF-49C1-9187-F5974F8DF44A}" destId="{18102076-26C2-4CB7-8E13-46793DE14EE6}" srcOrd="4" destOrd="0" parTransId="{F57098E5-19D7-4E49-B9A8-850A86EEE24B}" sibTransId="{A6B8C7B4-FFCF-49BA-ABA6-663F04EB5416}"/>
    <dgm:cxn modelId="{9C740C4D-32B9-4E25-9DDA-56FFA430D39F}" type="presOf" srcId="{C96A4F7C-5471-497D-AB5D-7E17B6E27919}" destId="{9C0499AD-0DF6-4EA4-9069-EB68AA9C651D}" srcOrd="0" destOrd="0" presId="urn:microsoft.com/office/officeart/2005/8/layout/radial5"/>
    <dgm:cxn modelId="{EB193902-6155-4C19-B87F-BA2386DD3998}" type="presOf" srcId="{10F7D0C7-18CF-49C1-9187-F5974F8DF44A}" destId="{30DD5C8A-2DD7-4E9B-98CC-907DFDF66C99}" srcOrd="0" destOrd="0" presId="urn:microsoft.com/office/officeart/2005/8/layout/radial5"/>
    <dgm:cxn modelId="{C1675571-358C-4E15-9A61-46B93C598D39}" srcId="{10F7D0C7-18CF-49C1-9187-F5974F8DF44A}" destId="{80134D83-845E-498B-9019-58906546EC4E}" srcOrd="1" destOrd="0" parTransId="{1A6AB159-7C9B-403E-AAA4-0320FADC1302}" sibTransId="{47D36EFF-2AEA-4696-B406-30B5CB5CD3B1}"/>
    <dgm:cxn modelId="{A25B164C-0106-4E36-8307-E016037DBDA3}" type="presOf" srcId="{15A8DF25-DF3A-426D-8544-40FFC22512B7}" destId="{3D578C6E-0C17-4226-BDA6-4D15F6427904}" srcOrd="0" destOrd="0" presId="urn:microsoft.com/office/officeart/2005/8/layout/radial5"/>
    <dgm:cxn modelId="{F1B4C15D-2545-49EF-92F6-28FA6316C814}" type="presOf" srcId="{454A03E5-59A3-4EF0-B644-1D9D36CC2B72}" destId="{4B152ADD-F0E1-41EA-8F24-4616E0B171AA}" srcOrd="0" destOrd="0" presId="urn:microsoft.com/office/officeart/2005/8/layout/radial5"/>
    <dgm:cxn modelId="{29548D4D-BEBA-4772-99FC-28FE2DF7E239}" type="presOf" srcId="{569BA27B-5C7B-4DBC-95A8-E53753D8C395}" destId="{F3D99612-A91F-434C-B528-3BEE17B7B970}" srcOrd="0" destOrd="0" presId="urn:microsoft.com/office/officeart/2005/8/layout/radial5"/>
    <dgm:cxn modelId="{17B104DE-75A5-424E-AF64-AB4EE3A68B28}" type="presOf" srcId="{F57098E5-19D7-4E49-B9A8-850A86EEE24B}" destId="{3D0220B5-5812-42DE-A1DD-118A242F6E08}" srcOrd="1" destOrd="0" presId="urn:microsoft.com/office/officeart/2005/8/layout/radial5"/>
    <dgm:cxn modelId="{824E772C-7944-497C-9ED5-65EFA6CC4C8A}" type="presOf" srcId="{15A8DF25-DF3A-426D-8544-40FFC22512B7}" destId="{2A3C47E2-DC50-4832-8534-F06FB2DAEFF3}" srcOrd="1" destOrd="0" presId="urn:microsoft.com/office/officeart/2005/8/layout/radial5"/>
    <dgm:cxn modelId="{D7B534F6-CCFF-48CA-9F58-07FFB937DD4F}" type="presOf" srcId="{B7B1E9AC-D820-416D-8AA4-7DC6DB02864C}" destId="{C3DDDFE7-77CF-4A07-9314-0A1311491C75}" srcOrd="1" destOrd="0" presId="urn:microsoft.com/office/officeart/2005/8/layout/radial5"/>
    <dgm:cxn modelId="{839EAC79-58BC-4365-A3AC-D04416ED3338}" srcId="{3D3DDF83-7B83-48F2-93ED-8C10E9F19F98}" destId="{10F7D0C7-18CF-49C1-9187-F5974F8DF44A}" srcOrd="0" destOrd="0" parTransId="{85A569B8-A6C3-4AD6-B5F4-89EF2C99B5AF}" sibTransId="{7D783E7B-73AC-4F58-BC10-C026ADA135CD}"/>
    <dgm:cxn modelId="{AD0F7D3E-5C3D-4B0E-8A61-DCB76D107552}" srcId="{10F7D0C7-18CF-49C1-9187-F5974F8DF44A}" destId="{569BA27B-5C7B-4DBC-95A8-E53753D8C395}" srcOrd="0" destOrd="0" parTransId="{3A6B58A5-E6FE-4854-9995-E3950D67372C}" sibTransId="{48BB8A3E-0791-4EDF-96A8-29D51968AE10}"/>
    <dgm:cxn modelId="{4ABDB21F-7907-4625-B1F3-09B771AE6496}" type="presOf" srcId="{F57098E5-19D7-4E49-B9A8-850A86EEE24B}" destId="{92ACFCAB-C04C-43FF-A21D-4766635F0F0B}" srcOrd="0" destOrd="0" presId="urn:microsoft.com/office/officeart/2005/8/layout/radial5"/>
    <dgm:cxn modelId="{2078E326-800A-47A0-AF64-4E289CF1B43C}" type="presOf" srcId="{18102076-26C2-4CB7-8E13-46793DE14EE6}" destId="{5990E701-317B-4013-9A68-DD984301377F}" srcOrd="0" destOrd="0" presId="urn:microsoft.com/office/officeart/2005/8/layout/radial5"/>
    <dgm:cxn modelId="{050F9A54-4640-4A1E-A18F-DCDD5D387E37}" srcId="{10F7D0C7-18CF-49C1-9187-F5974F8DF44A}" destId="{DCDAB030-92E7-4A24-9C7F-59A48616DE5A}" srcOrd="2" destOrd="0" parTransId="{C96A4F7C-5471-497D-AB5D-7E17B6E27919}" sibTransId="{AB05FD8F-7CB5-4C4B-BC7E-8ACE3A5E2C29}"/>
    <dgm:cxn modelId="{0F1D525F-9705-4E51-8563-86B888AE0992}" srcId="{10F7D0C7-18CF-49C1-9187-F5974F8DF44A}" destId="{454A03E5-59A3-4EF0-B644-1D9D36CC2B72}" srcOrd="5" destOrd="0" parTransId="{B7B1E9AC-D820-416D-8AA4-7DC6DB02864C}" sibTransId="{CD186BA7-B155-45EE-90EC-A39F13DA1299}"/>
    <dgm:cxn modelId="{9148212C-41C9-45BA-8605-4311739ACB61}" type="presOf" srcId="{46DFA410-DC6A-4D43-AD25-D4B497E53505}" destId="{6FE9A6C5-3803-46BD-92C1-1ABEB9F2F851}" srcOrd="0" destOrd="0" presId="urn:microsoft.com/office/officeart/2005/8/layout/radial5"/>
    <dgm:cxn modelId="{CC850AE3-3543-4F5F-BEC6-A7673D3E3015}" type="presOf" srcId="{3A6B58A5-E6FE-4854-9995-E3950D67372C}" destId="{C501870E-0917-4561-B4EF-923792DBB074}" srcOrd="0" destOrd="0" presId="urn:microsoft.com/office/officeart/2005/8/layout/radial5"/>
    <dgm:cxn modelId="{CEBD1673-EC62-4C5E-89AF-C2E276972EFA}" type="presOf" srcId="{DCDAB030-92E7-4A24-9C7F-59A48616DE5A}" destId="{4FD7D3A2-276B-4F5D-BA89-30F9439D520C}" srcOrd="0" destOrd="0" presId="urn:microsoft.com/office/officeart/2005/8/layout/radial5"/>
    <dgm:cxn modelId="{D502D168-F685-4B52-8926-F9F84D466826}" type="presOf" srcId="{B7B1E9AC-D820-416D-8AA4-7DC6DB02864C}" destId="{3228C5F0-1996-419C-81F2-7BDFDCD2D002}" srcOrd="0" destOrd="0" presId="urn:microsoft.com/office/officeart/2005/8/layout/radial5"/>
    <dgm:cxn modelId="{2124C1E6-CE48-468E-860D-294F730CAF55}" srcId="{10F7D0C7-18CF-49C1-9187-F5974F8DF44A}" destId="{46DFA410-DC6A-4D43-AD25-D4B497E53505}" srcOrd="3" destOrd="0" parTransId="{15A8DF25-DF3A-426D-8544-40FFC22512B7}" sibTransId="{4060484D-A6BB-4C72-BB2B-5A3F71637DCD}"/>
    <dgm:cxn modelId="{A74556D2-FFE5-403A-B8B4-82D8F35D07E6}" type="presParOf" srcId="{AAEFC823-3EC0-4FE6-AF5C-1D90138210FF}" destId="{30DD5C8A-2DD7-4E9B-98CC-907DFDF66C99}" srcOrd="0" destOrd="0" presId="urn:microsoft.com/office/officeart/2005/8/layout/radial5"/>
    <dgm:cxn modelId="{C88A5650-7C58-4558-8A2F-42837C30446A}" type="presParOf" srcId="{AAEFC823-3EC0-4FE6-AF5C-1D90138210FF}" destId="{C501870E-0917-4561-B4EF-923792DBB074}" srcOrd="1" destOrd="0" presId="urn:microsoft.com/office/officeart/2005/8/layout/radial5"/>
    <dgm:cxn modelId="{E7E29A6F-55D1-4BCF-8BD8-D195E7BFD2BA}" type="presParOf" srcId="{C501870E-0917-4561-B4EF-923792DBB074}" destId="{AA7BFAE5-BF58-47A5-BD87-609B04299973}" srcOrd="0" destOrd="0" presId="urn:microsoft.com/office/officeart/2005/8/layout/radial5"/>
    <dgm:cxn modelId="{8FE49ABE-2815-49C4-A147-09141711F419}" type="presParOf" srcId="{AAEFC823-3EC0-4FE6-AF5C-1D90138210FF}" destId="{F3D99612-A91F-434C-B528-3BEE17B7B970}" srcOrd="2" destOrd="0" presId="urn:microsoft.com/office/officeart/2005/8/layout/radial5"/>
    <dgm:cxn modelId="{4C074081-0B10-45B0-90D6-EF66410AEC1D}" type="presParOf" srcId="{AAEFC823-3EC0-4FE6-AF5C-1D90138210FF}" destId="{D848D238-D7E1-45E2-B17F-F813C7B03983}" srcOrd="3" destOrd="0" presId="urn:microsoft.com/office/officeart/2005/8/layout/radial5"/>
    <dgm:cxn modelId="{D497EC79-C6F5-4C99-870E-09994E54E128}" type="presParOf" srcId="{D848D238-D7E1-45E2-B17F-F813C7B03983}" destId="{4B09FF13-AE3F-4E85-A718-30E2F083E51A}" srcOrd="0" destOrd="0" presId="urn:microsoft.com/office/officeart/2005/8/layout/radial5"/>
    <dgm:cxn modelId="{994DEB83-5539-4042-8FE0-B383A5A378B4}" type="presParOf" srcId="{AAEFC823-3EC0-4FE6-AF5C-1D90138210FF}" destId="{4AC9CAFE-92A6-4FEF-8B83-0E04CDD8D22A}" srcOrd="4" destOrd="0" presId="urn:microsoft.com/office/officeart/2005/8/layout/radial5"/>
    <dgm:cxn modelId="{6DA580D6-02AD-49D7-A23F-EDF74F5AA7A6}" type="presParOf" srcId="{AAEFC823-3EC0-4FE6-AF5C-1D90138210FF}" destId="{9C0499AD-0DF6-4EA4-9069-EB68AA9C651D}" srcOrd="5" destOrd="0" presId="urn:microsoft.com/office/officeart/2005/8/layout/radial5"/>
    <dgm:cxn modelId="{75A3B48D-B967-4D56-AAC7-1F28C7CFB7DE}" type="presParOf" srcId="{9C0499AD-0DF6-4EA4-9069-EB68AA9C651D}" destId="{A8D9C426-B56D-43D7-BBB1-A762DE96A296}" srcOrd="0" destOrd="0" presId="urn:microsoft.com/office/officeart/2005/8/layout/radial5"/>
    <dgm:cxn modelId="{685B1001-C03F-43F6-9EFD-B298E42E6022}" type="presParOf" srcId="{AAEFC823-3EC0-4FE6-AF5C-1D90138210FF}" destId="{4FD7D3A2-276B-4F5D-BA89-30F9439D520C}" srcOrd="6" destOrd="0" presId="urn:microsoft.com/office/officeart/2005/8/layout/radial5"/>
    <dgm:cxn modelId="{72A87F6B-AF7C-4AD3-8707-CF843AF0E930}" type="presParOf" srcId="{AAEFC823-3EC0-4FE6-AF5C-1D90138210FF}" destId="{3D578C6E-0C17-4226-BDA6-4D15F6427904}" srcOrd="7" destOrd="0" presId="urn:microsoft.com/office/officeart/2005/8/layout/radial5"/>
    <dgm:cxn modelId="{A22B42BE-DA70-4500-942E-BDC74A950CFB}" type="presParOf" srcId="{3D578C6E-0C17-4226-BDA6-4D15F6427904}" destId="{2A3C47E2-DC50-4832-8534-F06FB2DAEFF3}" srcOrd="0" destOrd="0" presId="urn:microsoft.com/office/officeart/2005/8/layout/radial5"/>
    <dgm:cxn modelId="{93D4C20C-53B7-4796-9271-27D54C85C67C}" type="presParOf" srcId="{AAEFC823-3EC0-4FE6-AF5C-1D90138210FF}" destId="{6FE9A6C5-3803-46BD-92C1-1ABEB9F2F851}" srcOrd="8" destOrd="0" presId="urn:microsoft.com/office/officeart/2005/8/layout/radial5"/>
    <dgm:cxn modelId="{1DF94B59-E2BC-48D7-8754-1764DAC488F7}" type="presParOf" srcId="{AAEFC823-3EC0-4FE6-AF5C-1D90138210FF}" destId="{92ACFCAB-C04C-43FF-A21D-4766635F0F0B}" srcOrd="9" destOrd="0" presId="urn:microsoft.com/office/officeart/2005/8/layout/radial5"/>
    <dgm:cxn modelId="{81AEC822-88FA-478D-B3DC-446D91F35732}" type="presParOf" srcId="{92ACFCAB-C04C-43FF-A21D-4766635F0F0B}" destId="{3D0220B5-5812-42DE-A1DD-118A242F6E08}" srcOrd="0" destOrd="0" presId="urn:microsoft.com/office/officeart/2005/8/layout/radial5"/>
    <dgm:cxn modelId="{885DC294-F729-4488-A902-19DA8FFE4614}" type="presParOf" srcId="{AAEFC823-3EC0-4FE6-AF5C-1D90138210FF}" destId="{5990E701-317B-4013-9A68-DD984301377F}" srcOrd="10" destOrd="0" presId="urn:microsoft.com/office/officeart/2005/8/layout/radial5"/>
    <dgm:cxn modelId="{50B1EC29-4AEA-4DC3-8AAD-8A84779EB01C}" type="presParOf" srcId="{AAEFC823-3EC0-4FE6-AF5C-1D90138210FF}" destId="{3228C5F0-1996-419C-81F2-7BDFDCD2D002}" srcOrd="11" destOrd="0" presId="urn:microsoft.com/office/officeart/2005/8/layout/radial5"/>
    <dgm:cxn modelId="{17B566FE-9A23-40E6-A966-3F984639EC2C}" type="presParOf" srcId="{3228C5F0-1996-419C-81F2-7BDFDCD2D002}" destId="{C3DDDFE7-77CF-4A07-9314-0A1311491C75}" srcOrd="0" destOrd="0" presId="urn:microsoft.com/office/officeart/2005/8/layout/radial5"/>
    <dgm:cxn modelId="{DBB03534-0C14-420D-BAE2-EB869AE8EED4}" type="presParOf" srcId="{AAEFC823-3EC0-4FE6-AF5C-1D90138210FF}" destId="{4B152ADD-F0E1-41EA-8F24-4616E0B171AA}"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6584ED-1131-4F9F-851E-8966900EA6F0}"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pPr rtl="1"/>
          <a:endParaRPr lang="he-IL"/>
        </a:p>
      </dgm:t>
    </dgm:pt>
    <dgm:pt modelId="{39411F55-7BC1-466F-AC3F-6FC91F55A055}">
      <dgm:prSet phldrT="[טקסט]" custT="1"/>
      <dgm:spPr/>
      <dgm:t>
        <a:bodyPr/>
        <a:lstStyle/>
        <a:p>
          <a:pPr rtl="1"/>
          <a:r>
            <a:rPr lang="ar-JO" sz="3200" b="1" dirty="0">
              <a:latin typeface="Calibri" panose="020F0502020204030204" pitchFamily="34" charset="0"/>
              <a:cs typeface="Calibri" panose="020F0502020204030204" pitchFamily="34" charset="0"/>
            </a:rPr>
            <a:t>العِلْم</a:t>
          </a:r>
          <a:endParaRPr lang="he-IL" sz="3200" b="1" i="1" u="none" dirty="0">
            <a:solidFill>
              <a:srgbClr val="0000FF"/>
            </a:solidFill>
            <a:effectLst>
              <a:outerShdw blurRad="38100" dist="38100" dir="2700000" algn="tl">
                <a:srgbClr val="000000">
                  <a:alpha val="43137"/>
                </a:srgbClr>
              </a:outerShdw>
            </a:effectLst>
          </a:endParaRPr>
        </a:p>
      </dgm:t>
      <dgm:extLst>
        <a:ext uri="{E40237B7-FDA0-4F09-8148-C483321AD2D9}">
          <dgm14:cNvPr xmlns:dgm14="http://schemas.microsoft.com/office/drawing/2010/diagram" id="0" name="" title="العِلْم"/>
        </a:ext>
      </dgm:extLst>
    </dgm:pt>
    <dgm:pt modelId="{951B2A91-3B0F-472F-B6B7-AA6B1F57E701}" type="parTrans" cxnId="{C9360361-565C-45DC-A38C-849767BCD3CD}">
      <dgm:prSet/>
      <dgm:spPr/>
      <dgm:t>
        <a:bodyPr/>
        <a:lstStyle/>
        <a:p>
          <a:pPr rtl="1"/>
          <a:endParaRPr lang="he-IL"/>
        </a:p>
      </dgm:t>
    </dgm:pt>
    <dgm:pt modelId="{EF06E535-5EF4-4BD9-A814-2F4BA515E3E7}" type="sibTrans" cxnId="{C9360361-565C-45DC-A38C-849767BCD3CD}">
      <dgm:prSet/>
      <dgm:spPr/>
      <dgm:t>
        <a:bodyPr/>
        <a:lstStyle/>
        <a:p>
          <a:pPr rtl="1"/>
          <a:endParaRPr lang="he-IL"/>
        </a:p>
      </dgm:t>
    </dgm:pt>
    <dgm:pt modelId="{AAEDFDB9-9263-47F7-A907-5D4342088971}">
      <dgm:prSet phldrT="[טקסט]" custT="1"/>
      <dgm:spPr/>
      <dgm:t>
        <a:bodyPr/>
        <a:lstStyle/>
        <a:p>
          <a:pPr rtl="1"/>
          <a:r>
            <a:rPr lang="ar-JO" sz="2200" dirty="0">
              <a:latin typeface="Calibri" panose="020F0502020204030204" pitchFamily="34" charset="0"/>
              <a:cs typeface="Calibri" panose="020F0502020204030204" pitchFamily="34" charset="0"/>
            </a:rPr>
            <a:t>الهدف: </a:t>
          </a:r>
          <a:r>
            <a:rPr lang="ar-JO" sz="2200" b="1" dirty="0">
              <a:latin typeface="Calibri" panose="020F0502020204030204" pitchFamily="34" charset="0"/>
              <a:cs typeface="Calibri" panose="020F0502020204030204" pitchFamily="34" charset="0"/>
            </a:rPr>
            <a:t>المعرفة</a:t>
          </a:r>
          <a:endParaRPr lang="he-IL" sz="2200" b="1" dirty="0"/>
        </a:p>
        <a:p>
          <a:pPr rtl="1"/>
          <a:r>
            <a:rPr lang="ar-JO" sz="2000" dirty="0">
              <a:latin typeface="Calibri" panose="020F0502020204030204" pitchFamily="34" charset="0"/>
              <a:cs typeface="Calibri" panose="020F0502020204030204" pitchFamily="34" charset="0"/>
            </a:rPr>
            <a:t>بحث الظواهر وإيجاد قانونيّة في الطبيعة</a:t>
          </a:r>
          <a:endParaRPr lang="he-IL" sz="1800" dirty="0"/>
        </a:p>
      </dgm:t>
    </dgm:pt>
    <dgm:pt modelId="{73784534-B3F2-4EDB-BAFF-2FCC0DCFE137}" type="parTrans" cxnId="{0F05FCA6-7B9D-490A-B6CB-217B788BAC55}">
      <dgm:prSet/>
      <dgm:spPr/>
      <dgm:t>
        <a:bodyPr/>
        <a:lstStyle/>
        <a:p>
          <a:pPr rtl="1"/>
          <a:endParaRPr lang="he-IL"/>
        </a:p>
      </dgm:t>
    </dgm:pt>
    <dgm:pt modelId="{850A514F-2371-4567-A355-789CD6A23E4D}" type="sibTrans" cxnId="{0F05FCA6-7B9D-490A-B6CB-217B788BAC55}">
      <dgm:prSet/>
      <dgm:spPr/>
      <dgm:t>
        <a:bodyPr/>
        <a:lstStyle/>
        <a:p>
          <a:pPr rtl="1"/>
          <a:endParaRPr lang="he-IL"/>
        </a:p>
      </dgm:t>
    </dgm:pt>
    <dgm:pt modelId="{31DF898D-96C0-4AE1-AFB2-1C780476C367}">
      <dgm:prSet phldrT="[טקסט]" custT="1"/>
      <dgm:spPr/>
      <dgm:t>
        <a:bodyPr/>
        <a:lstStyle/>
        <a:p>
          <a:pPr rtl="1"/>
          <a:r>
            <a:rPr lang="ar-JO" sz="2200" b="1" kern="1200" dirty="0">
              <a:latin typeface="Calibri" panose="020F0502020204030204" pitchFamily="34" charset="0"/>
              <a:cs typeface="Calibri" panose="020F0502020204030204" pitchFamily="34" charset="0"/>
            </a:rPr>
            <a:t>الطريقة</a:t>
          </a:r>
          <a:r>
            <a:rPr lang="ar-JO" sz="2200" kern="1200" dirty="0">
              <a:latin typeface="Calibri" panose="020F0502020204030204" pitchFamily="34" charset="0"/>
              <a:cs typeface="Calibri" panose="020F0502020204030204" pitchFamily="34" charset="0"/>
            </a:rPr>
            <a:t>:</a:t>
          </a:r>
          <a:endParaRPr lang="he-IL" sz="2200" b="1" i="0" kern="1200" dirty="0"/>
        </a:p>
        <a:p>
          <a:pPr rtl="1"/>
          <a:r>
            <a:rPr lang="ar-JO" sz="2200" b="1" kern="1200" dirty="0">
              <a:latin typeface="Calibri" panose="020F0502020204030204" pitchFamily="34" charset="0"/>
              <a:cs typeface="Calibri" panose="020F0502020204030204" pitchFamily="34" charset="0"/>
            </a:rPr>
            <a:t>طرح أسئلة</a:t>
          </a:r>
          <a:r>
            <a:rPr lang="ar-JO" sz="2200" kern="1200" dirty="0">
              <a:latin typeface="Calibri" panose="020F0502020204030204" pitchFamily="34" charset="0"/>
              <a:cs typeface="Calibri" panose="020F0502020204030204" pitchFamily="34" charset="0"/>
            </a:rPr>
            <a:t>.</a:t>
          </a:r>
          <a:endParaRPr lang="he-IL" sz="1600" b="1" i="0" kern="1200" dirty="0"/>
        </a:p>
        <a:p>
          <a:pPr rtl="1"/>
          <a:r>
            <a:rPr lang="ar-JO" sz="1600" kern="1200" dirty="0">
              <a:latin typeface="Calibri" panose="020F0502020204030204" pitchFamily="34" charset="0"/>
              <a:cs typeface="Calibri" panose="020F0502020204030204" pitchFamily="34" charset="0"/>
            </a:rPr>
            <a:t>عرض فرضيّات</a:t>
          </a:r>
        </a:p>
        <a:p>
          <a:pPr rtl="1"/>
          <a:r>
            <a:rPr lang="ar-JO" sz="1600" kern="1200" dirty="0">
              <a:latin typeface="Calibri" panose="020F0502020204030204" pitchFamily="34" charset="0"/>
              <a:cs typeface="Calibri" panose="020F0502020204030204" pitchFamily="34" charset="0"/>
            </a:rPr>
            <a:t> إجراء تجارب مُراقَبة.</a:t>
          </a:r>
        </a:p>
        <a:p>
          <a:pPr rtl="1"/>
          <a:r>
            <a:rPr lang="ar-JO" sz="1600" kern="1200" dirty="0">
              <a:latin typeface="Calibri" panose="020F0502020204030204" pitchFamily="34" charset="0"/>
              <a:cs typeface="Calibri" panose="020F0502020204030204" pitchFamily="34" charset="0"/>
            </a:rPr>
            <a:t>استنتاج استنتاجات</a:t>
          </a:r>
          <a:endParaRPr lang="he-IL" sz="1600" kern="1200" dirty="0"/>
        </a:p>
      </dgm:t>
    </dgm:pt>
    <dgm:pt modelId="{A130B64A-748C-46EE-991C-5D15358549F1}" type="parTrans" cxnId="{C018D76F-25AA-4B1D-9D24-0CB0EAAAE7F8}">
      <dgm:prSet/>
      <dgm:spPr/>
      <dgm:t>
        <a:bodyPr/>
        <a:lstStyle/>
        <a:p>
          <a:pPr rtl="1"/>
          <a:endParaRPr lang="he-IL"/>
        </a:p>
      </dgm:t>
    </dgm:pt>
    <dgm:pt modelId="{D13E94D7-4AFA-47A4-9B30-28D87C2C3E9D}" type="sibTrans" cxnId="{C018D76F-25AA-4B1D-9D24-0CB0EAAAE7F8}">
      <dgm:prSet/>
      <dgm:spPr/>
      <dgm:t>
        <a:bodyPr/>
        <a:lstStyle/>
        <a:p>
          <a:pPr rtl="1"/>
          <a:endParaRPr lang="he-IL"/>
        </a:p>
      </dgm:t>
    </dgm:pt>
    <dgm:pt modelId="{B903F28E-F8DE-4887-BECA-D64C15A8D059}">
      <dgm:prSet phldrT="[טקסט]" custT="1"/>
      <dgm:spPr/>
      <dgm:t>
        <a:bodyPr/>
        <a:lstStyle/>
        <a:p>
          <a:pPr rtl="1"/>
          <a:r>
            <a:rPr lang="ar-JO" sz="2200" kern="1200" dirty="0">
              <a:latin typeface="Calibri" panose="020F0502020204030204" pitchFamily="34" charset="0"/>
              <a:cs typeface="Calibri" panose="020F0502020204030204" pitchFamily="34" charset="0"/>
            </a:rPr>
            <a:t>المُنتَجات:</a:t>
          </a:r>
          <a:endParaRPr lang="he-IL" sz="2200" b="1" kern="1200" dirty="0">
            <a:solidFill>
              <a:prstClr val="white"/>
            </a:solidFill>
            <a:latin typeface="Calibri" panose="020F0502020204030204"/>
            <a:ea typeface="+mn-ea"/>
            <a:cs typeface="Arial" panose="020B0604020202020204" pitchFamily="34" charset="0"/>
          </a:endParaRPr>
        </a:p>
        <a:p>
          <a:pPr rtl="1"/>
          <a:r>
            <a:rPr lang="ar-JO" sz="2200" kern="1200" dirty="0">
              <a:latin typeface="Calibri" panose="020F0502020204030204" pitchFamily="34" charset="0"/>
              <a:cs typeface="Calibri" panose="020F0502020204030204" pitchFamily="34" charset="0"/>
            </a:rPr>
            <a:t>المعرفة، وتعميمه لنظريّات وقواعد</a:t>
          </a:r>
          <a:endParaRPr lang="he-IL" sz="2000" kern="1200" dirty="0">
            <a:solidFill>
              <a:prstClr val="white"/>
            </a:solidFill>
            <a:latin typeface="Calibri" panose="020F0502020204030204"/>
            <a:ea typeface="+mn-ea"/>
            <a:cs typeface="Arial" panose="020B0604020202020204" pitchFamily="34" charset="0"/>
          </a:endParaRPr>
        </a:p>
      </dgm:t>
    </dgm:pt>
    <dgm:pt modelId="{69B12E8D-174A-4303-BF7C-494328D32D5B}" type="parTrans" cxnId="{BFB8087A-3EDE-40A5-BA56-0F48CBCEDE8D}">
      <dgm:prSet/>
      <dgm:spPr/>
      <dgm:t>
        <a:bodyPr/>
        <a:lstStyle/>
        <a:p>
          <a:pPr rtl="1"/>
          <a:endParaRPr lang="he-IL"/>
        </a:p>
      </dgm:t>
    </dgm:pt>
    <dgm:pt modelId="{CAD18341-9D59-41BF-8F75-B013EF315219}" type="sibTrans" cxnId="{BFB8087A-3EDE-40A5-BA56-0F48CBCEDE8D}">
      <dgm:prSet/>
      <dgm:spPr/>
      <dgm:t>
        <a:bodyPr/>
        <a:lstStyle/>
        <a:p>
          <a:pPr rtl="1"/>
          <a:endParaRPr lang="he-IL"/>
        </a:p>
      </dgm:t>
    </dgm:pt>
    <dgm:pt modelId="{05286697-15AC-4C90-B9C9-CB45E78AD248}">
      <dgm:prSet/>
      <dgm:spPr/>
      <dgm:t>
        <a:bodyPr/>
        <a:lstStyle/>
        <a:p>
          <a:pPr rtl="1"/>
          <a:r>
            <a:rPr lang="ar-JO" b="1" dirty="0">
              <a:latin typeface="Calibri" panose="020F0502020204030204" pitchFamily="34" charset="0"/>
              <a:cs typeface="Calibri" panose="020F0502020204030204" pitchFamily="34" charset="0"/>
            </a:rPr>
            <a:t>المعرفة</a:t>
          </a:r>
          <a:r>
            <a:rPr lang="he-IL" b="1" dirty="0"/>
            <a:t> </a:t>
          </a:r>
        </a:p>
        <a:p>
          <a:pPr rtl="1"/>
          <a:r>
            <a:rPr lang="ar-JO" dirty="0">
              <a:latin typeface="Calibri" panose="020F0502020204030204" pitchFamily="34" charset="0"/>
              <a:cs typeface="Calibri" panose="020F0502020204030204" pitchFamily="34" charset="0"/>
            </a:rPr>
            <a:t>تُنشرَ  في المجلات والكتب العلميّة وفي الوسائل الديجيتاليّة</a:t>
          </a:r>
        </a:p>
        <a:p>
          <a:pPr rtl="1"/>
          <a:r>
            <a:rPr lang="ar-JO" dirty="0">
              <a:latin typeface="Calibri" panose="020F0502020204030204" pitchFamily="34" charset="0"/>
              <a:cs typeface="Calibri" panose="020F0502020204030204" pitchFamily="34" charset="0"/>
            </a:rPr>
            <a:t>(عمليّة تصادق على صلاحيّة المعرفة ومصداقيّتها)</a:t>
          </a:r>
          <a:endParaRPr lang="he-IL" dirty="0"/>
        </a:p>
      </dgm:t>
    </dgm:pt>
    <dgm:pt modelId="{427E6E93-53F7-4636-A0F7-817A84E43A50}" type="parTrans" cxnId="{55F47852-E180-4BAA-BC07-C92C4C5D81D3}">
      <dgm:prSet/>
      <dgm:spPr/>
      <dgm:t>
        <a:bodyPr/>
        <a:lstStyle/>
        <a:p>
          <a:pPr rtl="1"/>
          <a:endParaRPr lang="he-IL"/>
        </a:p>
      </dgm:t>
    </dgm:pt>
    <dgm:pt modelId="{1F9864FA-3077-4B41-8AEB-192FCE7A91D0}" type="sibTrans" cxnId="{55F47852-E180-4BAA-BC07-C92C4C5D81D3}">
      <dgm:prSet/>
      <dgm:spPr/>
      <dgm:t>
        <a:bodyPr/>
        <a:lstStyle/>
        <a:p>
          <a:pPr rtl="1"/>
          <a:endParaRPr lang="he-IL"/>
        </a:p>
      </dgm:t>
    </dgm:pt>
    <dgm:pt modelId="{35C5EA20-94FC-4F9E-9C8B-92BFEE4EE005}">
      <dgm:prSet custT="1"/>
      <dgm:spPr/>
      <dgm:t>
        <a:bodyPr/>
        <a:lstStyle/>
        <a:p>
          <a:pPr rtl="1"/>
          <a:r>
            <a:rPr lang="ar-JO" sz="2200" b="1" dirty="0">
              <a:latin typeface="Calibri" panose="020F0502020204030204" pitchFamily="34" charset="0"/>
              <a:cs typeface="Calibri" panose="020F0502020204030204" pitchFamily="34" charset="0"/>
            </a:rPr>
            <a:t>العاملون في المجال</a:t>
          </a:r>
          <a:r>
            <a:rPr lang="ar-JO" sz="2200" dirty="0">
              <a:latin typeface="Calibri" panose="020F0502020204030204" pitchFamily="34" charset="0"/>
              <a:cs typeface="Calibri" panose="020F0502020204030204" pitchFamily="34" charset="0"/>
            </a:rPr>
            <a:t>:</a:t>
          </a:r>
        </a:p>
        <a:p>
          <a:pPr rtl="1"/>
          <a:r>
            <a:rPr lang="ar-JO" sz="2200" dirty="0">
              <a:latin typeface="Calibri" panose="020F0502020204030204" pitchFamily="34" charset="0"/>
              <a:cs typeface="Calibri" panose="020F0502020204030204" pitchFamily="34" charset="0"/>
            </a:rPr>
            <a:t>علماء</a:t>
          </a:r>
        </a:p>
        <a:p>
          <a:pPr rtl="1"/>
          <a:r>
            <a:rPr lang="ar-JO" sz="2200" dirty="0">
              <a:latin typeface="Calibri" panose="020F0502020204030204" pitchFamily="34" charset="0"/>
              <a:cs typeface="Calibri" panose="020F0502020204030204" pitchFamily="34" charset="0"/>
            </a:rPr>
            <a:t>باحثون</a:t>
          </a:r>
          <a:endParaRPr lang="he-IL" sz="2000" dirty="0"/>
        </a:p>
      </dgm:t>
    </dgm:pt>
    <dgm:pt modelId="{0E8F7D71-1688-4688-B9CA-AB6C9AF914FC}" type="parTrans" cxnId="{422D87C1-47C8-404E-9FE8-5B52CD2030C4}">
      <dgm:prSet/>
      <dgm:spPr/>
      <dgm:t>
        <a:bodyPr/>
        <a:lstStyle/>
        <a:p>
          <a:pPr rtl="1"/>
          <a:endParaRPr lang="he-IL"/>
        </a:p>
      </dgm:t>
    </dgm:pt>
    <dgm:pt modelId="{DF8E324D-5A37-42D3-B1E7-DFACE29D3297}" type="sibTrans" cxnId="{422D87C1-47C8-404E-9FE8-5B52CD2030C4}">
      <dgm:prSet/>
      <dgm:spPr/>
      <dgm:t>
        <a:bodyPr/>
        <a:lstStyle/>
        <a:p>
          <a:pPr rtl="1"/>
          <a:endParaRPr lang="he-IL"/>
        </a:p>
      </dgm:t>
    </dgm:pt>
    <dgm:pt modelId="{937D661C-2936-4D7C-82B8-6AB3D9BBEE94}" type="pres">
      <dgm:prSet presAssocID="{006584ED-1131-4F9F-851E-8966900EA6F0}" presName="Name0" presStyleCnt="0">
        <dgm:presLayoutVars>
          <dgm:chMax val="1"/>
          <dgm:chPref val="1"/>
          <dgm:dir/>
          <dgm:animOne val="branch"/>
          <dgm:animLvl val="lvl"/>
        </dgm:presLayoutVars>
      </dgm:prSet>
      <dgm:spPr/>
      <dgm:t>
        <a:bodyPr/>
        <a:lstStyle/>
        <a:p>
          <a:pPr rtl="1"/>
          <a:endParaRPr lang="he-IL"/>
        </a:p>
      </dgm:t>
    </dgm:pt>
    <dgm:pt modelId="{70BF5262-686C-4A6C-B6D7-C398D2796D38}" type="pres">
      <dgm:prSet presAssocID="{39411F55-7BC1-466F-AC3F-6FC91F55A055}" presName="singleCycle" presStyleCnt="0"/>
      <dgm:spPr/>
    </dgm:pt>
    <dgm:pt modelId="{2243775A-E764-4DE9-97D1-43A795BD0693}" type="pres">
      <dgm:prSet presAssocID="{39411F55-7BC1-466F-AC3F-6FC91F55A055}" presName="singleCenter" presStyleLbl="node1" presStyleIdx="0" presStyleCnt="6">
        <dgm:presLayoutVars>
          <dgm:chMax val="7"/>
          <dgm:chPref val="7"/>
        </dgm:presLayoutVars>
      </dgm:prSet>
      <dgm:spPr/>
      <dgm:t>
        <a:bodyPr/>
        <a:lstStyle/>
        <a:p>
          <a:pPr rtl="1"/>
          <a:endParaRPr lang="he-IL"/>
        </a:p>
      </dgm:t>
    </dgm:pt>
    <dgm:pt modelId="{C360E82B-8252-4FFE-A9D4-842C95F0134C}" type="pres">
      <dgm:prSet presAssocID="{73784534-B3F2-4EDB-BAFF-2FCC0DCFE137}" presName="Name56" presStyleLbl="parChTrans1D2" presStyleIdx="0" presStyleCnt="5"/>
      <dgm:spPr/>
      <dgm:t>
        <a:bodyPr/>
        <a:lstStyle/>
        <a:p>
          <a:pPr rtl="1"/>
          <a:endParaRPr lang="he-IL"/>
        </a:p>
      </dgm:t>
    </dgm:pt>
    <dgm:pt modelId="{028A5651-CC6E-4B53-9A9C-ED94B9532142}" type="pres">
      <dgm:prSet presAssocID="{AAEDFDB9-9263-47F7-A907-5D4342088971}" presName="text0" presStyleLbl="node1" presStyleIdx="1" presStyleCnt="6" custScaleX="156807" custScaleY="168608">
        <dgm:presLayoutVars>
          <dgm:bulletEnabled val="1"/>
        </dgm:presLayoutVars>
      </dgm:prSet>
      <dgm:spPr/>
      <dgm:t>
        <a:bodyPr/>
        <a:lstStyle/>
        <a:p>
          <a:pPr rtl="1"/>
          <a:endParaRPr lang="he-IL"/>
        </a:p>
      </dgm:t>
    </dgm:pt>
    <dgm:pt modelId="{A4FB9ABE-40D3-46F8-8490-EC72314982D9}" type="pres">
      <dgm:prSet presAssocID="{A130B64A-748C-46EE-991C-5D15358549F1}" presName="Name56" presStyleLbl="parChTrans1D2" presStyleIdx="1" presStyleCnt="5"/>
      <dgm:spPr/>
      <dgm:t>
        <a:bodyPr/>
        <a:lstStyle/>
        <a:p>
          <a:pPr rtl="1"/>
          <a:endParaRPr lang="he-IL"/>
        </a:p>
      </dgm:t>
    </dgm:pt>
    <dgm:pt modelId="{32913576-095F-475E-B2D1-746D9E530D40}" type="pres">
      <dgm:prSet presAssocID="{31DF898D-96C0-4AE1-AFB2-1C780476C367}" presName="text0" presStyleLbl="node1" presStyleIdx="2" presStyleCnt="6" custScaleX="269413" custScaleY="192868" custRadScaleRad="128526" custRadScaleInc="21709">
        <dgm:presLayoutVars>
          <dgm:bulletEnabled val="1"/>
        </dgm:presLayoutVars>
      </dgm:prSet>
      <dgm:spPr/>
      <dgm:t>
        <a:bodyPr/>
        <a:lstStyle/>
        <a:p>
          <a:pPr rtl="1"/>
          <a:endParaRPr lang="he-IL"/>
        </a:p>
      </dgm:t>
    </dgm:pt>
    <dgm:pt modelId="{1C84F8EE-F857-4FD6-941A-565C0A9D4B59}" type="pres">
      <dgm:prSet presAssocID="{69B12E8D-174A-4303-BF7C-494328D32D5B}" presName="Name56" presStyleLbl="parChTrans1D2" presStyleIdx="2" presStyleCnt="5"/>
      <dgm:spPr/>
      <dgm:t>
        <a:bodyPr/>
        <a:lstStyle/>
        <a:p>
          <a:pPr rtl="1"/>
          <a:endParaRPr lang="he-IL"/>
        </a:p>
      </dgm:t>
    </dgm:pt>
    <dgm:pt modelId="{7FB4E873-7806-489F-82C0-C14D97B572B3}" type="pres">
      <dgm:prSet presAssocID="{B903F28E-F8DE-4887-BECA-D64C15A8D059}" presName="text0" presStyleLbl="node1" presStyleIdx="3" presStyleCnt="6" custScaleX="141680" custScaleY="177662" custRadScaleRad="122557" custRadScaleInc="304248">
        <dgm:presLayoutVars>
          <dgm:bulletEnabled val="1"/>
        </dgm:presLayoutVars>
      </dgm:prSet>
      <dgm:spPr/>
      <dgm:t>
        <a:bodyPr/>
        <a:lstStyle/>
        <a:p>
          <a:pPr rtl="1"/>
          <a:endParaRPr lang="he-IL"/>
        </a:p>
      </dgm:t>
    </dgm:pt>
    <dgm:pt modelId="{1DDC2F9F-B4B3-42FD-877B-8FA929160021}" type="pres">
      <dgm:prSet presAssocID="{427E6E93-53F7-4636-A0F7-817A84E43A50}" presName="Name56" presStyleLbl="parChTrans1D2" presStyleIdx="3" presStyleCnt="5"/>
      <dgm:spPr/>
      <dgm:t>
        <a:bodyPr/>
        <a:lstStyle/>
        <a:p>
          <a:pPr rtl="1"/>
          <a:endParaRPr lang="he-IL"/>
        </a:p>
      </dgm:t>
    </dgm:pt>
    <dgm:pt modelId="{8E79D5E1-3EB3-40F5-9004-3BD68FB669B6}" type="pres">
      <dgm:prSet presAssocID="{05286697-15AC-4C90-B9C9-CB45E78AD248}" presName="text0" presStyleLbl="node1" presStyleIdx="4" presStyleCnt="6" custScaleX="197029" custScaleY="151456" custRadScaleRad="81068" custRadScaleInc="-103181">
        <dgm:presLayoutVars>
          <dgm:bulletEnabled val="1"/>
        </dgm:presLayoutVars>
      </dgm:prSet>
      <dgm:spPr/>
      <dgm:t>
        <a:bodyPr/>
        <a:lstStyle/>
        <a:p>
          <a:pPr rtl="1"/>
          <a:endParaRPr lang="he-IL"/>
        </a:p>
      </dgm:t>
    </dgm:pt>
    <dgm:pt modelId="{746D6315-5065-438C-A496-7C74247F6C61}" type="pres">
      <dgm:prSet presAssocID="{0E8F7D71-1688-4688-B9CA-AB6C9AF914FC}" presName="Name56" presStyleLbl="parChTrans1D2" presStyleIdx="4" presStyleCnt="5"/>
      <dgm:spPr/>
      <dgm:t>
        <a:bodyPr/>
        <a:lstStyle/>
        <a:p>
          <a:pPr rtl="1"/>
          <a:endParaRPr lang="he-IL"/>
        </a:p>
      </dgm:t>
    </dgm:pt>
    <dgm:pt modelId="{0220D1E6-C7C9-4C44-A8BF-79AB90B97D68}" type="pres">
      <dgm:prSet presAssocID="{35C5EA20-94FC-4F9E-9C8B-92BFEE4EE005}" presName="text0" presStyleLbl="node1" presStyleIdx="5" presStyleCnt="6" custScaleX="152219" custScaleY="180100" custRadScaleRad="128918" custRadScaleInc="47558">
        <dgm:presLayoutVars>
          <dgm:bulletEnabled val="1"/>
        </dgm:presLayoutVars>
      </dgm:prSet>
      <dgm:spPr/>
      <dgm:t>
        <a:bodyPr/>
        <a:lstStyle/>
        <a:p>
          <a:pPr rtl="1"/>
          <a:endParaRPr lang="he-IL"/>
        </a:p>
      </dgm:t>
    </dgm:pt>
  </dgm:ptLst>
  <dgm:cxnLst>
    <dgm:cxn modelId="{BFB8087A-3EDE-40A5-BA56-0F48CBCEDE8D}" srcId="{39411F55-7BC1-466F-AC3F-6FC91F55A055}" destId="{B903F28E-F8DE-4887-BECA-D64C15A8D059}" srcOrd="2" destOrd="0" parTransId="{69B12E8D-174A-4303-BF7C-494328D32D5B}" sibTransId="{CAD18341-9D59-41BF-8F75-B013EF315219}"/>
    <dgm:cxn modelId="{C9360361-565C-45DC-A38C-849767BCD3CD}" srcId="{006584ED-1131-4F9F-851E-8966900EA6F0}" destId="{39411F55-7BC1-466F-AC3F-6FC91F55A055}" srcOrd="0" destOrd="0" parTransId="{951B2A91-3B0F-472F-B6B7-AA6B1F57E701}" sibTransId="{EF06E535-5EF4-4BD9-A814-2F4BA515E3E7}"/>
    <dgm:cxn modelId="{04A63100-FB73-4C23-9C82-945AE5F975B0}" type="presOf" srcId="{427E6E93-53F7-4636-A0F7-817A84E43A50}" destId="{1DDC2F9F-B4B3-42FD-877B-8FA929160021}" srcOrd="0" destOrd="0" presId="urn:microsoft.com/office/officeart/2008/layout/RadialCluster"/>
    <dgm:cxn modelId="{C018D76F-25AA-4B1D-9D24-0CB0EAAAE7F8}" srcId="{39411F55-7BC1-466F-AC3F-6FC91F55A055}" destId="{31DF898D-96C0-4AE1-AFB2-1C780476C367}" srcOrd="1" destOrd="0" parTransId="{A130B64A-748C-46EE-991C-5D15358549F1}" sibTransId="{D13E94D7-4AFA-47A4-9B30-28D87C2C3E9D}"/>
    <dgm:cxn modelId="{36C06AFA-BD8B-4D9C-B403-157F0A39D719}" type="presOf" srcId="{B903F28E-F8DE-4887-BECA-D64C15A8D059}" destId="{7FB4E873-7806-489F-82C0-C14D97B572B3}" srcOrd="0" destOrd="0" presId="urn:microsoft.com/office/officeart/2008/layout/RadialCluster"/>
    <dgm:cxn modelId="{A3B6C8AB-65C9-4212-8EFB-4F3F4AFB0F9D}" type="presOf" srcId="{A130B64A-748C-46EE-991C-5D15358549F1}" destId="{A4FB9ABE-40D3-46F8-8490-EC72314982D9}" srcOrd="0" destOrd="0" presId="urn:microsoft.com/office/officeart/2008/layout/RadialCluster"/>
    <dgm:cxn modelId="{7AF12D2B-F99D-4398-A37A-21E501D76ED5}" type="presOf" srcId="{006584ED-1131-4F9F-851E-8966900EA6F0}" destId="{937D661C-2936-4D7C-82B8-6AB3D9BBEE94}" srcOrd="0" destOrd="0" presId="urn:microsoft.com/office/officeart/2008/layout/RadialCluster"/>
    <dgm:cxn modelId="{E87337DA-34F9-400E-8D44-F597F239A865}" type="presOf" srcId="{73784534-B3F2-4EDB-BAFF-2FCC0DCFE137}" destId="{C360E82B-8252-4FFE-A9D4-842C95F0134C}" srcOrd="0" destOrd="0" presId="urn:microsoft.com/office/officeart/2008/layout/RadialCluster"/>
    <dgm:cxn modelId="{B8EB43F3-5C84-48EC-BDBC-2AAFF0038E21}" type="presOf" srcId="{35C5EA20-94FC-4F9E-9C8B-92BFEE4EE005}" destId="{0220D1E6-C7C9-4C44-A8BF-79AB90B97D68}" srcOrd="0" destOrd="0" presId="urn:microsoft.com/office/officeart/2008/layout/RadialCluster"/>
    <dgm:cxn modelId="{45CA8908-F5D7-42B6-A672-748459C34912}" type="presOf" srcId="{69B12E8D-174A-4303-BF7C-494328D32D5B}" destId="{1C84F8EE-F857-4FD6-941A-565C0A9D4B59}" srcOrd="0" destOrd="0" presId="urn:microsoft.com/office/officeart/2008/layout/RadialCluster"/>
    <dgm:cxn modelId="{8D04FCF6-29FC-4961-828E-9C75687BE168}" type="presOf" srcId="{AAEDFDB9-9263-47F7-A907-5D4342088971}" destId="{028A5651-CC6E-4B53-9A9C-ED94B9532142}" srcOrd="0" destOrd="0" presId="urn:microsoft.com/office/officeart/2008/layout/RadialCluster"/>
    <dgm:cxn modelId="{0F05FCA6-7B9D-490A-B6CB-217B788BAC55}" srcId="{39411F55-7BC1-466F-AC3F-6FC91F55A055}" destId="{AAEDFDB9-9263-47F7-A907-5D4342088971}" srcOrd="0" destOrd="0" parTransId="{73784534-B3F2-4EDB-BAFF-2FCC0DCFE137}" sibTransId="{850A514F-2371-4567-A355-789CD6A23E4D}"/>
    <dgm:cxn modelId="{422D87C1-47C8-404E-9FE8-5B52CD2030C4}" srcId="{39411F55-7BC1-466F-AC3F-6FC91F55A055}" destId="{35C5EA20-94FC-4F9E-9C8B-92BFEE4EE005}" srcOrd="4" destOrd="0" parTransId="{0E8F7D71-1688-4688-B9CA-AB6C9AF914FC}" sibTransId="{DF8E324D-5A37-42D3-B1E7-DFACE29D3297}"/>
    <dgm:cxn modelId="{6FD1BAF7-8DA0-42BC-9047-0B227863D0F7}" type="presOf" srcId="{39411F55-7BC1-466F-AC3F-6FC91F55A055}" destId="{2243775A-E764-4DE9-97D1-43A795BD0693}" srcOrd="0" destOrd="0" presId="urn:microsoft.com/office/officeart/2008/layout/RadialCluster"/>
    <dgm:cxn modelId="{312787D7-D2BB-47E3-9E30-AA93293145F5}" type="presOf" srcId="{0E8F7D71-1688-4688-B9CA-AB6C9AF914FC}" destId="{746D6315-5065-438C-A496-7C74247F6C61}" srcOrd="0" destOrd="0" presId="urn:microsoft.com/office/officeart/2008/layout/RadialCluster"/>
    <dgm:cxn modelId="{E4BDB10B-3066-4357-A4C8-832ED4C732BA}" type="presOf" srcId="{05286697-15AC-4C90-B9C9-CB45E78AD248}" destId="{8E79D5E1-3EB3-40F5-9004-3BD68FB669B6}" srcOrd="0" destOrd="0" presId="urn:microsoft.com/office/officeart/2008/layout/RadialCluster"/>
    <dgm:cxn modelId="{F5889E95-F30F-4E78-B3B2-760389A142DB}" type="presOf" srcId="{31DF898D-96C0-4AE1-AFB2-1C780476C367}" destId="{32913576-095F-475E-B2D1-746D9E530D40}" srcOrd="0" destOrd="0" presId="urn:microsoft.com/office/officeart/2008/layout/RadialCluster"/>
    <dgm:cxn modelId="{55F47852-E180-4BAA-BC07-C92C4C5D81D3}" srcId="{39411F55-7BC1-466F-AC3F-6FC91F55A055}" destId="{05286697-15AC-4C90-B9C9-CB45E78AD248}" srcOrd="3" destOrd="0" parTransId="{427E6E93-53F7-4636-A0F7-817A84E43A50}" sibTransId="{1F9864FA-3077-4B41-8AEB-192FCE7A91D0}"/>
    <dgm:cxn modelId="{15A38704-38E3-4AFD-AA55-6FD40F699D67}" type="presParOf" srcId="{937D661C-2936-4D7C-82B8-6AB3D9BBEE94}" destId="{70BF5262-686C-4A6C-B6D7-C398D2796D38}" srcOrd="0" destOrd="0" presId="urn:microsoft.com/office/officeart/2008/layout/RadialCluster"/>
    <dgm:cxn modelId="{8A79B032-4631-4378-AB0A-06D49659681A}" type="presParOf" srcId="{70BF5262-686C-4A6C-B6D7-C398D2796D38}" destId="{2243775A-E764-4DE9-97D1-43A795BD0693}" srcOrd="0" destOrd="0" presId="urn:microsoft.com/office/officeart/2008/layout/RadialCluster"/>
    <dgm:cxn modelId="{7553AB59-D210-48A9-88D4-29CC7E38114B}" type="presParOf" srcId="{70BF5262-686C-4A6C-B6D7-C398D2796D38}" destId="{C360E82B-8252-4FFE-A9D4-842C95F0134C}" srcOrd="1" destOrd="0" presId="urn:microsoft.com/office/officeart/2008/layout/RadialCluster"/>
    <dgm:cxn modelId="{BFCC91B6-1C79-4F19-B400-5A595D679C23}" type="presParOf" srcId="{70BF5262-686C-4A6C-B6D7-C398D2796D38}" destId="{028A5651-CC6E-4B53-9A9C-ED94B9532142}" srcOrd="2" destOrd="0" presId="urn:microsoft.com/office/officeart/2008/layout/RadialCluster"/>
    <dgm:cxn modelId="{DFCED2D8-6E25-4B26-AAA5-7827176621A7}" type="presParOf" srcId="{70BF5262-686C-4A6C-B6D7-C398D2796D38}" destId="{A4FB9ABE-40D3-46F8-8490-EC72314982D9}" srcOrd="3" destOrd="0" presId="urn:microsoft.com/office/officeart/2008/layout/RadialCluster"/>
    <dgm:cxn modelId="{7CFEC350-2A4A-45A5-8E76-A6BE9E755729}" type="presParOf" srcId="{70BF5262-686C-4A6C-B6D7-C398D2796D38}" destId="{32913576-095F-475E-B2D1-746D9E530D40}" srcOrd="4" destOrd="0" presId="urn:microsoft.com/office/officeart/2008/layout/RadialCluster"/>
    <dgm:cxn modelId="{038F1F29-7A7C-4429-94E8-5C07F1DB2A14}" type="presParOf" srcId="{70BF5262-686C-4A6C-B6D7-C398D2796D38}" destId="{1C84F8EE-F857-4FD6-941A-565C0A9D4B59}" srcOrd="5" destOrd="0" presId="urn:microsoft.com/office/officeart/2008/layout/RadialCluster"/>
    <dgm:cxn modelId="{56A9D43C-3C53-4D2C-ABB6-76B299BD5985}" type="presParOf" srcId="{70BF5262-686C-4A6C-B6D7-C398D2796D38}" destId="{7FB4E873-7806-489F-82C0-C14D97B572B3}" srcOrd="6" destOrd="0" presId="urn:microsoft.com/office/officeart/2008/layout/RadialCluster"/>
    <dgm:cxn modelId="{77ADF95D-1809-424F-85A8-2A4894F7B05D}" type="presParOf" srcId="{70BF5262-686C-4A6C-B6D7-C398D2796D38}" destId="{1DDC2F9F-B4B3-42FD-877B-8FA929160021}" srcOrd="7" destOrd="0" presId="urn:microsoft.com/office/officeart/2008/layout/RadialCluster"/>
    <dgm:cxn modelId="{6471A5AA-33F3-4D43-8096-E5C1966A52C9}" type="presParOf" srcId="{70BF5262-686C-4A6C-B6D7-C398D2796D38}" destId="{8E79D5E1-3EB3-40F5-9004-3BD68FB669B6}" srcOrd="8" destOrd="0" presId="urn:microsoft.com/office/officeart/2008/layout/RadialCluster"/>
    <dgm:cxn modelId="{C4F80005-294E-42A0-897D-1B2828825F38}" type="presParOf" srcId="{70BF5262-686C-4A6C-B6D7-C398D2796D38}" destId="{746D6315-5065-438C-A496-7C74247F6C61}" srcOrd="9" destOrd="0" presId="urn:microsoft.com/office/officeart/2008/layout/RadialCluster"/>
    <dgm:cxn modelId="{BF2EBA3B-CBF5-444C-8426-6AAFEB98EACB}" type="presParOf" srcId="{70BF5262-686C-4A6C-B6D7-C398D2796D38}" destId="{0220D1E6-C7C9-4C44-A8BF-79AB90B97D68}"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D5C8A-2DD7-4E9B-98CC-907DFDF66C99}">
      <dsp:nvSpPr>
        <dsp:cNvPr id="0" name=""/>
        <dsp:cNvSpPr/>
      </dsp:nvSpPr>
      <dsp:spPr>
        <a:xfrm>
          <a:off x="3281806" y="1866477"/>
          <a:ext cx="1758759" cy="151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rtl="1">
            <a:lnSpc>
              <a:spcPct val="90000"/>
            </a:lnSpc>
            <a:spcBef>
              <a:spcPct val="0"/>
            </a:spcBef>
            <a:spcAft>
              <a:spcPct val="35000"/>
            </a:spcAft>
          </a:pPr>
          <a:r>
            <a:rPr lang="ar-JO" sz="3500" b="1" kern="1200" dirty="0">
              <a:latin typeface="Traditional Arabic" panose="02020603050405020304" pitchFamily="18" charset="-78"/>
              <a:cs typeface="Traditional Arabic" panose="02020603050405020304" pitchFamily="18" charset="-78"/>
            </a:rPr>
            <a:t>الهندسة</a:t>
          </a:r>
          <a:endParaRPr lang="he-IL" sz="3500" b="1" kern="1200" dirty="0">
            <a:latin typeface="Traditional Arabic" panose="02020603050405020304" pitchFamily="18" charset="-78"/>
          </a:endParaRPr>
        </a:p>
      </dsp:txBody>
      <dsp:txXfrm>
        <a:off x="3539370" y="2088701"/>
        <a:ext cx="1243631" cy="1072989"/>
      </dsp:txXfrm>
    </dsp:sp>
    <dsp:sp modelId="{C501870E-0917-4561-B4EF-923792DBB074}">
      <dsp:nvSpPr>
        <dsp:cNvPr id="0" name=""/>
        <dsp:cNvSpPr/>
      </dsp:nvSpPr>
      <dsp:spPr>
        <a:xfrm rot="15790761">
          <a:off x="3875645" y="1272700"/>
          <a:ext cx="320810" cy="6125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rtl="1">
            <a:lnSpc>
              <a:spcPct val="90000"/>
            </a:lnSpc>
            <a:spcBef>
              <a:spcPct val="0"/>
            </a:spcBef>
            <a:spcAft>
              <a:spcPct val="35000"/>
            </a:spcAft>
          </a:pPr>
          <a:endParaRPr lang="he-IL" sz="2700" kern="1200" dirty="0"/>
        </a:p>
      </dsp:txBody>
      <dsp:txXfrm rot="10800000">
        <a:off x="3929481" y="1442997"/>
        <a:ext cx="224567" cy="367550"/>
      </dsp:txXfrm>
    </dsp:sp>
    <dsp:sp modelId="{F3D99612-A91F-434C-B528-3BEE17B7B970}">
      <dsp:nvSpPr>
        <dsp:cNvPr id="0" name=""/>
        <dsp:cNvSpPr/>
      </dsp:nvSpPr>
      <dsp:spPr>
        <a:xfrm>
          <a:off x="3219690" y="0"/>
          <a:ext cx="1407281" cy="127316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100000"/>
            </a:lnSpc>
            <a:spcBef>
              <a:spcPct val="0"/>
            </a:spcBef>
            <a:spcAft>
              <a:spcPct val="35000"/>
            </a:spcAft>
          </a:pPr>
          <a:r>
            <a:rPr lang="ar-JO" sz="1200" b="1" i="0" u="none" kern="1200" dirty="0">
              <a:latin typeface="Traditional Arabic" panose="02020603050405020304" pitchFamily="18" charset="-78"/>
              <a:cs typeface="Traditional Arabic" panose="02020603050405020304" pitchFamily="18" charset="-78"/>
            </a:rPr>
            <a:t>الهدف:</a:t>
          </a:r>
          <a:endParaRPr lang="he-IL" sz="1200" b="1" i="0" u="none" kern="1200" dirty="0">
            <a:latin typeface="Traditional Arabic" panose="02020603050405020304" pitchFamily="18" charset="-78"/>
          </a:endParaRPr>
        </a:p>
        <a:p>
          <a:pPr lvl="0" algn="ctr" defTabSz="533400" rtl="1">
            <a:lnSpc>
              <a:spcPct val="100000"/>
            </a:lnSpc>
            <a:spcBef>
              <a:spcPct val="0"/>
            </a:spcBef>
            <a:spcAft>
              <a:spcPct val="35000"/>
            </a:spcAft>
          </a:pPr>
          <a:r>
            <a:rPr lang="ar-JO" sz="1200" b="1" i="0" u="none" kern="1200" dirty="0">
              <a:latin typeface="Traditional Arabic" panose="02020603050405020304" pitchFamily="18" charset="-78"/>
              <a:cs typeface="Traditional Arabic" panose="02020603050405020304" pitchFamily="18" charset="-78"/>
            </a:rPr>
            <a:t>سدّ احتياجات وحل مشاكل وجوديّة لفائدة ورفاهيّة الإنسان.</a:t>
          </a:r>
          <a:endParaRPr lang="he-IL" sz="1200" b="0" kern="1200" dirty="0">
            <a:latin typeface="Traditional Arabic" panose="02020603050405020304" pitchFamily="18" charset="-78"/>
          </a:endParaRPr>
        </a:p>
      </dsp:txBody>
      <dsp:txXfrm>
        <a:off x="3425782" y="186450"/>
        <a:ext cx="995097" cy="900261"/>
      </dsp:txXfrm>
    </dsp:sp>
    <dsp:sp modelId="{D848D238-D7E1-45E2-B17F-F813C7B03983}">
      <dsp:nvSpPr>
        <dsp:cNvPr id="0" name=""/>
        <dsp:cNvSpPr/>
      </dsp:nvSpPr>
      <dsp:spPr>
        <a:xfrm rot="20004531">
          <a:off x="5223724" y="1549636"/>
          <a:ext cx="948498" cy="6125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rtl="1">
            <a:lnSpc>
              <a:spcPct val="90000"/>
            </a:lnSpc>
            <a:spcBef>
              <a:spcPct val="0"/>
            </a:spcBef>
            <a:spcAft>
              <a:spcPct val="35000"/>
            </a:spcAft>
          </a:pPr>
          <a:endParaRPr lang="he-IL" sz="2700" kern="1200" dirty="0"/>
        </a:p>
      </dsp:txBody>
      <dsp:txXfrm>
        <a:off x="5233444" y="1713283"/>
        <a:ext cx="764723" cy="367550"/>
      </dsp:txXfrm>
    </dsp:sp>
    <dsp:sp modelId="{4AC9CAFE-92A6-4FEF-8B83-0E04CDD8D22A}">
      <dsp:nvSpPr>
        <dsp:cNvPr id="0" name=""/>
        <dsp:cNvSpPr/>
      </dsp:nvSpPr>
      <dsp:spPr>
        <a:xfrm>
          <a:off x="6443594" y="64764"/>
          <a:ext cx="1765317" cy="195219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100000"/>
            </a:lnSpc>
            <a:spcBef>
              <a:spcPct val="0"/>
            </a:spcBef>
            <a:spcAft>
              <a:spcPct val="35000"/>
            </a:spcAft>
          </a:pPr>
          <a:r>
            <a:rPr lang="ar-JO" sz="1600" kern="1200" dirty="0">
              <a:latin typeface="Traditional Arabic" panose="02020603050405020304" pitchFamily="18" charset="-78"/>
              <a:cs typeface="Traditional Arabic" panose="02020603050405020304" pitchFamily="18" charset="-78"/>
            </a:rPr>
            <a:t>مشاركة بين مجالات معرفة مختلفة من أجل تحقيق هدف إنسانيّ مُشترَك.</a:t>
          </a:r>
          <a:endParaRPr lang="he-IL" sz="1600" kern="1200" dirty="0">
            <a:latin typeface="Traditional Arabic" panose="02020603050405020304" pitchFamily="18" charset="-78"/>
          </a:endParaRPr>
        </a:p>
      </dsp:txBody>
      <dsp:txXfrm>
        <a:off x="6702119" y="350656"/>
        <a:ext cx="1248267" cy="1380406"/>
      </dsp:txXfrm>
    </dsp:sp>
    <dsp:sp modelId="{9C0499AD-0DF6-4EA4-9069-EB68AA9C651D}">
      <dsp:nvSpPr>
        <dsp:cNvPr id="0" name=""/>
        <dsp:cNvSpPr/>
      </dsp:nvSpPr>
      <dsp:spPr>
        <a:xfrm rot="5594683">
          <a:off x="3709815" y="3752936"/>
          <a:ext cx="740145" cy="6125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rtl="1">
            <a:lnSpc>
              <a:spcPct val="90000"/>
            </a:lnSpc>
            <a:spcBef>
              <a:spcPct val="0"/>
            </a:spcBef>
            <a:spcAft>
              <a:spcPct val="35000"/>
            </a:spcAft>
          </a:pPr>
          <a:endParaRPr lang="he-IL" sz="2700" kern="1200" dirty="0"/>
        </a:p>
      </dsp:txBody>
      <dsp:txXfrm rot="10800000">
        <a:off x="3806903" y="3783712"/>
        <a:ext cx="556370" cy="367550"/>
      </dsp:txXfrm>
    </dsp:sp>
    <dsp:sp modelId="{4FD7D3A2-276B-4F5D-BA89-30F9439D520C}">
      <dsp:nvSpPr>
        <dsp:cNvPr id="0" name=""/>
        <dsp:cNvSpPr/>
      </dsp:nvSpPr>
      <dsp:spPr>
        <a:xfrm>
          <a:off x="2947980" y="4776543"/>
          <a:ext cx="2092652" cy="158456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100000"/>
            </a:lnSpc>
            <a:spcBef>
              <a:spcPct val="0"/>
            </a:spcBef>
            <a:spcAft>
              <a:spcPts val="0"/>
            </a:spcAft>
            <a:buNone/>
          </a:pPr>
          <a:r>
            <a:rPr lang="ar-JO" sz="1400" kern="1200" dirty="0">
              <a:latin typeface="Traditional Arabic" panose="02020603050405020304" pitchFamily="18" charset="-78"/>
              <a:cs typeface="Traditional Arabic" panose="02020603050405020304" pitchFamily="18" charset="-78"/>
            </a:rPr>
            <a:t>مصادر المعلومات:</a:t>
          </a:r>
          <a:endParaRPr lang="he-IL" sz="1400" kern="1200" dirty="0">
            <a:latin typeface="Traditional Arabic" panose="02020603050405020304" pitchFamily="18" charset="-78"/>
          </a:endParaRPr>
        </a:p>
        <a:p>
          <a:pPr lvl="0" algn="ctr" defTabSz="622300" rtl="1">
            <a:lnSpc>
              <a:spcPct val="100000"/>
            </a:lnSpc>
            <a:spcBef>
              <a:spcPct val="0"/>
            </a:spcBef>
            <a:spcAft>
              <a:spcPts val="0"/>
            </a:spcAft>
            <a:buNone/>
          </a:pPr>
          <a:r>
            <a:rPr lang="he-IL" sz="1400" kern="1200" dirty="0">
              <a:latin typeface="Traditional Arabic" panose="02020603050405020304" pitchFamily="18" charset="-78"/>
            </a:rPr>
            <a:t>* </a:t>
          </a:r>
          <a:r>
            <a:rPr lang="ar-JO" sz="1400" kern="1200" dirty="0">
              <a:latin typeface="Traditional Arabic" panose="02020603050405020304" pitchFamily="18" charset="-78"/>
              <a:cs typeface="Traditional Arabic" panose="02020603050405020304" pitchFamily="18" charset="-78"/>
            </a:rPr>
            <a:t>معرفة علميّة</a:t>
          </a:r>
          <a:r>
            <a:rPr lang="he-IL" sz="1400" kern="1200" dirty="0">
              <a:latin typeface="Traditional Arabic" panose="02020603050405020304" pitchFamily="18" charset="-78"/>
            </a:rPr>
            <a:t>  </a:t>
          </a:r>
        </a:p>
        <a:p>
          <a:pPr lvl="0" algn="ctr" defTabSz="622300" rtl="1">
            <a:lnSpc>
              <a:spcPct val="100000"/>
            </a:lnSpc>
            <a:spcBef>
              <a:spcPct val="0"/>
            </a:spcBef>
            <a:spcAft>
              <a:spcPts val="0"/>
            </a:spcAft>
            <a:buNone/>
          </a:pPr>
          <a:r>
            <a:rPr lang="he-IL" sz="1400" kern="1200" dirty="0">
              <a:latin typeface="Traditional Arabic" panose="02020603050405020304" pitchFamily="18" charset="-78"/>
            </a:rPr>
            <a:t>*</a:t>
          </a:r>
          <a:r>
            <a:rPr lang="ar-JO" sz="1400" kern="1200" dirty="0">
              <a:latin typeface="Traditional Arabic" panose="02020603050405020304" pitchFamily="18" charset="-78"/>
              <a:cs typeface="Traditional Arabic" panose="02020603050405020304" pitchFamily="18" charset="-78"/>
            </a:rPr>
            <a:t>التجربة والخطأ</a:t>
          </a:r>
          <a:r>
            <a:rPr lang="he-IL" sz="1400" kern="1200" dirty="0">
              <a:latin typeface="Traditional Arabic" panose="02020603050405020304" pitchFamily="18" charset="-78"/>
            </a:rPr>
            <a:t> </a:t>
          </a:r>
        </a:p>
        <a:p>
          <a:pPr lvl="0" algn="ctr" defTabSz="622300" rtl="1">
            <a:lnSpc>
              <a:spcPct val="100000"/>
            </a:lnSpc>
            <a:spcBef>
              <a:spcPct val="0"/>
            </a:spcBef>
            <a:spcAft>
              <a:spcPts val="0"/>
            </a:spcAft>
            <a:buNone/>
          </a:pPr>
          <a:r>
            <a:rPr lang="he-IL" sz="1400" kern="1200" dirty="0">
              <a:latin typeface="Traditional Arabic" panose="02020603050405020304" pitchFamily="18" charset="-78"/>
            </a:rPr>
            <a:t>* </a:t>
          </a:r>
          <a:r>
            <a:rPr lang="ar-JO" sz="1400" kern="1200" dirty="0">
              <a:latin typeface="Traditional Arabic" panose="02020603050405020304" pitchFamily="18" charset="-78"/>
              <a:cs typeface="Traditional Arabic" panose="02020603050405020304" pitchFamily="18" charset="-78"/>
            </a:rPr>
            <a:t>استخدام الخبرة السابقة.</a:t>
          </a:r>
          <a:endParaRPr lang="he-IL" sz="1000" kern="1200" dirty="0">
            <a:latin typeface="Traditional Arabic" panose="02020603050405020304" pitchFamily="18" charset="-78"/>
          </a:endParaRPr>
        </a:p>
      </dsp:txBody>
      <dsp:txXfrm>
        <a:off x="3254442" y="5008598"/>
        <a:ext cx="1479728" cy="1120459"/>
      </dsp:txXfrm>
    </dsp:sp>
    <dsp:sp modelId="{3D578C6E-0C17-4226-BDA6-4D15F6427904}">
      <dsp:nvSpPr>
        <dsp:cNvPr id="0" name=""/>
        <dsp:cNvSpPr/>
      </dsp:nvSpPr>
      <dsp:spPr>
        <a:xfrm rot="1810025">
          <a:off x="5169419" y="3183339"/>
          <a:ext cx="957955" cy="6125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rtl="1">
            <a:lnSpc>
              <a:spcPct val="90000"/>
            </a:lnSpc>
            <a:spcBef>
              <a:spcPct val="0"/>
            </a:spcBef>
            <a:spcAft>
              <a:spcPct val="35000"/>
            </a:spcAft>
          </a:pPr>
          <a:endParaRPr lang="he-IL" sz="2700" kern="1200" dirty="0"/>
        </a:p>
      </dsp:txBody>
      <dsp:txXfrm>
        <a:off x="5181864" y="3259679"/>
        <a:ext cx="774180" cy="367550"/>
      </dsp:txXfrm>
    </dsp:sp>
    <dsp:sp modelId="{6FE9A6C5-3803-46BD-92C1-1ABEB9F2F851}">
      <dsp:nvSpPr>
        <dsp:cNvPr id="0" name=""/>
        <dsp:cNvSpPr/>
      </dsp:nvSpPr>
      <dsp:spPr>
        <a:xfrm>
          <a:off x="6315330" y="3522663"/>
          <a:ext cx="1893581" cy="180987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100000"/>
            </a:lnSpc>
            <a:spcBef>
              <a:spcPct val="0"/>
            </a:spcBef>
            <a:spcAft>
              <a:spcPts val="0"/>
            </a:spcAft>
          </a:pPr>
          <a:r>
            <a:rPr lang="ar-JO" sz="1200" b="0" i="0" u="none" kern="1200" dirty="0">
              <a:latin typeface="Traditional Arabic" panose="02020603050405020304" pitchFamily="18" charset="-78"/>
              <a:cs typeface="Traditional Arabic" panose="02020603050405020304" pitchFamily="18" charset="-78"/>
            </a:rPr>
            <a:t>الطريقة:</a:t>
          </a:r>
          <a:endParaRPr lang="he-IL" sz="1200" b="0" i="0" u="none" kern="1200" dirty="0">
            <a:latin typeface="Traditional Arabic" panose="02020603050405020304" pitchFamily="18" charset="-78"/>
          </a:endParaRPr>
        </a:p>
        <a:p>
          <a:pPr lvl="0" algn="ctr" defTabSz="533400" rtl="1">
            <a:lnSpc>
              <a:spcPct val="100000"/>
            </a:lnSpc>
            <a:spcBef>
              <a:spcPct val="0"/>
            </a:spcBef>
            <a:spcAft>
              <a:spcPts val="0"/>
            </a:spcAft>
          </a:pPr>
          <a:r>
            <a:rPr lang="ar-JO" sz="1200" b="0" i="0" u="none" kern="1200" dirty="0">
              <a:latin typeface="Traditional Arabic" panose="02020603050405020304" pitchFamily="18" charset="-78"/>
              <a:cs typeface="Traditional Arabic" panose="02020603050405020304" pitchFamily="18" charset="-78"/>
            </a:rPr>
            <a:t>التخطيط والتصميم – تعريف المشكلة، الحاجة، التقييدات والمتطلّبات.</a:t>
          </a:r>
          <a:endParaRPr lang="he-IL" sz="1200" b="0" i="0" u="none" kern="1200" dirty="0">
            <a:latin typeface="Traditional Arabic" panose="02020603050405020304" pitchFamily="18" charset="-78"/>
          </a:endParaRPr>
        </a:p>
        <a:p>
          <a:pPr lvl="0" algn="ctr" defTabSz="533400" rtl="1">
            <a:lnSpc>
              <a:spcPct val="100000"/>
            </a:lnSpc>
            <a:spcBef>
              <a:spcPct val="0"/>
            </a:spcBef>
            <a:spcAft>
              <a:spcPts val="0"/>
            </a:spcAft>
          </a:pPr>
          <a:r>
            <a:rPr lang="ar-JO" sz="1200" b="0" i="0" u="none" kern="1200" dirty="0">
              <a:latin typeface="Traditional Arabic" panose="02020603050405020304" pitchFamily="18" charset="-78"/>
              <a:cs typeface="Traditional Arabic" panose="02020603050405020304" pitchFamily="18" charset="-78"/>
            </a:rPr>
            <a:t>تخطيط وتنفيذ حلّ ملائم.</a:t>
          </a:r>
          <a:endParaRPr lang="he-IL" sz="1100" b="0" kern="1200" dirty="0">
            <a:latin typeface="Traditional Arabic" panose="02020603050405020304" pitchFamily="18" charset="-78"/>
          </a:endParaRPr>
        </a:p>
      </dsp:txBody>
      <dsp:txXfrm>
        <a:off x="6592639" y="3787713"/>
        <a:ext cx="1338963" cy="1279773"/>
      </dsp:txXfrm>
    </dsp:sp>
    <dsp:sp modelId="{92ACFCAB-C04C-43FF-A21D-4766635F0F0B}">
      <dsp:nvSpPr>
        <dsp:cNvPr id="0" name=""/>
        <dsp:cNvSpPr/>
      </dsp:nvSpPr>
      <dsp:spPr>
        <a:xfrm rot="9232798">
          <a:off x="2184412" y="3063304"/>
          <a:ext cx="917218" cy="6125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rtl="1">
            <a:lnSpc>
              <a:spcPct val="90000"/>
            </a:lnSpc>
            <a:spcBef>
              <a:spcPct val="0"/>
            </a:spcBef>
            <a:spcAft>
              <a:spcPct val="35000"/>
            </a:spcAft>
          </a:pPr>
          <a:endParaRPr lang="he-IL" sz="2700" kern="1200" dirty="0"/>
        </a:p>
      </dsp:txBody>
      <dsp:txXfrm rot="10800000">
        <a:off x="2358803" y="3145366"/>
        <a:ext cx="733443" cy="367550"/>
      </dsp:txXfrm>
    </dsp:sp>
    <dsp:sp modelId="{5990E701-317B-4013-9A68-DD984301377F}">
      <dsp:nvSpPr>
        <dsp:cNvPr id="0" name=""/>
        <dsp:cNvSpPr/>
      </dsp:nvSpPr>
      <dsp:spPr>
        <a:xfrm>
          <a:off x="214810" y="3220203"/>
          <a:ext cx="1703860" cy="184457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100000"/>
            </a:lnSpc>
            <a:spcBef>
              <a:spcPct val="0"/>
            </a:spcBef>
            <a:spcAft>
              <a:spcPts val="0"/>
            </a:spcAft>
          </a:pPr>
          <a:r>
            <a:rPr lang="ar-JO" sz="1600" b="0" i="0" u="none" kern="1200" dirty="0">
              <a:latin typeface="Traditional Arabic" panose="02020603050405020304" pitchFamily="18" charset="-78"/>
              <a:cs typeface="Traditional Arabic" panose="02020603050405020304" pitchFamily="18" charset="-78"/>
            </a:rPr>
            <a:t>الـمُنْتَجات:</a:t>
          </a:r>
          <a:endParaRPr lang="he-IL" sz="1600" b="0" i="0" u="none" kern="1200" dirty="0">
            <a:latin typeface="Traditional Arabic" panose="02020603050405020304" pitchFamily="18" charset="-78"/>
          </a:endParaRPr>
        </a:p>
        <a:p>
          <a:pPr lvl="0" algn="ctr" defTabSz="711200" rtl="1">
            <a:lnSpc>
              <a:spcPct val="100000"/>
            </a:lnSpc>
            <a:spcBef>
              <a:spcPct val="0"/>
            </a:spcBef>
            <a:spcAft>
              <a:spcPts val="0"/>
            </a:spcAft>
          </a:pPr>
          <a:r>
            <a:rPr lang="ar-JO" sz="1600" b="0" i="0" u="none" kern="1200" dirty="0">
              <a:latin typeface="Traditional Arabic" panose="02020603050405020304" pitchFamily="18" charset="-78"/>
              <a:cs typeface="Traditional Arabic" panose="02020603050405020304" pitchFamily="18" charset="-78"/>
            </a:rPr>
            <a:t>مُنتَج تكنولوجيّ – مُنتَج ملموس وَ\أو استعماليّ.</a:t>
          </a:r>
          <a:endParaRPr lang="he-IL" sz="1600" b="0" kern="1200" dirty="0">
            <a:latin typeface="Traditional Arabic" panose="02020603050405020304" pitchFamily="18" charset="-78"/>
          </a:endParaRPr>
        </a:p>
      </dsp:txBody>
      <dsp:txXfrm>
        <a:off x="464335" y="3490335"/>
        <a:ext cx="1204810" cy="1304310"/>
      </dsp:txXfrm>
    </dsp:sp>
    <dsp:sp modelId="{3228C5F0-1996-419C-81F2-7BDFDCD2D002}">
      <dsp:nvSpPr>
        <dsp:cNvPr id="0" name=""/>
        <dsp:cNvSpPr/>
      </dsp:nvSpPr>
      <dsp:spPr>
        <a:xfrm rot="12013018">
          <a:off x="2216542" y="1756693"/>
          <a:ext cx="835977" cy="6125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rtl="1">
            <a:lnSpc>
              <a:spcPct val="90000"/>
            </a:lnSpc>
            <a:spcBef>
              <a:spcPct val="0"/>
            </a:spcBef>
            <a:spcAft>
              <a:spcPct val="35000"/>
            </a:spcAft>
          </a:pPr>
          <a:endParaRPr lang="he-IL" sz="2700" kern="1200" dirty="0"/>
        </a:p>
      </dsp:txBody>
      <dsp:txXfrm rot="10800000">
        <a:off x="2394656" y="1910963"/>
        <a:ext cx="652202" cy="367550"/>
      </dsp:txXfrm>
    </dsp:sp>
    <dsp:sp modelId="{4B152ADD-F0E1-41EA-8F24-4616E0B171AA}">
      <dsp:nvSpPr>
        <dsp:cNvPr id="0" name=""/>
        <dsp:cNvSpPr/>
      </dsp:nvSpPr>
      <dsp:spPr>
        <a:xfrm>
          <a:off x="126048" y="570096"/>
          <a:ext cx="1801711" cy="180171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100000"/>
            </a:lnSpc>
            <a:spcBef>
              <a:spcPct val="0"/>
            </a:spcBef>
            <a:spcAft>
              <a:spcPts val="0"/>
            </a:spcAft>
          </a:pPr>
          <a:r>
            <a:rPr lang="ar-JO" sz="1600" kern="1200" dirty="0">
              <a:latin typeface="Traditional Arabic" panose="02020603050405020304" pitchFamily="18" charset="-78"/>
              <a:cs typeface="Traditional Arabic" panose="02020603050405020304" pitchFamily="18" charset="-78"/>
            </a:rPr>
            <a:t>العاملون في هذا المجال:</a:t>
          </a:r>
          <a:endParaRPr lang="he-IL" sz="1600" kern="1200" dirty="0">
            <a:latin typeface="Traditional Arabic" panose="02020603050405020304" pitchFamily="18" charset="-78"/>
          </a:endParaRPr>
        </a:p>
        <a:p>
          <a:pPr lvl="0" algn="ctr" defTabSz="711200" rtl="1">
            <a:lnSpc>
              <a:spcPct val="100000"/>
            </a:lnSpc>
            <a:spcBef>
              <a:spcPct val="0"/>
            </a:spcBef>
            <a:spcAft>
              <a:spcPts val="0"/>
            </a:spcAft>
          </a:pPr>
          <a:r>
            <a:rPr lang="ar-JO" sz="1600" kern="1200" dirty="0">
              <a:latin typeface="Traditional Arabic" panose="02020603050405020304" pitchFamily="18" charset="-78"/>
              <a:cs typeface="Traditional Arabic" panose="02020603050405020304" pitchFamily="18" charset="-78"/>
            </a:rPr>
            <a:t>مهندسون</a:t>
          </a:r>
          <a:endParaRPr lang="he-IL" sz="1600" kern="1200" dirty="0">
            <a:latin typeface="Traditional Arabic" panose="02020603050405020304" pitchFamily="18" charset="-78"/>
          </a:endParaRPr>
        </a:p>
        <a:p>
          <a:pPr lvl="0" algn="ctr" defTabSz="711200" rtl="1">
            <a:lnSpc>
              <a:spcPct val="100000"/>
            </a:lnSpc>
            <a:spcBef>
              <a:spcPct val="0"/>
            </a:spcBef>
            <a:spcAft>
              <a:spcPts val="0"/>
            </a:spcAft>
          </a:pPr>
          <a:r>
            <a:rPr lang="ar-JO" sz="1600" kern="1200" dirty="0">
              <a:latin typeface="Traditional Arabic" panose="02020603050405020304" pitchFamily="18" charset="-78"/>
              <a:cs typeface="Traditional Arabic" panose="02020603050405020304" pitchFamily="18" charset="-78"/>
            </a:rPr>
            <a:t>تكنولوجيّون</a:t>
          </a:r>
          <a:endParaRPr lang="he-IL" sz="1600" kern="1200" dirty="0">
            <a:latin typeface="Traditional Arabic" panose="02020603050405020304" pitchFamily="18" charset="-78"/>
          </a:endParaRPr>
        </a:p>
      </dsp:txBody>
      <dsp:txXfrm>
        <a:off x="389902" y="833950"/>
        <a:ext cx="1274003" cy="12740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3775A-E764-4DE9-97D1-43A795BD0693}">
      <dsp:nvSpPr>
        <dsp:cNvPr id="0" name=""/>
        <dsp:cNvSpPr/>
      </dsp:nvSpPr>
      <dsp:spPr>
        <a:xfrm>
          <a:off x="3126261" y="2137723"/>
          <a:ext cx="1663384" cy="166338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rtl="1">
            <a:lnSpc>
              <a:spcPct val="90000"/>
            </a:lnSpc>
            <a:spcBef>
              <a:spcPct val="0"/>
            </a:spcBef>
            <a:spcAft>
              <a:spcPct val="35000"/>
            </a:spcAft>
          </a:pPr>
          <a:r>
            <a:rPr lang="ar-JO" sz="3200" b="1" kern="1200" dirty="0">
              <a:latin typeface="Calibri" panose="020F0502020204030204" pitchFamily="34" charset="0"/>
              <a:cs typeface="Calibri" panose="020F0502020204030204" pitchFamily="34" charset="0"/>
            </a:rPr>
            <a:t>العِلْم</a:t>
          </a:r>
          <a:endParaRPr lang="he-IL" sz="3200" b="1" i="1" u="none" kern="1200" dirty="0">
            <a:solidFill>
              <a:srgbClr val="0000FF"/>
            </a:solidFill>
            <a:effectLst>
              <a:outerShdw blurRad="38100" dist="38100" dir="2700000" algn="tl">
                <a:srgbClr val="000000">
                  <a:alpha val="43137"/>
                </a:srgbClr>
              </a:outerShdw>
            </a:effectLst>
          </a:endParaRPr>
        </a:p>
      </dsp:txBody>
      <dsp:txXfrm>
        <a:off x="3207461" y="2218923"/>
        <a:ext cx="1500984" cy="1500984"/>
      </dsp:txXfrm>
    </dsp:sp>
    <dsp:sp modelId="{C360E82B-8252-4FFE-A9D4-842C95F0134C}">
      <dsp:nvSpPr>
        <dsp:cNvPr id="0" name=""/>
        <dsp:cNvSpPr/>
      </dsp:nvSpPr>
      <dsp:spPr>
        <a:xfrm rot="16200000">
          <a:off x="3679417" y="1859186"/>
          <a:ext cx="557072" cy="0"/>
        </a:xfrm>
        <a:custGeom>
          <a:avLst/>
          <a:gdLst/>
          <a:ahLst/>
          <a:cxnLst/>
          <a:rect l="0" t="0" r="0" b="0"/>
          <a:pathLst>
            <a:path>
              <a:moveTo>
                <a:pt x="0" y="0"/>
              </a:moveTo>
              <a:lnTo>
                <a:pt x="557072"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8A5651-CC6E-4B53-9A9C-ED94B9532142}">
      <dsp:nvSpPr>
        <dsp:cNvPr id="0" name=""/>
        <dsp:cNvSpPr/>
      </dsp:nvSpPr>
      <dsp:spPr>
        <a:xfrm>
          <a:off x="3084171" y="-298431"/>
          <a:ext cx="1747563" cy="187908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rtl="1">
            <a:lnSpc>
              <a:spcPct val="90000"/>
            </a:lnSpc>
            <a:spcBef>
              <a:spcPct val="0"/>
            </a:spcBef>
            <a:spcAft>
              <a:spcPct val="35000"/>
            </a:spcAft>
          </a:pPr>
          <a:r>
            <a:rPr lang="ar-JO" sz="2200" kern="1200" dirty="0">
              <a:latin typeface="Calibri" panose="020F0502020204030204" pitchFamily="34" charset="0"/>
              <a:cs typeface="Calibri" panose="020F0502020204030204" pitchFamily="34" charset="0"/>
            </a:rPr>
            <a:t>الهدف: </a:t>
          </a:r>
          <a:r>
            <a:rPr lang="ar-JO" sz="2200" b="1" kern="1200" dirty="0">
              <a:latin typeface="Calibri" panose="020F0502020204030204" pitchFamily="34" charset="0"/>
              <a:cs typeface="Calibri" panose="020F0502020204030204" pitchFamily="34" charset="0"/>
            </a:rPr>
            <a:t>المعرفة</a:t>
          </a:r>
          <a:endParaRPr lang="he-IL" sz="2200" b="1" kern="1200" dirty="0"/>
        </a:p>
        <a:p>
          <a:pPr lvl="0" algn="ctr" defTabSz="977900" rtl="1">
            <a:lnSpc>
              <a:spcPct val="90000"/>
            </a:lnSpc>
            <a:spcBef>
              <a:spcPct val="0"/>
            </a:spcBef>
            <a:spcAft>
              <a:spcPct val="35000"/>
            </a:spcAft>
          </a:pPr>
          <a:r>
            <a:rPr lang="ar-JO" sz="2000" kern="1200" dirty="0">
              <a:latin typeface="Calibri" panose="020F0502020204030204" pitchFamily="34" charset="0"/>
              <a:cs typeface="Calibri" panose="020F0502020204030204" pitchFamily="34" charset="0"/>
            </a:rPr>
            <a:t>بحث الظواهر وإيجاد قانونيّة في الطبيعة</a:t>
          </a:r>
          <a:endParaRPr lang="he-IL" sz="1800" kern="1200" dirty="0"/>
        </a:p>
      </dsp:txBody>
      <dsp:txXfrm>
        <a:off x="3169480" y="-213122"/>
        <a:ext cx="1576945" cy="1708463"/>
      </dsp:txXfrm>
    </dsp:sp>
    <dsp:sp modelId="{A4FB9ABE-40D3-46F8-8490-EC72314982D9}">
      <dsp:nvSpPr>
        <dsp:cNvPr id="0" name=""/>
        <dsp:cNvSpPr/>
      </dsp:nvSpPr>
      <dsp:spPr>
        <a:xfrm rot="20988914">
          <a:off x="4784744" y="2764991"/>
          <a:ext cx="622175" cy="0"/>
        </a:xfrm>
        <a:custGeom>
          <a:avLst/>
          <a:gdLst/>
          <a:ahLst/>
          <a:cxnLst/>
          <a:rect l="0" t="0" r="0" b="0"/>
          <a:pathLst>
            <a:path>
              <a:moveTo>
                <a:pt x="0" y="0"/>
              </a:moveTo>
              <a:lnTo>
                <a:pt x="622175"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913576-095F-475E-B2D1-746D9E530D40}">
      <dsp:nvSpPr>
        <dsp:cNvPr id="0" name=""/>
        <dsp:cNvSpPr/>
      </dsp:nvSpPr>
      <dsp:spPr>
        <a:xfrm>
          <a:off x="5402017" y="1365550"/>
          <a:ext cx="3002521" cy="214945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rtl="1">
            <a:lnSpc>
              <a:spcPct val="90000"/>
            </a:lnSpc>
            <a:spcBef>
              <a:spcPct val="0"/>
            </a:spcBef>
            <a:spcAft>
              <a:spcPct val="35000"/>
            </a:spcAft>
          </a:pPr>
          <a:r>
            <a:rPr lang="ar-JO" sz="2200" b="1" kern="1200" dirty="0">
              <a:latin typeface="Calibri" panose="020F0502020204030204" pitchFamily="34" charset="0"/>
              <a:cs typeface="Calibri" panose="020F0502020204030204" pitchFamily="34" charset="0"/>
            </a:rPr>
            <a:t>الطريقة</a:t>
          </a:r>
          <a:r>
            <a:rPr lang="ar-JO" sz="2200" kern="1200" dirty="0">
              <a:latin typeface="Calibri" panose="020F0502020204030204" pitchFamily="34" charset="0"/>
              <a:cs typeface="Calibri" panose="020F0502020204030204" pitchFamily="34" charset="0"/>
            </a:rPr>
            <a:t>:</a:t>
          </a:r>
          <a:endParaRPr lang="he-IL" sz="2200" b="1" i="0" kern="1200" dirty="0"/>
        </a:p>
        <a:p>
          <a:pPr lvl="0" algn="ctr" defTabSz="977900" rtl="1">
            <a:lnSpc>
              <a:spcPct val="90000"/>
            </a:lnSpc>
            <a:spcBef>
              <a:spcPct val="0"/>
            </a:spcBef>
            <a:spcAft>
              <a:spcPct val="35000"/>
            </a:spcAft>
          </a:pPr>
          <a:r>
            <a:rPr lang="ar-JO" sz="2200" b="1" kern="1200" dirty="0">
              <a:latin typeface="Calibri" panose="020F0502020204030204" pitchFamily="34" charset="0"/>
              <a:cs typeface="Calibri" panose="020F0502020204030204" pitchFamily="34" charset="0"/>
            </a:rPr>
            <a:t>طرح أسئلة</a:t>
          </a:r>
          <a:r>
            <a:rPr lang="ar-JO" sz="2200" kern="1200" dirty="0">
              <a:latin typeface="Calibri" panose="020F0502020204030204" pitchFamily="34" charset="0"/>
              <a:cs typeface="Calibri" panose="020F0502020204030204" pitchFamily="34" charset="0"/>
            </a:rPr>
            <a:t>.</a:t>
          </a:r>
          <a:endParaRPr lang="he-IL" sz="1600" b="1" i="0" kern="1200" dirty="0"/>
        </a:p>
        <a:p>
          <a:pPr lvl="0" algn="ctr" defTabSz="977900" rtl="1">
            <a:lnSpc>
              <a:spcPct val="90000"/>
            </a:lnSpc>
            <a:spcBef>
              <a:spcPct val="0"/>
            </a:spcBef>
            <a:spcAft>
              <a:spcPct val="35000"/>
            </a:spcAft>
          </a:pPr>
          <a:r>
            <a:rPr lang="ar-JO" sz="1600" kern="1200" dirty="0">
              <a:latin typeface="Calibri" panose="020F0502020204030204" pitchFamily="34" charset="0"/>
              <a:cs typeface="Calibri" panose="020F0502020204030204" pitchFamily="34" charset="0"/>
            </a:rPr>
            <a:t>عرض فرضيّات</a:t>
          </a:r>
        </a:p>
        <a:p>
          <a:pPr lvl="0" algn="ctr" defTabSz="977900" rtl="1">
            <a:lnSpc>
              <a:spcPct val="90000"/>
            </a:lnSpc>
            <a:spcBef>
              <a:spcPct val="0"/>
            </a:spcBef>
            <a:spcAft>
              <a:spcPct val="35000"/>
            </a:spcAft>
          </a:pPr>
          <a:r>
            <a:rPr lang="ar-JO" sz="1600" kern="1200" dirty="0">
              <a:latin typeface="Calibri" panose="020F0502020204030204" pitchFamily="34" charset="0"/>
              <a:cs typeface="Calibri" panose="020F0502020204030204" pitchFamily="34" charset="0"/>
            </a:rPr>
            <a:t> إجراء تجارب مُراقَبة.</a:t>
          </a:r>
        </a:p>
        <a:p>
          <a:pPr lvl="0" algn="ctr" defTabSz="977900" rtl="1">
            <a:lnSpc>
              <a:spcPct val="90000"/>
            </a:lnSpc>
            <a:spcBef>
              <a:spcPct val="0"/>
            </a:spcBef>
            <a:spcAft>
              <a:spcPct val="35000"/>
            </a:spcAft>
          </a:pPr>
          <a:r>
            <a:rPr lang="ar-JO" sz="1600" kern="1200" dirty="0">
              <a:latin typeface="Calibri" panose="020F0502020204030204" pitchFamily="34" charset="0"/>
              <a:cs typeface="Calibri" panose="020F0502020204030204" pitchFamily="34" charset="0"/>
            </a:rPr>
            <a:t>استنتاج استنتاجات</a:t>
          </a:r>
          <a:endParaRPr lang="he-IL" sz="1600" kern="1200" dirty="0"/>
        </a:p>
      </dsp:txBody>
      <dsp:txXfrm>
        <a:off x="5506945" y="1470478"/>
        <a:ext cx="2792665" cy="1939595"/>
      </dsp:txXfrm>
    </dsp:sp>
    <dsp:sp modelId="{1C84F8EE-F857-4FD6-941A-565C0A9D4B59}">
      <dsp:nvSpPr>
        <dsp:cNvPr id="0" name=""/>
        <dsp:cNvSpPr/>
      </dsp:nvSpPr>
      <dsp:spPr>
        <a:xfrm rot="9811757">
          <a:off x="1987174" y="3380174"/>
          <a:ext cx="1162947" cy="0"/>
        </a:xfrm>
        <a:custGeom>
          <a:avLst/>
          <a:gdLst/>
          <a:ahLst/>
          <a:cxnLst/>
          <a:rect l="0" t="0" r="0" b="0"/>
          <a:pathLst>
            <a:path>
              <a:moveTo>
                <a:pt x="0" y="0"/>
              </a:moveTo>
              <a:lnTo>
                <a:pt x="1162947"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B4E873-7806-489F-82C0-C14D97B572B3}">
      <dsp:nvSpPr>
        <dsp:cNvPr id="0" name=""/>
        <dsp:cNvSpPr/>
      </dsp:nvSpPr>
      <dsp:spPr>
        <a:xfrm>
          <a:off x="432057" y="2788462"/>
          <a:ext cx="1578978" cy="19799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rtl="1">
            <a:lnSpc>
              <a:spcPct val="90000"/>
            </a:lnSpc>
            <a:spcBef>
              <a:spcPct val="0"/>
            </a:spcBef>
            <a:spcAft>
              <a:spcPct val="35000"/>
            </a:spcAft>
          </a:pPr>
          <a:r>
            <a:rPr lang="ar-JO" sz="2200" kern="1200" dirty="0">
              <a:latin typeface="Calibri" panose="020F0502020204030204" pitchFamily="34" charset="0"/>
              <a:cs typeface="Calibri" panose="020F0502020204030204" pitchFamily="34" charset="0"/>
            </a:rPr>
            <a:t>المُنتَجات:</a:t>
          </a:r>
          <a:endParaRPr lang="he-IL" sz="2200" b="1" kern="1200" dirty="0">
            <a:solidFill>
              <a:prstClr val="white"/>
            </a:solidFill>
            <a:latin typeface="Calibri" panose="020F0502020204030204"/>
            <a:ea typeface="+mn-ea"/>
            <a:cs typeface="Arial" panose="020B0604020202020204" pitchFamily="34" charset="0"/>
          </a:endParaRPr>
        </a:p>
        <a:p>
          <a:pPr lvl="0" algn="ctr" defTabSz="977900" rtl="1">
            <a:lnSpc>
              <a:spcPct val="90000"/>
            </a:lnSpc>
            <a:spcBef>
              <a:spcPct val="0"/>
            </a:spcBef>
            <a:spcAft>
              <a:spcPct val="35000"/>
            </a:spcAft>
          </a:pPr>
          <a:r>
            <a:rPr lang="ar-JO" sz="2200" kern="1200" dirty="0">
              <a:latin typeface="Calibri" panose="020F0502020204030204" pitchFamily="34" charset="0"/>
              <a:cs typeface="Calibri" panose="020F0502020204030204" pitchFamily="34" charset="0"/>
            </a:rPr>
            <a:t>المعرفة، وتعميمه لنظريّات وقواعد</a:t>
          </a:r>
          <a:endParaRPr lang="he-IL" sz="2000" kern="1200" dirty="0">
            <a:solidFill>
              <a:prstClr val="white"/>
            </a:solidFill>
            <a:latin typeface="Calibri" panose="020F0502020204030204"/>
            <a:ea typeface="+mn-ea"/>
            <a:cs typeface="Arial" panose="020B0604020202020204" pitchFamily="34" charset="0"/>
          </a:endParaRPr>
        </a:p>
      </dsp:txBody>
      <dsp:txXfrm>
        <a:off x="509136" y="2865541"/>
        <a:ext cx="1424820" cy="1825827"/>
      </dsp:txXfrm>
    </dsp:sp>
    <dsp:sp modelId="{1DDC2F9F-B4B3-42FD-877B-8FA929160021}">
      <dsp:nvSpPr>
        <dsp:cNvPr id="0" name=""/>
        <dsp:cNvSpPr/>
      </dsp:nvSpPr>
      <dsp:spPr>
        <a:xfrm rot="5331163">
          <a:off x="3872680" y="3905098"/>
          <a:ext cx="208023" cy="0"/>
        </a:xfrm>
        <a:custGeom>
          <a:avLst/>
          <a:gdLst/>
          <a:ahLst/>
          <a:cxnLst/>
          <a:rect l="0" t="0" r="0" b="0"/>
          <a:pathLst>
            <a:path>
              <a:moveTo>
                <a:pt x="0" y="0"/>
              </a:moveTo>
              <a:lnTo>
                <a:pt x="208023"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79D5E1-3EB3-40F5-9004-3BD68FB669B6}">
      <dsp:nvSpPr>
        <dsp:cNvPr id="0" name=""/>
        <dsp:cNvSpPr/>
      </dsp:nvSpPr>
      <dsp:spPr>
        <a:xfrm>
          <a:off x="2897764" y="4009089"/>
          <a:ext cx="2195824" cy="168792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rtl="1">
            <a:lnSpc>
              <a:spcPct val="90000"/>
            </a:lnSpc>
            <a:spcBef>
              <a:spcPct val="0"/>
            </a:spcBef>
            <a:spcAft>
              <a:spcPct val="35000"/>
            </a:spcAft>
          </a:pPr>
          <a:r>
            <a:rPr lang="ar-JO" sz="1400" b="1" kern="1200" dirty="0">
              <a:latin typeface="Calibri" panose="020F0502020204030204" pitchFamily="34" charset="0"/>
              <a:cs typeface="Calibri" panose="020F0502020204030204" pitchFamily="34" charset="0"/>
            </a:rPr>
            <a:t>المعرفة</a:t>
          </a:r>
          <a:r>
            <a:rPr lang="he-IL" sz="1400" b="1" kern="1200" dirty="0"/>
            <a:t> </a:t>
          </a:r>
        </a:p>
        <a:p>
          <a:pPr lvl="0" algn="ctr" defTabSz="622300" rtl="1">
            <a:lnSpc>
              <a:spcPct val="90000"/>
            </a:lnSpc>
            <a:spcBef>
              <a:spcPct val="0"/>
            </a:spcBef>
            <a:spcAft>
              <a:spcPct val="35000"/>
            </a:spcAft>
          </a:pPr>
          <a:r>
            <a:rPr lang="ar-JO" sz="1400" kern="1200" dirty="0">
              <a:latin typeface="Calibri" panose="020F0502020204030204" pitchFamily="34" charset="0"/>
              <a:cs typeface="Calibri" panose="020F0502020204030204" pitchFamily="34" charset="0"/>
            </a:rPr>
            <a:t>تُنشرَ  في المجلات والكتب العلميّة وفي الوسائل الديجيتاليّة</a:t>
          </a:r>
        </a:p>
        <a:p>
          <a:pPr lvl="0" algn="ctr" defTabSz="622300" rtl="1">
            <a:lnSpc>
              <a:spcPct val="90000"/>
            </a:lnSpc>
            <a:spcBef>
              <a:spcPct val="0"/>
            </a:spcBef>
            <a:spcAft>
              <a:spcPct val="35000"/>
            </a:spcAft>
          </a:pPr>
          <a:r>
            <a:rPr lang="ar-JO" sz="1400" kern="1200" dirty="0">
              <a:latin typeface="Calibri" panose="020F0502020204030204" pitchFamily="34" charset="0"/>
              <a:cs typeface="Calibri" panose="020F0502020204030204" pitchFamily="34" charset="0"/>
            </a:rPr>
            <a:t>(عمليّة تصادق على صلاحيّة المعرفة ومصداقيّتها)</a:t>
          </a:r>
          <a:endParaRPr lang="he-IL" sz="1400" kern="1200" dirty="0"/>
        </a:p>
      </dsp:txBody>
      <dsp:txXfrm>
        <a:off x="2980162" y="4091487"/>
        <a:ext cx="2031028" cy="1523132"/>
      </dsp:txXfrm>
    </dsp:sp>
    <dsp:sp modelId="{746D6315-5065-438C-A496-7C74247F6C61}">
      <dsp:nvSpPr>
        <dsp:cNvPr id="0" name=""/>
        <dsp:cNvSpPr/>
      </dsp:nvSpPr>
      <dsp:spPr>
        <a:xfrm rot="12907253">
          <a:off x="2264760" y="2111809"/>
          <a:ext cx="947776" cy="0"/>
        </a:xfrm>
        <a:custGeom>
          <a:avLst/>
          <a:gdLst/>
          <a:ahLst/>
          <a:cxnLst/>
          <a:rect l="0" t="0" r="0" b="0"/>
          <a:pathLst>
            <a:path>
              <a:moveTo>
                <a:pt x="0" y="0"/>
              </a:moveTo>
              <a:lnTo>
                <a:pt x="947776"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20D1E6-C7C9-4C44-A8BF-79AB90B97D68}">
      <dsp:nvSpPr>
        <dsp:cNvPr id="0" name=""/>
        <dsp:cNvSpPr/>
      </dsp:nvSpPr>
      <dsp:spPr>
        <a:xfrm>
          <a:off x="654604" y="239003"/>
          <a:ext cx="1696431" cy="200715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rtl="1">
            <a:lnSpc>
              <a:spcPct val="90000"/>
            </a:lnSpc>
            <a:spcBef>
              <a:spcPct val="0"/>
            </a:spcBef>
            <a:spcAft>
              <a:spcPct val="35000"/>
            </a:spcAft>
          </a:pPr>
          <a:r>
            <a:rPr lang="ar-JO" sz="2200" b="1" kern="1200" dirty="0">
              <a:latin typeface="Calibri" panose="020F0502020204030204" pitchFamily="34" charset="0"/>
              <a:cs typeface="Calibri" panose="020F0502020204030204" pitchFamily="34" charset="0"/>
            </a:rPr>
            <a:t>العاملون في المجال</a:t>
          </a:r>
          <a:r>
            <a:rPr lang="ar-JO" sz="2200" kern="1200" dirty="0">
              <a:latin typeface="Calibri" panose="020F0502020204030204" pitchFamily="34" charset="0"/>
              <a:cs typeface="Calibri" panose="020F0502020204030204" pitchFamily="34" charset="0"/>
            </a:rPr>
            <a:t>:</a:t>
          </a:r>
        </a:p>
        <a:p>
          <a:pPr lvl="0" algn="ctr" defTabSz="977900" rtl="1">
            <a:lnSpc>
              <a:spcPct val="90000"/>
            </a:lnSpc>
            <a:spcBef>
              <a:spcPct val="0"/>
            </a:spcBef>
            <a:spcAft>
              <a:spcPct val="35000"/>
            </a:spcAft>
          </a:pPr>
          <a:r>
            <a:rPr lang="ar-JO" sz="2200" kern="1200" dirty="0">
              <a:latin typeface="Calibri" panose="020F0502020204030204" pitchFamily="34" charset="0"/>
              <a:cs typeface="Calibri" panose="020F0502020204030204" pitchFamily="34" charset="0"/>
            </a:rPr>
            <a:t>علماء</a:t>
          </a:r>
        </a:p>
        <a:p>
          <a:pPr lvl="0" algn="ctr" defTabSz="977900" rtl="1">
            <a:lnSpc>
              <a:spcPct val="90000"/>
            </a:lnSpc>
            <a:spcBef>
              <a:spcPct val="0"/>
            </a:spcBef>
            <a:spcAft>
              <a:spcPct val="35000"/>
            </a:spcAft>
          </a:pPr>
          <a:r>
            <a:rPr lang="ar-JO" sz="2200" kern="1200" dirty="0">
              <a:latin typeface="Calibri" panose="020F0502020204030204" pitchFamily="34" charset="0"/>
              <a:cs typeface="Calibri" panose="020F0502020204030204" pitchFamily="34" charset="0"/>
            </a:rPr>
            <a:t>باحثون</a:t>
          </a:r>
          <a:endParaRPr lang="he-IL" sz="2000" kern="1200" dirty="0"/>
        </a:p>
      </dsp:txBody>
      <dsp:txXfrm>
        <a:off x="737417" y="321816"/>
        <a:ext cx="1530805" cy="184153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7" y="0"/>
            <a:ext cx="2945659" cy="496332"/>
          </a:xfrm>
          <a:prstGeom prst="rect">
            <a:avLst/>
          </a:prstGeom>
        </p:spPr>
        <p:txBody>
          <a:bodyPr vert="horz" lIns="91440" tIns="45720" rIns="91440" bIns="45720" rtlCol="1"/>
          <a:lstStyle>
            <a:lvl1pPr algn="r">
              <a:defRPr sz="1200"/>
            </a:lvl1pPr>
          </a:lstStyle>
          <a:p>
            <a:endParaRPr lang="he-IL" dirty="0"/>
          </a:p>
        </p:txBody>
      </p:sp>
      <p:sp>
        <p:nvSpPr>
          <p:cNvPr id="3" name="מציין מיקום של תאריך 2"/>
          <p:cNvSpPr>
            <a:spLocks noGrp="1"/>
          </p:cNvSpPr>
          <p:nvPr>
            <p:ph type="dt" idx="1"/>
          </p:nvPr>
        </p:nvSpPr>
        <p:spPr>
          <a:xfrm>
            <a:off x="1574" y="0"/>
            <a:ext cx="2945659" cy="496332"/>
          </a:xfrm>
          <a:prstGeom prst="rect">
            <a:avLst/>
          </a:prstGeom>
        </p:spPr>
        <p:txBody>
          <a:bodyPr vert="horz" lIns="91440" tIns="45720" rIns="91440" bIns="45720" rtlCol="1"/>
          <a:lstStyle>
            <a:lvl1pPr algn="l">
              <a:defRPr sz="1200"/>
            </a:lvl1pPr>
          </a:lstStyle>
          <a:p>
            <a:fld id="{3A5F5DBB-BE33-43B8-A75E-88E448F91F79}" type="datetimeFigureOut">
              <a:rPr lang="he-IL" smtClean="0"/>
              <a:t>כ'/אדר ב/תשע"ט</a:t>
            </a:fld>
            <a:endParaRPr lang="he-IL" dirty="0"/>
          </a:p>
        </p:txBody>
      </p:sp>
      <p:sp>
        <p:nvSpPr>
          <p:cNvPr id="4" name="מציין מיקום של תמונת שקופית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79768" y="4715153"/>
            <a:ext cx="5438140" cy="4466987"/>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52017" y="9428583"/>
            <a:ext cx="2945659" cy="496332"/>
          </a:xfrm>
          <a:prstGeom prst="rect">
            <a:avLst/>
          </a:prstGeom>
        </p:spPr>
        <p:txBody>
          <a:bodyPr vert="horz" lIns="91440" tIns="45720" rIns="91440" bIns="45720" rtlCol="1" anchor="b"/>
          <a:lstStyle>
            <a:lvl1pPr algn="r">
              <a:defRPr sz="1200"/>
            </a:lvl1pPr>
          </a:lstStyle>
          <a:p>
            <a:endParaRPr lang="he-IL" dirty="0"/>
          </a:p>
        </p:txBody>
      </p:sp>
      <p:sp>
        <p:nvSpPr>
          <p:cNvPr id="7" name="מציין מיקום של מספר שקופית 6"/>
          <p:cNvSpPr>
            <a:spLocks noGrp="1"/>
          </p:cNvSpPr>
          <p:nvPr>
            <p:ph type="sldNum" sz="quarter" idx="5"/>
          </p:nvPr>
        </p:nvSpPr>
        <p:spPr>
          <a:xfrm>
            <a:off x="1574" y="9428583"/>
            <a:ext cx="2945659" cy="496332"/>
          </a:xfrm>
          <a:prstGeom prst="rect">
            <a:avLst/>
          </a:prstGeom>
        </p:spPr>
        <p:txBody>
          <a:bodyPr vert="horz" lIns="91440" tIns="45720" rIns="91440" bIns="45720" rtlCol="1" anchor="b"/>
          <a:lstStyle>
            <a:lvl1pPr algn="l">
              <a:defRPr sz="1200"/>
            </a:lvl1pPr>
          </a:lstStyle>
          <a:p>
            <a:fld id="{6DBA0672-35CD-4291-A7B4-580E5C24F2EB}" type="slidenum">
              <a:rPr lang="he-IL" smtClean="0"/>
              <a:t>‹#›</a:t>
            </a:fld>
            <a:endParaRPr lang="he-IL" dirty="0"/>
          </a:p>
        </p:txBody>
      </p:sp>
    </p:spTree>
    <p:extLst>
      <p:ext uri="{BB962C8B-B14F-4D97-AF65-F5344CB8AC3E}">
        <p14:creationId xmlns:p14="http://schemas.microsoft.com/office/powerpoint/2010/main" val="9920900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0"/>
          </p:nvPr>
        </p:nvSpPr>
        <p:spPr/>
        <p:txBody>
          <a:bodyPr/>
          <a:lstStyle/>
          <a:p>
            <a:pPr marL="0" marR="0" lvl="0" indent="0" algn="l" rtl="1">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a:t>
            </a:fld>
            <a:endParaRPr lang="en-US"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68116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6DBA0672-35CD-4291-A7B4-580E5C24F2EB}" type="slidenum">
              <a:rPr lang="he-IL" smtClean="0"/>
              <a:t>6</a:t>
            </a:fld>
            <a:endParaRPr lang="he-IL" dirty="0"/>
          </a:p>
        </p:txBody>
      </p:sp>
    </p:spTree>
    <p:extLst>
      <p:ext uri="{BB962C8B-B14F-4D97-AF65-F5344CB8AC3E}">
        <p14:creationId xmlns:p14="http://schemas.microsoft.com/office/powerpoint/2010/main" val="1620861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4CC4CB6E-1352-457F-BBC7-C43466A8C5EB}" type="datetimeFigureOut">
              <a:rPr lang="he-IL" smtClean="0"/>
              <a:t>כ'/אדר ב/תשע"ט</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07502628-73A3-4AE2-8213-03E16549E32D}" type="slidenum">
              <a:rPr lang="he-IL" smtClean="0"/>
              <a:t>‹#›</a:t>
            </a:fld>
            <a:endParaRPr lang="he-IL"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089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CC4CB6E-1352-457F-BBC7-C43466A8C5EB}" type="datetimeFigureOut">
              <a:rPr lang="he-IL" smtClean="0"/>
              <a:t>כ'/אדר ב/תשע"ט</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07502628-73A3-4AE2-8213-03E16549E32D}" type="slidenum">
              <a:rPr lang="he-IL" smtClean="0"/>
              <a:t>‹#›</a:t>
            </a:fld>
            <a:endParaRPr lang="he-IL" dirty="0"/>
          </a:p>
        </p:txBody>
      </p:sp>
    </p:spTree>
    <p:extLst>
      <p:ext uri="{BB962C8B-B14F-4D97-AF65-F5344CB8AC3E}">
        <p14:creationId xmlns:p14="http://schemas.microsoft.com/office/powerpoint/2010/main" val="309508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CC4CB6E-1352-457F-BBC7-C43466A8C5EB}" type="datetimeFigureOut">
              <a:rPr lang="he-IL" smtClean="0"/>
              <a:t>כ'/אדר ב/תשע"ט</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07502628-73A3-4AE2-8213-03E16549E32D}" type="slidenum">
              <a:rPr lang="he-IL" smtClean="0"/>
              <a:t>‹#›</a:t>
            </a:fld>
            <a:endParaRPr lang="he-IL" dirty="0"/>
          </a:p>
        </p:txBody>
      </p:sp>
    </p:spTree>
    <p:extLst>
      <p:ext uri="{BB962C8B-B14F-4D97-AF65-F5344CB8AC3E}">
        <p14:creationId xmlns:p14="http://schemas.microsoft.com/office/powerpoint/2010/main" val="40621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CC4CB6E-1352-457F-BBC7-C43466A8C5EB}" type="datetimeFigureOut">
              <a:rPr lang="he-IL" smtClean="0"/>
              <a:t>כ'/אדר ב/תשע"ט</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07502628-73A3-4AE2-8213-03E16549E32D}" type="slidenum">
              <a:rPr lang="he-IL" smtClean="0"/>
              <a:t>‹#›</a:t>
            </a:fld>
            <a:endParaRPr lang="he-IL" dirty="0"/>
          </a:p>
        </p:txBody>
      </p:sp>
    </p:spTree>
    <p:extLst>
      <p:ext uri="{BB962C8B-B14F-4D97-AF65-F5344CB8AC3E}">
        <p14:creationId xmlns:p14="http://schemas.microsoft.com/office/powerpoint/2010/main" val="296332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4CC4CB6E-1352-457F-BBC7-C43466A8C5EB}" type="datetimeFigureOut">
              <a:rPr lang="he-IL" smtClean="0"/>
              <a:t>כ'/אדר ב/תשע"ט</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07502628-73A3-4AE2-8213-03E16549E32D}" type="slidenum">
              <a:rPr lang="he-IL" smtClean="0"/>
              <a:t>‹#›</a:t>
            </a:fld>
            <a:endParaRPr lang="he-IL"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448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4CC4CB6E-1352-457F-BBC7-C43466A8C5EB}" type="datetimeFigureOut">
              <a:rPr lang="he-IL" smtClean="0"/>
              <a:t>כ'/אדר ב/תשע"ט</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07502628-73A3-4AE2-8213-03E16549E32D}" type="slidenum">
              <a:rPr lang="he-IL" smtClean="0"/>
              <a:t>‹#›</a:t>
            </a:fld>
            <a:endParaRPr lang="he-IL" dirty="0"/>
          </a:p>
        </p:txBody>
      </p:sp>
    </p:spTree>
    <p:extLst>
      <p:ext uri="{BB962C8B-B14F-4D97-AF65-F5344CB8AC3E}">
        <p14:creationId xmlns:p14="http://schemas.microsoft.com/office/powerpoint/2010/main" val="331448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822960" y="2582335"/>
            <a:ext cx="3703320" cy="328676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4663440" y="2582334"/>
            <a:ext cx="3703320" cy="328676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4CC4CB6E-1352-457F-BBC7-C43466A8C5EB}" type="datetimeFigureOut">
              <a:rPr lang="he-IL" smtClean="0"/>
              <a:t>כ'/אדר ב/תשע"ט</a:t>
            </a:fld>
            <a:endParaRPr lang="he-IL" dirty="0"/>
          </a:p>
        </p:txBody>
      </p:sp>
      <p:sp>
        <p:nvSpPr>
          <p:cNvPr id="8" name="Footer Placeholder 7"/>
          <p:cNvSpPr>
            <a:spLocks noGrp="1"/>
          </p:cNvSpPr>
          <p:nvPr>
            <p:ph type="ftr" sz="quarter" idx="11"/>
          </p:nvPr>
        </p:nvSpPr>
        <p:spPr/>
        <p:txBody>
          <a:bodyPr/>
          <a:lstStyle/>
          <a:p>
            <a:endParaRPr lang="he-IL" dirty="0"/>
          </a:p>
        </p:txBody>
      </p:sp>
      <p:sp>
        <p:nvSpPr>
          <p:cNvPr id="9" name="Slide Number Placeholder 8"/>
          <p:cNvSpPr>
            <a:spLocks noGrp="1"/>
          </p:cNvSpPr>
          <p:nvPr>
            <p:ph type="sldNum" sz="quarter" idx="12"/>
          </p:nvPr>
        </p:nvSpPr>
        <p:spPr/>
        <p:txBody>
          <a:bodyPr/>
          <a:lstStyle/>
          <a:p>
            <a:fld id="{07502628-73A3-4AE2-8213-03E16549E32D}" type="slidenum">
              <a:rPr lang="he-IL" smtClean="0"/>
              <a:t>‹#›</a:t>
            </a:fld>
            <a:endParaRPr lang="he-IL" dirty="0"/>
          </a:p>
        </p:txBody>
      </p:sp>
    </p:spTree>
    <p:extLst>
      <p:ext uri="{BB962C8B-B14F-4D97-AF65-F5344CB8AC3E}">
        <p14:creationId xmlns:p14="http://schemas.microsoft.com/office/powerpoint/2010/main" val="4046366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4CC4CB6E-1352-457F-BBC7-C43466A8C5EB}" type="datetimeFigureOut">
              <a:rPr lang="he-IL" smtClean="0"/>
              <a:t>כ'/אדר ב/תשע"ט</a:t>
            </a:fld>
            <a:endParaRPr lang="he-IL" dirty="0"/>
          </a:p>
        </p:txBody>
      </p:sp>
      <p:sp>
        <p:nvSpPr>
          <p:cNvPr id="4" name="Footer Placeholder 3"/>
          <p:cNvSpPr>
            <a:spLocks noGrp="1"/>
          </p:cNvSpPr>
          <p:nvPr>
            <p:ph type="ftr" sz="quarter" idx="11"/>
          </p:nvPr>
        </p:nvSpPr>
        <p:spPr/>
        <p:txBody>
          <a:bodyPr/>
          <a:lstStyle/>
          <a:p>
            <a:endParaRPr lang="he-IL" dirty="0"/>
          </a:p>
        </p:txBody>
      </p:sp>
      <p:sp>
        <p:nvSpPr>
          <p:cNvPr id="5" name="Slide Number Placeholder 4"/>
          <p:cNvSpPr>
            <a:spLocks noGrp="1"/>
          </p:cNvSpPr>
          <p:nvPr>
            <p:ph type="sldNum" sz="quarter" idx="12"/>
          </p:nvPr>
        </p:nvSpPr>
        <p:spPr/>
        <p:txBody>
          <a:bodyPr/>
          <a:lstStyle/>
          <a:p>
            <a:fld id="{07502628-73A3-4AE2-8213-03E16549E32D}" type="slidenum">
              <a:rPr lang="he-IL" smtClean="0"/>
              <a:t>‹#›</a:t>
            </a:fld>
            <a:endParaRPr lang="he-IL" dirty="0"/>
          </a:p>
        </p:txBody>
      </p:sp>
    </p:spTree>
    <p:extLst>
      <p:ext uri="{BB962C8B-B14F-4D97-AF65-F5344CB8AC3E}">
        <p14:creationId xmlns:p14="http://schemas.microsoft.com/office/powerpoint/2010/main" val="2378828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CC4CB6E-1352-457F-BBC7-C43466A8C5EB}" type="datetimeFigureOut">
              <a:rPr lang="he-IL" smtClean="0"/>
              <a:t>כ'/אדר ב/תשע"ט</a:t>
            </a:fld>
            <a:endParaRPr lang="he-IL"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he-IL" dirty="0"/>
          </a:p>
        </p:txBody>
      </p:sp>
      <p:sp>
        <p:nvSpPr>
          <p:cNvPr id="9" name="Slide Number Placeholder 8"/>
          <p:cNvSpPr>
            <a:spLocks noGrp="1"/>
          </p:cNvSpPr>
          <p:nvPr>
            <p:ph type="sldNum" sz="quarter" idx="12"/>
          </p:nvPr>
        </p:nvSpPr>
        <p:spPr/>
        <p:txBody>
          <a:bodyPr/>
          <a:lstStyle/>
          <a:p>
            <a:fld id="{07502628-73A3-4AE2-8213-03E16549E32D}" type="slidenum">
              <a:rPr lang="he-IL" smtClean="0"/>
              <a:t>‹#›</a:t>
            </a:fld>
            <a:endParaRPr lang="he-IL" dirty="0"/>
          </a:p>
        </p:txBody>
      </p:sp>
    </p:spTree>
    <p:extLst>
      <p:ext uri="{BB962C8B-B14F-4D97-AF65-F5344CB8AC3E}">
        <p14:creationId xmlns:p14="http://schemas.microsoft.com/office/powerpoint/2010/main" val="3941677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4CC4CB6E-1352-457F-BBC7-C43466A8C5EB}" type="datetimeFigureOut">
              <a:rPr lang="he-IL" smtClean="0"/>
              <a:t>כ'/אדר ב/תשע"ט</a:t>
            </a:fld>
            <a:endParaRPr lang="he-IL"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he-IL"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7502628-73A3-4AE2-8213-03E16549E32D}" type="slidenum">
              <a:rPr lang="he-IL" smtClean="0"/>
              <a:t>‹#›</a:t>
            </a:fld>
            <a:endParaRPr lang="he-IL" dirty="0"/>
          </a:p>
        </p:txBody>
      </p:sp>
    </p:spTree>
    <p:extLst>
      <p:ext uri="{BB962C8B-B14F-4D97-AF65-F5344CB8AC3E}">
        <p14:creationId xmlns:p14="http://schemas.microsoft.com/office/powerpoint/2010/main" val="2621932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לחץ על הסמל כדי להוסיף תמונה</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4CC4CB6E-1352-457F-BBC7-C43466A8C5EB}" type="datetimeFigureOut">
              <a:rPr lang="he-IL" smtClean="0"/>
              <a:t>כ'/אדר ב/תשע"ט</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07502628-73A3-4AE2-8213-03E16549E32D}" type="slidenum">
              <a:rPr lang="he-IL" smtClean="0"/>
              <a:t>‹#›</a:t>
            </a:fld>
            <a:endParaRPr lang="he-IL" dirty="0"/>
          </a:p>
        </p:txBody>
      </p:sp>
    </p:spTree>
    <p:extLst>
      <p:ext uri="{BB962C8B-B14F-4D97-AF65-F5344CB8AC3E}">
        <p14:creationId xmlns:p14="http://schemas.microsoft.com/office/powerpoint/2010/main" val="1842904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CC4CB6E-1352-457F-BBC7-C43466A8C5EB}" type="datetimeFigureOut">
              <a:rPr lang="he-IL" smtClean="0"/>
              <a:t>כ'/אדר ב/תשע"ט</a:t>
            </a:fld>
            <a:endParaRPr lang="he-IL"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he-IL"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7502628-73A3-4AE2-8213-03E16549E32D}" type="slidenum">
              <a:rPr lang="he-IL" smtClean="0"/>
              <a:t>‹#›</a:t>
            </a:fld>
            <a:endParaRPr lang="he-IL"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4618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2.xml"/><Relationship Id="rId7" Type="http://schemas.openxmlformats.org/officeDocument/2006/relationships/image" Target="../media/image10.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תוצאת תמונה עבור מדע וטכנולוגיה">
            <a:extLst>
              <a:ext uri="{FF2B5EF4-FFF2-40B4-BE49-F238E27FC236}">
                <a16:creationId xmlns:a16="http://schemas.microsoft.com/office/drawing/2014/main" id="{0EA6C567-5225-4E80-8744-092DF7334F3C}"/>
              </a:ext>
            </a:extLst>
          </p:cNvPr>
          <p:cNvPicPr>
            <a:picLocks noChangeAspect="1" noChangeArrowheads="1"/>
          </p:cNvPicPr>
          <p:nvPr/>
        </p:nvPicPr>
        <p:blipFill>
          <a:blip r:embed="rId3">
            <a:clrChange>
              <a:clrFrom>
                <a:srgbClr val="C4F2FF"/>
              </a:clrFrom>
              <a:clrTo>
                <a:srgbClr val="C4F2FF">
                  <a:alpha val="0"/>
                </a:srgbClr>
              </a:clrTo>
            </a:clrChange>
            <a:extLst>
              <a:ext uri="{BEBA8EAE-BF5A-486C-A8C5-ECC9F3942E4B}">
                <a14:imgProps xmlns:a14="http://schemas.microsoft.com/office/drawing/2010/main">
                  <a14:imgLayer r:embed="rId4">
                    <a14:imgEffect>
                      <a14:artisticCrisscrossEtching/>
                    </a14:imgEffect>
                    <a14:imgEffect>
                      <a14:sharpenSoften amount="-6000"/>
                    </a14:imgEffect>
                    <a14:imgEffect>
                      <a14:colorTemperature colorTemp="5470"/>
                    </a14:imgEffect>
                    <a14:imgEffect>
                      <a14:saturation sat="95000"/>
                    </a14:imgEffect>
                    <a14:imgEffect>
                      <a14:brightnessContrast bright="8000" contrast="15000"/>
                    </a14:imgEffect>
                  </a14:imgLayer>
                </a14:imgProps>
              </a:ext>
              <a:ext uri="{28A0092B-C50C-407E-A947-70E740481C1C}">
                <a14:useLocalDpi xmlns:a14="http://schemas.microsoft.com/office/drawing/2010/main" val="0"/>
              </a:ext>
            </a:extLst>
          </a:blip>
          <a:srcRect/>
          <a:stretch>
            <a:fillRect/>
          </a:stretch>
        </p:blipFill>
        <p:spPr bwMode="auto">
          <a:xfrm>
            <a:off x="0" y="5474720"/>
            <a:ext cx="9108504" cy="12174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תיבת טקסט 2">
            <a:extLst>
              <a:ext uri="{FF2B5EF4-FFF2-40B4-BE49-F238E27FC236}">
                <a16:creationId xmlns:a16="http://schemas.microsoft.com/office/drawing/2014/main" id="{E485B2EC-A01E-4504-A6B3-45F531DD8F8F}"/>
              </a:ext>
            </a:extLst>
          </p:cNvPr>
          <p:cNvSpPr txBox="1">
            <a:spLocks noGrp="1" noChangeArrowheads="1"/>
          </p:cNvSpPr>
          <p:nvPr>
            <p:ph type="title"/>
          </p:nvPr>
        </p:nvSpPr>
        <p:spPr bwMode="auto">
          <a:xfrm>
            <a:off x="143508" y="137643"/>
            <a:ext cx="8856984" cy="10772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r" eaLnBrk="0" fontAlgn="base" hangingPunct="0">
              <a:lnSpc>
                <a:spcPct val="100000"/>
              </a:lnSpc>
              <a:spcAft>
                <a:spcPct val="0"/>
              </a:spcAft>
            </a:pPr>
            <a:r>
              <a:rPr kumimoji="0" lang="ar-JO"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مديريّة الحوسبة، التكنولوجيا </a:t>
            </a:r>
            <a:r>
              <a:rPr kumimoji="0" lang="ar-JO" altLang="en-US"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وأنظمة المعلومات</a:t>
            </a:r>
            <a:r>
              <a:rPr kumimoji="0" lang="he-IL" altLang="en-US"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he-IL"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ar-JO"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السكرتارية التربويّة</a:t>
            </a:r>
            <a:r>
              <a:rPr lang="en-GB" altLang="en-US" sz="1600" b="1" dirty="0">
                <a:solidFill>
                  <a:schemeClr val="tx1"/>
                </a:solidFill>
                <a:latin typeface="Calibri" panose="020F0502020204030204" pitchFamily="34" charset="0"/>
                <a:cs typeface="Calibri" panose="020F0502020204030204" pitchFamily="34" charset="0"/>
              </a:rPr>
              <a:t/>
            </a:r>
            <a:br>
              <a:rPr lang="en-GB" altLang="en-US" sz="1600" b="1" dirty="0">
                <a:solidFill>
                  <a:schemeClr val="tx1"/>
                </a:solidFill>
                <a:latin typeface="Calibri" panose="020F0502020204030204" pitchFamily="34" charset="0"/>
                <a:cs typeface="Calibri" panose="020F0502020204030204" pitchFamily="34" charset="0"/>
              </a:rPr>
            </a:br>
            <a:r>
              <a:rPr kumimoji="0" lang="he-IL"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ar-JO"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قسم المواض</a:t>
            </a:r>
            <a:r>
              <a:rPr lang="ar-JO" alt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يع </a:t>
            </a:r>
            <a:r>
              <a:rPr lang="ar-JO" altLang="en-US" sz="16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التكنولوجيّة </a:t>
            </a:r>
            <a:r>
              <a:rPr kumimoji="0" lang="he-IL" altLang="en-US"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he-IL"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ar-JO"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قسم العلوم</a:t>
            </a:r>
            <a:r>
              <a:rPr kumimoji="0" lang="he-IL"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r>
            <a:br>
              <a:rPr kumimoji="0" lang="he-IL"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he-IL"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ar-JO"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التفتيش على تدريس العلوم والتكنولوجيا في التربية النظريّة</a:t>
            </a:r>
            <a:endParaRPr kumimoji="0" lang="he-IL" alt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 name="מציין מיקום תוכן 2">
            <a:extLst>
              <a:ext uri="{FF2B5EF4-FFF2-40B4-BE49-F238E27FC236}">
                <a16:creationId xmlns:a16="http://schemas.microsoft.com/office/drawing/2014/main" id="{B10A3E8D-924C-4C46-B077-3A6BAF2F32D9}"/>
              </a:ext>
            </a:extLst>
          </p:cNvPr>
          <p:cNvSpPr>
            <a:spLocks noGrp="1"/>
          </p:cNvSpPr>
          <p:nvPr>
            <p:ph idx="1"/>
          </p:nvPr>
        </p:nvSpPr>
        <p:spPr>
          <a:xfrm>
            <a:off x="143508" y="1460246"/>
            <a:ext cx="8856984" cy="2328794"/>
          </a:xfrm>
        </p:spPr>
        <p:txBody>
          <a:bodyPr>
            <a:noAutofit/>
          </a:bodyPr>
          <a:lstStyle/>
          <a:p>
            <a:pPr marL="0" indent="0" algn="ctr">
              <a:lnSpc>
                <a:spcPct val="130000"/>
              </a:lnSpc>
              <a:spcBef>
                <a:spcPts val="0"/>
              </a:spcBef>
              <a:spcAft>
                <a:spcPts val="0"/>
              </a:spcAft>
              <a:buNone/>
            </a:pPr>
            <a:r>
              <a:rPr lang="ar-JO" sz="4800" b="1" dirty="0">
                <a:solidFill>
                  <a:srgbClr val="0070C0"/>
                </a:solidFill>
                <a:cs typeface="Calibri" panose="020F0502020204030204" pitchFamily="34" charset="0"/>
              </a:rPr>
              <a:t>العِلْم والتكنولوجيا للجميع</a:t>
            </a:r>
            <a:r>
              <a:rPr lang="he-IL" sz="4800" b="1" dirty="0">
                <a:solidFill>
                  <a:srgbClr val="0070C0"/>
                </a:solidFill>
                <a:cs typeface="Calibri" panose="020F0502020204030204" pitchFamily="34" charset="0"/>
              </a:rPr>
              <a:t> </a:t>
            </a:r>
            <a:endParaRPr lang="en-US" sz="4800" b="1" dirty="0">
              <a:solidFill>
                <a:srgbClr val="0070C0"/>
              </a:solidFill>
              <a:cs typeface="Calibri" panose="020F0502020204030204" pitchFamily="34" charset="0"/>
            </a:endParaRPr>
          </a:p>
          <a:p>
            <a:pPr marL="0" indent="0" algn="ctr">
              <a:lnSpc>
                <a:spcPct val="130000"/>
              </a:lnSpc>
              <a:spcBef>
                <a:spcPts val="0"/>
              </a:spcBef>
              <a:spcAft>
                <a:spcPts val="0"/>
              </a:spcAft>
              <a:buNone/>
            </a:pPr>
            <a:r>
              <a:rPr lang="ar-JO" sz="2800" b="1" dirty="0">
                <a:solidFill>
                  <a:srgbClr val="0070C0"/>
                </a:solidFill>
                <a:latin typeface="Calibri" panose="020F0502020204030204" pitchFamily="34" charset="0"/>
                <a:cs typeface="Calibri" panose="020F0502020204030204" pitchFamily="34" charset="0"/>
              </a:rPr>
              <a:t>البحث العلميّ، والتخطيط والتصميم الهندسيّ</a:t>
            </a:r>
            <a:endParaRPr lang="he-IL" sz="2800" b="1" dirty="0">
              <a:solidFill>
                <a:srgbClr val="0070C0"/>
              </a:solidFill>
              <a:latin typeface="Calibri" panose="020F0502020204030204" pitchFamily="34" charset="0"/>
              <a:cs typeface="Calibri" panose="020F0502020204030204" pitchFamily="34" charset="0"/>
            </a:endParaRPr>
          </a:p>
          <a:p>
            <a:pPr marL="0" indent="0" algn="ctr">
              <a:lnSpc>
                <a:spcPct val="130000"/>
              </a:lnSpc>
              <a:spcBef>
                <a:spcPts val="0"/>
              </a:spcBef>
              <a:spcAft>
                <a:spcPts val="0"/>
              </a:spcAft>
              <a:buNone/>
            </a:pPr>
            <a:r>
              <a:rPr lang="ar-JO" sz="4400" b="1" dirty="0">
                <a:solidFill>
                  <a:srgbClr val="0070C0"/>
                </a:solidFill>
                <a:latin typeface="Calibri" panose="020F0502020204030204" pitchFamily="34" charset="0"/>
                <a:cs typeface="Calibri" panose="020F0502020204030204" pitchFamily="34" charset="0"/>
              </a:rPr>
              <a:t>عالِم ومُهندِس</a:t>
            </a:r>
            <a:endParaRPr lang="he-IL" sz="4400" b="1" dirty="0">
              <a:solidFill>
                <a:srgbClr val="0070C0"/>
              </a:solidFill>
              <a:latin typeface="Calibri" panose="020F0502020204030204" pitchFamily="34" charset="0"/>
              <a:cs typeface="Calibri" panose="020F0502020204030204" pitchFamily="34" charset="0"/>
            </a:endParaRPr>
          </a:p>
        </p:txBody>
      </p:sp>
      <p:pic>
        <p:nvPicPr>
          <p:cNvPr id="6146" name="Picture 2" descr="×ª××¦××ª ×ª××× × ×¢×××¨ âªSCIENCE TECHNOLOGYâ¬â">
            <a:extLst>
              <a:ext uri="{FF2B5EF4-FFF2-40B4-BE49-F238E27FC236}">
                <a16:creationId xmlns:a16="http://schemas.microsoft.com/office/drawing/2014/main" id="{DADF7E92-9843-4F15-98AF-9F391043067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685"/>
          <a:stretch/>
        </p:blipFill>
        <p:spPr bwMode="auto">
          <a:xfrm>
            <a:off x="0" y="3861048"/>
            <a:ext cx="9108504" cy="180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236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118311" y="1487662"/>
            <a:ext cx="4760966" cy="1891287"/>
          </a:xfrm>
          <a:prstGeom prst="rect">
            <a:avLst/>
          </a:prstGeom>
        </p:spPr>
        <p:txBody>
          <a:bodyPr wrap="square">
            <a:spAutoFit/>
          </a:bodyPr>
          <a:lstStyle/>
          <a:p>
            <a:pPr algn="just" rtl="1">
              <a:lnSpc>
                <a:spcPct val="150000"/>
              </a:lnSpc>
            </a:pPr>
            <a:r>
              <a:rPr lang="ar-JO" sz="2000" dirty="0">
                <a:cs typeface="Calibri" panose="020F0502020204030204" pitchFamily="34" charset="0"/>
              </a:rPr>
              <a:t>"قُمْتُ بعملي ليس لكي أتلقّى المديح الذي أستمتع به اليوم، إنّما في الأساس بدافع الشَّغَف إلى المعرفة، الذي أشعر أنّه موجود في نفسيّتي أكثر ممّا هو موجود لدى غالبيّة الأشخاص".</a:t>
            </a:r>
          </a:p>
        </p:txBody>
      </p:sp>
      <p:sp>
        <p:nvSpPr>
          <p:cNvPr id="5" name="מלבן 4"/>
          <p:cNvSpPr/>
          <p:nvPr/>
        </p:nvSpPr>
        <p:spPr>
          <a:xfrm>
            <a:off x="454341" y="4276054"/>
            <a:ext cx="8424936" cy="1938992"/>
          </a:xfrm>
          <a:prstGeom prst="rect">
            <a:avLst/>
          </a:prstGeom>
        </p:spPr>
        <p:txBody>
          <a:bodyPr wrap="square">
            <a:spAutoFit/>
          </a:bodyPr>
          <a:lstStyle/>
          <a:p>
            <a:pPr algn="just" rtl="1">
              <a:lnSpc>
                <a:spcPct val="150000"/>
              </a:lnSpc>
            </a:pPr>
            <a:r>
              <a:rPr lang="ar-JO" dirty="0">
                <a:cs typeface="Calibri" panose="020F0502020204030204" pitchFamily="34" charset="0"/>
              </a:rPr>
              <a:t> </a:t>
            </a:r>
            <a:r>
              <a:rPr lang="ar-JO" sz="2000" dirty="0">
                <a:cs typeface="Calibri" panose="020F0502020204030204" pitchFamily="34" charset="0"/>
              </a:rPr>
              <a:t>إذا قمنا بفحص دقيق وعصريّ للنتائج التي توصّل إليها </a:t>
            </a:r>
            <a:r>
              <a:rPr lang="ar-JO" sz="2000" dirty="0" smtClean="0">
                <a:cs typeface="Calibri" panose="020F0502020204030204" pitchFamily="34" charset="0"/>
              </a:rPr>
              <a:t>فان ليفينهوك </a:t>
            </a:r>
            <a:r>
              <a:rPr lang="ar-JO" sz="2000" dirty="0">
                <a:cs typeface="Calibri" panose="020F0502020204030204" pitchFamily="34" charset="0"/>
              </a:rPr>
              <a:t>وطُرُق عمله، فسنجد أنّه عمل بشكل منظّم وبمعايير عالية جدًّا. وفي العام 1981 وجد اختصاصي الميكروسكوب، برايان فورد (باحث بريطانيّ مستقل)، بعض العيّنات الأصليّة التي أرسلها </a:t>
            </a:r>
            <a:r>
              <a:rPr lang="ar-JO" sz="2000" dirty="0" smtClean="0">
                <a:cs typeface="Calibri" panose="020F0502020204030204" pitchFamily="34" charset="0"/>
              </a:rPr>
              <a:t>فان ليفينهوك </a:t>
            </a:r>
            <a:r>
              <a:rPr lang="ar-JO" sz="2000" dirty="0">
                <a:cs typeface="Calibri" panose="020F0502020204030204" pitchFamily="34" charset="0"/>
              </a:rPr>
              <a:t>إلى الشركة المَلَكيّة في لندن، ووجد أنّ هذه العيّنات </a:t>
            </a:r>
            <a:r>
              <a:rPr lang="ar-JO" sz="2000" dirty="0" smtClean="0">
                <a:cs typeface="Calibri" panose="020F0502020204030204" pitchFamily="34" charset="0"/>
              </a:rPr>
              <a:t>صَمَدَت وحُفِظَت </a:t>
            </a:r>
            <a:r>
              <a:rPr lang="ar-JO" sz="2000" dirty="0">
                <a:cs typeface="Calibri" panose="020F0502020204030204" pitchFamily="34" charset="0"/>
              </a:rPr>
              <a:t>بشكل </a:t>
            </a:r>
            <a:r>
              <a:rPr lang="ar-JO" sz="2000" dirty="0" smtClean="0">
                <a:cs typeface="Calibri" panose="020F0502020204030204" pitchFamily="34" charset="0"/>
              </a:rPr>
              <a:t>جيّد رغم </a:t>
            </a:r>
            <a:r>
              <a:rPr lang="ar-JO" sz="2000" dirty="0">
                <a:cs typeface="Calibri" panose="020F0502020204030204" pitchFamily="34" charset="0"/>
              </a:rPr>
              <a:t>مرور </a:t>
            </a:r>
            <a:r>
              <a:rPr lang="ar-JO" sz="2000" dirty="0" smtClean="0">
                <a:cs typeface="Calibri" panose="020F0502020204030204" pitchFamily="34" charset="0"/>
              </a:rPr>
              <a:t>الزمن، </a:t>
            </a:r>
            <a:r>
              <a:rPr lang="ar-JO" sz="2000" dirty="0">
                <a:cs typeface="Calibri" panose="020F0502020204030204" pitchFamily="34" charset="0"/>
              </a:rPr>
              <a:t>بعد حوالي 300 سنة على تحضيرها.</a:t>
            </a:r>
            <a:endParaRPr lang="he-IL" b="0" i="0" dirty="0">
              <a:solidFill>
                <a:srgbClr val="000000"/>
              </a:solidFill>
              <a:effectLst/>
              <a:latin typeface="Open Sans Hebrew"/>
            </a:endParaRPr>
          </a:p>
        </p:txBody>
      </p:sp>
      <p:pic>
        <p:nvPicPr>
          <p:cNvPr id="3074" name="Picture 2" descr="תוצאת תמונה עבור ממציא המיקרוסקופ"/>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38416"/>
            <a:ext cx="3603699" cy="27112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AD40FA6-8B4A-451D-944F-31629C68AC24}"/>
              </a:ext>
            </a:extLst>
          </p:cNvPr>
          <p:cNvSpPr txBox="1"/>
          <p:nvPr/>
        </p:nvSpPr>
        <p:spPr>
          <a:xfrm>
            <a:off x="0" y="404664"/>
            <a:ext cx="9108504" cy="646331"/>
          </a:xfrm>
          <a:prstGeom prst="rect">
            <a:avLst/>
          </a:prstGeom>
          <a:noFill/>
        </p:spPr>
        <p:txBody>
          <a:bodyPr wrap="square" rtlCol="1">
            <a:spAutoFit/>
          </a:bodyPr>
          <a:lstStyle/>
          <a:p>
            <a:pPr algn="r" rtl="1"/>
            <a:r>
              <a:rPr lang="ar-JO" sz="3600" b="1" dirty="0">
                <a:solidFill>
                  <a:srgbClr val="0070C0"/>
                </a:solidFill>
                <a:latin typeface="Calibri" panose="020F0502020204030204" pitchFamily="34" charset="0"/>
                <a:cs typeface="Calibri" panose="020F0502020204030204" pitchFamily="34" charset="0"/>
              </a:rPr>
              <a:t>وما هي وجهة نظر </a:t>
            </a:r>
            <a:r>
              <a:rPr lang="ar-JO" sz="3600" b="1" dirty="0" smtClean="0">
                <a:solidFill>
                  <a:srgbClr val="0070C0"/>
                </a:solidFill>
                <a:latin typeface="Calibri" panose="020F0502020204030204" pitchFamily="34" charset="0"/>
                <a:cs typeface="Calibri" panose="020F0502020204030204" pitchFamily="34" charset="0"/>
              </a:rPr>
              <a:t>فان ليفينهوك</a:t>
            </a:r>
            <a:r>
              <a:rPr lang="ar-JO" sz="3600" b="1" dirty="0">
                <a:solidFill>
                  <a:srgbClr val="0070C0"/>
                </a:solidFill>
                <a:latin typeface="Calibri" panose="020F0502020204030204" pitchFamily="34" charset="0"/>
                <a:cs typeface="Calibri" panose="020F0502020204030204" pitchFamily="34" charset="0"/>
              </a:rPr>
              <a:t>؟ كيف وصف عمله؟</a:t>
            </a:r>
            <a:endParaRPr lang="he-IL" sz="3600" b="1" dirty="0">
              <a:solidFill>
                <a:srgbClr val="0070C0"/>
              </a:solidFill>
              <a:latin typeface="Calibri" panose="020F0502020204030204" pitchFamily="34" charset="0"/>
              <a:cs typeface="Calibri" panose="020F0502020204030204" pitchFamily="34" charset="0"/>
            </a:endParaRPr>
          </a:p>
        </p:txBody>
      </p:sp>
      <p:sp>
        <p:nvSpPr>
          <p:cNvPr id="3" name="Title 2" hidden="1"/>
          <p:cNvSpPr>
            <a:spLocks noGrp="1"/>
          </p:cNvSpPr>
          <p:nvPr>
            <p:ph type="title" idx="4294967295"/>
          </p:nvPr>
        </p:nvSpPr>
        <p:spPr/>
        <p:txBody>
          <a:bodyPr/>
          <a:lstStyle/>
          <a:p>
            <a:pPr rtl="1" eaLnBrk="1" latinLnBrk="0" hangingPunct="1"/>
            <a:r>
              <a:rPr lang="ar-JO" sz="3600" b="1" kern="1200" dirty="0" smtClean="0">
                <a:solidFill>
                  <a:srgbClr val="0070C0"/>
                </a:solidFill>
                <a:effectLst/>
                <a:latin typeface="Calibri" panose="020F0502020204030204" pitchFamily="34" charset="0"/>
                <a:ea typeface="+mn-ea"/>
                <a:cs typeface="Calibri" panose="020F0502020204030204" pitchFamily="34" charset="0"/>
              </a:rPr>
              <a:t>وما هي وجهة نظر فان </a:t>
            </a:r>
            <a:r>
              <a:rPr lang="ar-JO" sz="3600" b="1" kern="1200" dirty="0" err="1" smtClean="0">
                <a:solidFill>
                  <a:srgbClr val="0070C0"/>
                </a:solidFill>
                <a:effectLst/>
                <a:latin typeface="Calibri" panose="020F0502020204030204" pitchFamily="34" charset="0"/>
                <a:ea typeface="+mn-ea"/>
                <a:cs typeface="Calibri" panose="020F0502020204030204" pitchFamily="34" charset="0"/>
              </a:rPr>
              <a:t>ليفينهوك</a:t>
            </a:r>
            <a:r>
              <a:rPr lang="ar-JO" sz="3600" b="1" kern="1200" dirty="0" smtClean="0">
                <a:solidFill>
                  <a:srgbClr val="0070C0"/>
                </a:solidFill>
                <a:effectLst/>
                <a:latin typeface="Calibri" panose="020F0502020204030204" pitchFamily="34" charset="0"/>
                <a:ea typeface="+mn-ea"/>
                <a:cs typeface="Calibri" panose="020F0502020204030204" pitchFamily="34" charset="0"/>
              </a:rPr>
              <a:t>؟ كيف وصف عمله؟</a:t>
            </a:r>
            <a:endParaRPr lang="en-US" dirty="0" smtClean="0">
              <a:effectLst/>
            </a:endParaRPr>
          </a:p>
        </p:txBody>
      </p:sp>
    </p:spTree>
    <p:extLst>
      <p:ext uri="{BB962C8B-B14F-4D97-AF65-F5344CB8AC3E}">
        <p14:creationId xmlns:p14="http://schemas.microsoft.com/office/powerpoint/2010/main" val="1343327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1634080B-2BC2-451A-879A-7FD8C42785E9}"/>
              </a:ext>
            </a:extLst>
          </p:cNvPr>
          <p:cNvSpPr>
            <a:spLocks noGrp="1"/>
          </p:cNvSpPr>
          <p:nvPr>
            <p:ph idx="1"/>
          </p:nvPr>
        </p:nvSpPr>
        <p:spPr>
          <a:xfrm>
            <a:off x="457200" y="2132856"/>
            <a:ext cx="8229600" cy="4320480"/>
          </a:xfrm>
        </p:spPr>
        <p:txBody>
          <a:bodyPr>
            <a:normAutofit fontScale="62500" lnSpcReduction="20000"/>
          </a:bodyPr>
          <a:lstStyle/>
          <a:p>
            <a:pPr marL="0" indent="0" algn="just" rtl="1">
              <a:lnSpc>
                <a:spcPct val="160000"/>
              </a:lnSpc>
              <a:spcAft>
                <a:spcPts val="0"/>
              </a:spcAft>
              <a:buFont typeface="Arial" panose="020B0604020202020204" pitchFamily="34" charse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he-IL" sz="3400" dirty="0">
                <a:latin typeface="Calibri" panose="020F0502020204030204" pitchFamily="34" charset="0"/>
                <a:cs typeface="Calibri" panose="020F0502020204030204" pitchFamily="34" charset="0"/>
              </a:rPr>
              <a:t> </a:t>
            </a:r>
            <a:r>
              <a:rPr lang="ar-JO" sz="3400" dirty="0" smtClean="0">
                <a:latin typeface="Calibri" panose="020F0502020204030204" pitchFamily="34" charset="0"/>
                <a:cs typeface="Calibri" panose="020F0502020204030204" pitchFamily="34" charset="0"/>
              </a:rPr>
              <a:t>العِلْم </a:t>
            </a:r>
            <a:r>
              <a:rPr lang="ar-JO" sz="3400" dirty="0">
                <a:latin typeface="Calibri" panose="020F0502020204030204" pitchFamily="34" charset="0"/>
                <a:cs typeface="Calibri" panose="020F0502020204030204" pitchFamily="34" charset="0"/>
              </a:rPr>
              <a:t>هو طريقة لجمع </a:t>
            </a:r>
            <a:r>
              <a:rPr lang="ar-JO" sz="3400" dirty="0" smtClean="0">
                <a:latin typeface="Calibri" panose="020F0502020204030204" pitchFamily="34" charset="0"/>
                <a:cs typeface="Calibri" panose="020F0502020204030204" pitchFamily="34" charset="0"/>
              </a:rPr>
              <a:t>المعرفة (المعلومات) عن العالم، </a:t>
            </a:r>
            <a:r>
              <a:rPr lang="ar-JO" sz="3400" dirty="0">
                <a:latin typeface="Calibri" panose="020F0502020204030204" pitchFamily="34" charset="0"/>
                <a:cs typeface="Calibri" panose="020F0502020204030204" pitchFamily="34" charset="0"/>
              </a:rPr>
              <a:t>وذلك بواسطة إجراء </a:t>
            </a:r>
            <a:r>
              <a:rPr lang="ar-JO" sz="3400" dirty="0" smtClean="0">
                <a:latin typeface="Calibri" panose="020F0502020204030204" pitchFamily="34" charset="0"/>
                <a:cs typeface="Calibri" panose="020F0502020204030204" pitchFamily="34" charset="0"/>
              </a:rPr>
              <a:t>مُشاهَدات، تجارب واستنتاجات </a:t>
            </a:r>
            <a:r>
              <a:rPr lang="ar-JO" sz="3400" dirty="0">
                <a:latin typeface="Calibri" panose="020F0502020204030204" pitchFamily="34" charset="0"/>
                <a:cs typeface="Calibri" panose="020F0502020204030204" pitchFamily="34" charset="0"/>
              </a:rPr>
              <a:t>منهجيّة، </a:t>
            </a:r>
            <a:r>
              <a:rPr lang="ar-JO" sz="3400" dirty="0" smtClean="0">
                <a:latin typeface="Calibri" panose="020F0502020204030204" pitchFamily="34" charset="0"/>
                <a:cs typeface="Calibri" panose="020F0502020204030204" pitchFamily="34" charset="0"/>
              </a:rPr>
              <a:t>وطُرُق </a:t>
            </a:r>
            <a:r>
              <a:rPr lang="ar-JO" sz="3400" dirty="0">
                <a:latin typeface="Calibri" panose="020F0502020204030204" pitchFamily="34" charset="0"/>
                <a:cs typeface="Calibri" panose="020F0502020204030204" pitchFamily="34" charset="0"/>
              </a:rPr>
              <a:t>بحث تهدف إلى تطوير هذه المعرفة.</a:t>
            </a:r>
          </a:p>
          <a:p>
            <a:pPr marL="0" indent="0" algn="just" rtl="1">
              <a:lnSpc>
                <a:spcPct val="160000"/>
              </a:lnSpc>
              <a:spcAft>
                <a:spcPts val="0"/>
              </a:spcAft>
              <a:buFont typeface="Arial" panose="020B0604020202020204" pitchFamily="34" charse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ar-JO" sz="3400" dirty="0">
                <a:latin typeface="Calibri" panose="020F0502020204030204" pitchFamily="34" charset="0"/>
                <a:cs typeface="Calibri" panose="020F0502020204030204" pitchFamily="34" charset="0"/>
              </a:rPr>
              <a:t>تشمل الطريقة العلميّة مبادئ وعمليّات </a:t>
            </a:r>
            <a:r>
              <a:rPr lang="ar-JO" sz="3400" dirty="0" smtClean="0">
                <a:latin typeface="Calibri" panose="020F0502020204030204" pitchFamily="34" charset="0"/>
                <a:cs typeface="Calibri" panose="020F0502020204030204" pitchFamily="34" charset="0"/>
              </a:rPr>
              <a:t>تُستعمَل </a:t>
            </a:r>
            <a:r>
              <a:rPr lang="ar-JO" sz="3400" dirty="0">
                <a:latin typeface="Calibri" panose="020F0502020204030204" pitchFamily="34" charset="0"/>
                <a:cs typeface="Calibri" panose="020F0502020204030204" pitchFamily="34" charset="0"/>
              </a:rPr>
              <a:t>لجمع المعرفة العلميّة، وتسمّى أيضًا بحثًا. يتمّ إجراء البحث العلميّ في </a:t>
            </a:r>
            <a:r>
              <a:rPr lang="ar-JO" sz="3400" dirty="0" smtClean="0">
                <a:latin typeface="Calibri" panose="020F0502020204030204" pitchFamily="34" charset="0"/>
                <a:cs typeface="Calibri" panose="020F0502020204030204" pitchFamily="34" charset="0"/>
              </a:rPr>
              <a:t>مؤسّسات </a:t>
            </a:r>
            <a:r>
              <a:rPr lang="ar-JO" sz="3400" dirty="0">
                <a:latin typeface="Calibri" panose="020F0502020204030204" pitchFamily="34" charset="0"/>
                <a:cs typeface="Calibri" panose="020F0502020204030204" pitchFamily="34" charset="0"/>
              </a:rPr>
              <a:t>بحث أكاديميّة وفي شركات اقتصاديّة مختلفة.</a:t>
            </a:r>
          </a:p>
          <a:p>
            <a:pPr algn="ctr" rtl="1" eaLnBrk="1" hangingPunct="1">
              <a:lnSpc>
                <a:spcPct val="170000"/>
              </a:lnSpc>
              <a:spcBef>
                <a:spcPts val="3000"/>
              </a:spcBef>
              <a:buFont typeface="Arial" panose="020B0604020202020204" pitchFamily="34" charset="0"/>
              <a:buNone/>
              <a:defRPr/>
            </a:pPr>
            <a:r>
              <a:rPr lang="he-IL" sz="3100" b="1" dirty="0" smtClean="0">
                <a:solidFill>
                  <a:srgbClr val="9900CC"/>
                </a:solidFill>
                <a:latin typeface="Calibri" panose="020F0502020204030204" pitchFamily="34" charset="0"/>
                <a:cs typeface="Calibri" panose="020F0502020204030204" pitchFamily="34" charset="0"/>
              </a:rPr>
              <a:t>                                      "</a:t>
            </a:r>
            <a:r>
              <a:rPr lang="ar-JO" sz="3100" b="1" dirty="0">
                <a:solidFill>
                  <a:srgbClr val="9900CC"/>
                </a:solidFill>
                <a:latin typeface="Calibri" panose="020F0502020204030204" pitchFamily="34" charset="0"/>
                <a:cs typeface="Calibri" panose="020F0502020204030204" pitchFamily="34" charset="0"/>
              </a:rPr>
              <a:t>المعرفة العلميّة لا تتعلّق بهويّة وأهمّيّة من </a:t>
            </a:r>
            <a:r>
              <a:rPr lang="ar-JO" sz="3100" b="1" dirty="0" smtClean="0">
                <a:solidFill>
                  <a:srgbClr val="9900CC"/>
                </a:solidFill>
                <a:latin typeface="Calibri" panose="020F0502020204030204" pitchFamily="34" charset="0"/>
                <a:cs typeface="Calibri" panose="020F0502020204030204" pitchFamily="34" charset="0"/>
              </a:rPr>
              <a:t>يقول هذه المعرفة، </a:t>
            </a:r>
            <a:r>
              <a:rPr lang="ar-JO" sz="3100" b="1" dirty="0">
                <a:solidFill>
                  <a:srgbClr val="9900CC"/>
                </a:solidFill>
                <a:latin typeface="Calibri" panose="020F0502020204030204" pitchFamily="34" charset="0"/>
                <a:cs typeface="Calibri" panose="020F0502020204030204" pitchFamily="34" charset="0"/>
              </a:rPr>
              <a:t>إنّما تتعلّق بإثباتٍ غير متعلّق يعتمد على التجربة</a:t>
            </a:r>
            <a:r>
              <a:rPr lang="he-IL" sz="3100" b="1" dirty="0">
                <a:solidFill>
                  <a:srgbClr val="9900CC"/>
                </a:solidFill>
                <a:latin typeface="Calibri" panose="020F0502020204030204" pitchFamily="34" charset="0"/>
                <a:cs typeface="Calibri" panose="020F0502020204030204" pitchFamily="34" charset="0"/>
              </a:rPr>
              <a:t>" </a:t>
            </a:r>
          </a:p>
          <a:p>
            <a:pPr algn="l" rtl="1" eaLnBrk="1" hangingPunct="1">
              <a:lnSpc>
                <a:spcPct val="160000"/>
              </a:lnSpc>
              <a:buFont typeface="Arial" panose="020B0604020202020204" pitchFamily="34" charset="0"/>
              <a:buNone/>
              <a:defRPr/>
            </a:pPr>
            <a:r>
              <a:rPr lang="ar-JO" sz="1700" dirty="0">
                <a:latin typeface="Calibri" panose="020F0502020204030204" pitchFamily="34" charset="0"/>
                <a:cs typeface="Calibri" panose="020F0502020204030204" pitchFamily="34" charset="0"/>
              </a:rPr>
              <a:t>بوروفسكي</a:t>
            </a:r>
            <a:r>
              <a:rPr lang="he-IL" sz="1700" dirty="0">
                <a:latin typeface="Calibri" panose="020F0502020204030204" pitchFamily="34" charset="0"/>
                <a:cs typeface="Calibri" panose="020F0502020204030204" pitchFamily="34" charset="0"/>
              </a:rPr>
              <a:t>,</a:t>
            </a:r>
            <a:r>
              <a:rPr lang="he-IL" sz="1700" dirty="0">
                <a:solidFill>
                  <a:srgbClr val="9900CC"/>
                </a:solidFill>
                <a:latin typeface="Calibri" panose="020F0502020204030204" pitchFamily="34" charset="0"/>
                <a:cs typeface="Calibri" panose="020F0502020204030204" pitchFamily="34" charset="0"/>
              </a:rPr>
              <a:t> </a:t>
            </a:r>
            <a:r>
              <a:rPr lang="en-US" sz="1700" dirty="0">
                <a:solidFill>
                  <a:prstClr val="black"/>
                </a:solidFill>
                <a:latin typeface="Calibri" panose="020F0502020204030204" pitchFamily="34" charset="0"/>
                <a:cs typeface="Calibri" panose="020F0502020204030204" pitchFamily="34" charset="0"/>
              </a:rPr>
              <a:t>Colombia University Press, New York , 1978</a:t>
            </a:r>
          </a:p>
          <a:p>
            <a:pPr algn="r" rtl="1" eaLnBrk="1" hangingPunct="1">
              <a:lnSpc>
                <a:spcPct val="160000"/>
              </a:lnSpc>
              <a:buFont typeface="Arial" panose="020B0604020202020204" pitchFamily="34" charset="0"/>
              <a:buNone/>
              <a:defRPr/>
            </a:pPr>
            <a:endParaRPr lang="en-US" sz="2400" b="1" dirty="0">
              <a:solidFill>
                <a:srgbClr val="9900CC"/>
              </a:solidFill>
              <a:latin typeface="Calibri" panose="020F0502020204030204" pitchFamily="34" charset="0"/>
              <a:cs typeface="Calibri" panose="020F0502020204030204" pitchFamily="34" charset="0"/>
            </a:endParaRPr>
          </a:p>
          <a:p>
            <a:pPr algn="r" eaLnBrk="1" hangingPunct="1">
              <a:lnSpc>
                <a:spcPct val="160000"/>
              </a:lnSpc>
              <a:buFont typeface="Arial" panose="020B0604020202020204" pitchFamily="34" charset="0"/>
              <a:buNone/>
              <a:defRPr/>
            </a:pPr>
            <a:endParaRPr lang="en-US" sz="2000" b="1" dirty="0">
              <a:solidFill>
                <a:srgbClr val="9900CC"/>
              </a:solidFill>
              <a:latin typeface="Calibri" panose="020F0502020204030204" pitchFamily="34" charset="0"/>
              <a:cs typeface="Calibri" panose="020F0502020204030204" pitchFamily="34" charset="0"/>
            </a:endParaRPr>
          </a:p>
          <a:p>
            <a:pPr algn="r" eaLnBrk="1" hangingPunct="1">
              <a:lnSpc>
                <a:spcPct val="160000"/>
              </a:lnSpc>
              <a:buFont typeface="Arial" panose="020B0604020202020204" pitchFamily="34" charset="0"/>
              <a:buNone/>
              <a:defRPr/>
            </a:pPr>
            <a:endParaRPr lang="he-IL" sz="2000" b="1" dirty="0">
              <a:solidFill>
                <a:srgbClr val="9900CC"/>
              </a:solidFill>
              <a:latin typeface="Calibri" panose="020F0502020204030204" pitchFamily="34" charset="0"/>
              <a:cs typeface="Calibri" panose="020F0502020204030204" pitchFamily="34" charset="0"/>
            </a:endParaRPr>
          </a:p>
          <a:p>
            <a:pPr eaLnBrk="1" hangingPunct="1">
              <a:lnSpc>
                <a:spcPct val="160000"/>
              </a:lnSpc>
              <a:buFont typeface="Arial" panose="020B0604020202020204" pitchFamily="34" charset="0"/>
              <a:buNone/>
              <a:defRPr/>
            </a:pPr>
            <a:endParaRPr lang="en-GB" sz="20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F1CEF3E-A226-4748-9620-896D488D7B5C}"/>
              </a:ext>
            </a:extLst>
          </p:cNvPr>
          <p:cNvSpPr txBox="1"/>
          <p:nvPr/>
        </p:nvSpPr>
        <p:spPr>
          <a:xfrm>
            <a:off x="4355976" y="116632"/>
            <a:ext cx="1296144" cy="830997"/>
          </a:xfrm>
          <a:prstGeom prst="rect">
            <a:avLst/>
          </a:prstGeom>
          <a:noFill/>
        </p:spPr>
        <p:txBody>
          <a:bodyPr wrap="square" rtlCol="1">
            <a:spAutoFit/>
          </a:bodyPr>
          <a:lstStyle/>
          <a:p>
            <a:pPr algn="r" rtl="1"/>
            <a:r>
              <a:rPr lang="ar-JO" sz="4800" b="1" dirty="0">
                <a:solidFill>
                  <a:srgbClr val="0070C0"/>
                </a:solidFill>
                <a:latin typeface="Calibri" panose="020F0502020204030204" pitchFamily="34" charset="0"/>
                <a:cs typeface="Calibri" panose="020F0502020204030204" pitchFamily="34" charset="0"/>
              </a:rPr>
              <a:t>العِلْم</a:t>
            </a:r>
            <a:endParaRPr lang="he-IL" sz="4800" b="1" dirty="0">
              <a:solidFill>
                <a:srgbClr val="0070C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3874484-6930-442A-90BE-14791472BF37}"/>
              </a:ext>
            </a:extLst>
          </p:cNvPr>
          <p:cNvSpPr txBox="1"/>
          <p:nvPr/>
        </p:nvSpPr>
        <p:spPr>
          <a:xfrm>
            <a:off x="683568" y="947629"/>
            <a:ext cx="7704856" cy="769441"/>
          </a:xfrm>
          <a:prstGeom prst="rect">
            <a:avLst/>
          </a:prstGeom>
          <a:noFill/>
        </p:spPr>
        <p:txBody>
          <a:bodyPr wrap="square" rtlCol="1">
            <a:spAutoFit/>
          </a:bodyPr>
          <a:lstStyle/>
          <a:p>
            <a:pPr algn="ctr" rtl="1"/>
            <a:r>
              <a:rPr lang="ar-JO" sz="2200" b="1" dirty="0">
                <a:latin typeface="Calibri" panose="020F0502020204030204" pitchFamily="34" charset="0"/>
                <a:cs typeface="Calibri" panose="020F0502020204030204" pitchFamily="34" charset="0"/>
              </a:rPr>
              <a:t>هو فرع من فروع المعرفة يتناول </a:t>
            </a:r>
            <a:r>
              <a:rPr lang="ar-JO" sz="2200" b="1" dirty="0" smtClean="0">
                <a:latin typeface="Calibri" panose="020F0502020204030204" pitchFamily="34" charset="0"/>
                <a:cs typeface="Calibri" panose="020F0502020204030204" pitchFamily="34" charset="0"/>
              </a:rPr>
              <a:t>مجموعة </a:t>
            </a:r>
            <a:r>
              <a:rPr lang="ar-JO" sz="2200" b="1" dirty="0">
                <a:latin typeface="Calibri" panose="020F0502020204030204" pitchFamily="34" charset="0"/>
                <a:cs typeface="Calibri" panose="020F0502020204030204" pitchFamily="34" charset="0"/>
              </a:rPr>
              <a:t>من الحقائق </a:t>
            </a:r>
            <a:r>
              <a:rPr lang="ar-JO" sz="2200" b="1" dirty="0" smtClean="0">
                <a:latin typeface="Calibri" panose="020F0502020204030204" pitchFamily="34" charset="0"/>
                <a:cs typeface="Calibri" panose="020F0502020204030204" pitchFamily="34" charset="0"/>
              </a:rPr>
              <a:t>المرتّبة بشكلٍ منهجيّ؛ </a:t>
            </a:r>
            <a:r>
              <a:rPr lang="ar-JO" sz="2200" b="1" dirty="0">
                <a:latin typeface="Calibri" panose="020F0502020204030204" pitchFamily="34" charset="0"/>
                <a:cs typeface="Calibri" panose="020F0502020204030204" pitchFamily="34" charset="0"/>
              </a:rPr>
              <a:t>وبحسب </a:t>
            </a:r>
            <a:r>
              <a:rPr lang="ar-JO" sz="2200" b="1" dirty="0" smtClean="0">
                <a:latin typeface="Calibri" panose="020F0502020204030204" pitchFamily="34" charset="0"/>
                <a:cs typeface="Calibri" panose="020F0502020204030204" pitchFamily="34" charset="0"/>
              </a:rPr>
              <a:t>ذلك، </a:t>
            </a:r>
            <a:r>
              <a:rPr lang="ar-JO" sz="2200" b="1" dirty="0">
                <a:latin typeface="Calibri" panose="020F0502020204030204" pitchFamily="34" charset="0"/>
                <a:cs typeface="Calibri" panose="020F0502020204030204" pitchFamily="34" charset="0"/>
              </a:rPr>
              <a:t>فهو يشير إلى عمل قوانين عامّة – قوانين </a:t>
            </a:r>
            <a:r>
              <a:rPr lang="ar-JO" sz="2200" b="1" dirty="0" smtClean="0">
                <a:latin typeface="Calibri" panose="020F0502020204030204" pitchFamily="34" charset="0"/>
                <a:cs typeface="Calibri" panose="020F0502020204030204" pitchFamily="34" charset="0"/>
              </a:rPr>
              <a:t>الطبيعة.</a:t>
            </a:r>
            <a:endParaRPr lang="he-IL" sz="2200" dirty="0">
              <a:solidFill>
                <a:srgbClr val="222222"/>
              </a:solidFill>
              <a:latin typeface="Calibri" panose="020F0502020204030204" pitchFamily="34" charset="0"/>
              <a:ea typeface="Times New Roman"/>
              <a:cs typeface="Calibri" panose="020F0502020204030204" pitchFamily="34" charset="0"/>
            </a:endParaRPr>
          </a:p>
        </p:txBody>
      </p:sp>
      <p:pic>
        <p:nvPicPr>
          <p:cNvPr id="3074" name="Picture 2" descr="×ª××¦××ª ×ª××× × ×¢×××¨ âªSCIENCE TECHNOLOGYâ¬â">
            <a:extLst>
              <a:ext uri="{FF2B5EF4-FFF2-40B4-BE49-F238E27FC236}">
                <a16:creationId xmlns:a16="http://schemas.microsoft.com/office/drawing/2014/main" id="{BC0CBD2C-1945-4C27-A5BA-08D679BCAB5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012160" y="5301208"/>
            <a:ext cx="2977713" cy="97991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hidden="1"/>
          <p:cNvSpPr>
            <a:spLocks noGrp="1"/>
          </p:cNvSpPr>
          <p:nvPr>
            <p:ph type="title"/>
          </p:nvPr>
        </p:nvSpPr>
        <p:spPr/>
        <p:txBody>
          <a:bodyPr/>
          <a:lstStyle/>
          <a:p>
            <a:r>
              <a:rPr lang="ar-JO" sz="4800" b="1" kern="1200" dirty="0" smtClean="0">
                <a:solidFill>
                  <a:srgbClr val="0070C0"/>
                </a:solidFill>
                <a:effectLst/>
                <a:latin typeface="Calibri" panose="020F0502020204030204" pitchFamily="34" charset="0"/>
                <a:ea typeface="+mn-ea"/>
                <a:cs typeface="Calibri" panose="020F0502020204030204" pitchFamily="34" charset="0"/>
              </a:rPr>
              <a:t>العِلْم</a:t>
            </a:r>
            <a:endParaRPr lang="en-US" dirty="0"/>
          </a:p>
        </p:txBody>
      </p:sp>
    </p:spTree>
    <p:extLst>
      <p:ext uri="{BB962C8B-B14F-4D97-AF65-F5344CB8AC3E}">
        <p14:creationId xmlns:p14="http://schemas.microsoft.com/office/powerpoint/2010/main" val="1599997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B738D4E-D2CB-4311-9AA5-36E8C8D4AC3D}"/>
              </a:ext>
            </a:extLst>
          </p:cNvPr>
          <p:cNvSpPr>
            <a:spLocks noGrp="1"/>
          </p:cNvSpPr>
          <p:nvPr>
            <p:ph type="title"/>
          </p:nvPr>
        </p:nvSpPr>
        <p:spPr>
          <a:xfrm>
            <a:off x="839442" y="240451"/>
            <a:ext cx="7543800" cy="748455"/>
          </a:xfrm>
        </p:spPr>
        <p:txBody>
          <a:bodyPr/>
          <a:lstStyle/>
          <a:p>
            <a:pPr algn="ctr" rtl="1" eaLnBrk="1" hangingPunct="1"/>
            <a:r>
              <a:rPr lang="ar-JO" altLang="he-IL" b="1" dirty="0">
                <a:solidFill>
                  <a:srgbClr val="0070C0"/>
                </a:solidFill>
                <a:latin typeface="Calibri" panose="020F0502020204030204" pitchFamily="34" charset="0"/>
                <a:ea typeface="+mn-ea"/>
                <a:cs typeface="Calibri" panose="020F0502020204030204" pitchFamily="34" charset="0"/>
              </a:rPr>
              <a:t>التكنولوجيا</a:t>
            </a:r>
            <a:endParaRPr lang="en-GB" altLang="he-IL" b="1" dirty="0">
              <a:solidFill>
                <a:srgbClr val="0070C0"/>
              </a:solidFill>
              <a:latin typeface="Calibri" panose="020F0502020204030204" pitchFamily="34" charset="0"/>
              <a:ea typeface="+mn-ea"/>
              <a:cs typeface="Calibri" panose="020F0502020204030204" pitchFamily="34" charset="0"/>
            </a:endParaRPr>
          </a:p>
        </p:txBody>
      </p:sp>
      <p:sp>
        <p:nvSpPr>
          <p:cNvPr id="7171" name="Rectangle 3">
            <a:extLst>
              <a:ext uri="{FF2B5EF4-FFF2-40B4-BE49-F238E27FC236}">
                <a16:creationId xmlns:a16="http://schemas.microsoft.com/office/drawing/2014/main" id="{5563A0EF-B489-4314-82C8-3E3BF0230807}"/>
              </a:ext>
            </a:extLst>
          </p:cNvPr>
          <p:cNvSpPr>
            <a:spLocks noGrp="1"/>
          </p:cNvSpPr>
          <p:nvPr>
            <p:ph idx="1"/>
          </p:nvPr>
        </p:nvSpPr>
        <p:spPr>
          <a:xfrm>
            <a:off x="611561" y="2132856"/>
            <a:ext cx="7732340" cy="3960440"/>
          </a:xfrm>
        </p:spPr>
        <p:txBody>
          <a:bodyPr>
            <a:normAutofit/>
          </a:bodyPr>
          <a:lstStyle/>
          <a:p>
            <a:pPr algn="ctr">
              <a:lnSpc>
                <a:spcPct val="150000"/>
              </a:lnSpc>
            </a:pPr>
            <a:r>
              <a:rPr lang="ar-JO" altLang="he-IL" sz="2200"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مُجْمَل المعرفة </a:t>
            </a:r>
            <a:r>
              <a:rPr lang="ar-JO" altLang="he-IL" sz="2200" b="1" dirty="0" smtClean="0">
                <a:solidFill>
                  <a:srgbClr val="222222"/>
                </a:solidFill>
                <a:latin typeface="Calibri" panose="020F0502020204030204" pitchFamily="34" charset="0"/>
                <a:ea typeface="Times New Roman" panose="02020603050405020304" pitchFamily="18" charset="0"/>
                <a:cs typeface="Calibri" panose="020F0502020204030204" pitchFamily="34" charset="0"/>
              </a:rPr>
              <a:t>المُتراكِمة </a:t>
            </a:r>
            <a:r>
              <a:rPr lang="ar-JO" altLang="he-IL" sz="2200"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لبني البشر "أن يعمل ما يُجيد عَمَلَه"</a:t>
            </a:r>
            <a:endParaRPr lang="he-IL" altLang="he-IL" sz="2200" b="1" dirty="0">
              <a:latin typeface="Arial" panose="020B0604020202020204" pitchFamily="34" charset="0"/>
              <a:ea typeface="Times New Roman" panose="02020603050405020304" pitchFamily="18" charset="0"/>
            </a:endParaRPr>
          </a:p>
          <a:p>
            <a:pPr algn="ctr">
              <a:lnSpc>
                <a:spcPct val="150000"/>
              </a:lnSpc>
            </a:pPr>
            <a:r>
              <a:rPr lang="ar-JO" altLang="he-IL" sz="2200"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"أينما وُجِد الإنسان، وُجِدَت التكنولوجيا"</a:t>
            </a:r>
            <a:endParaRPr lang="he-IL" altLang="he-IL" sz="2200" b="1" dirty="0">
              <a:solidFill>
                <a:srgbClr val="222222"/>
              </a:solidFill>
              <a:latin typeface="Calibri" panose="020F0502020204030204" pitchFamily="34" charset="0"/>
              <a:ea typeface="Times New Roman" panose="02020603050405020304" pitchFamily="18" charset="0"/>
              <a:cs typeface="Calibri" panose="020F0502020204030204" pitchFamily="34" charset="0"/>
            </a:endParaRPr>
          </a:p>
          <a:p>
            <a:pPr algn="ctr">
              <a:lnSpc>
                <a:spcPct val="150000"/>
              </a:lnSpc>
            </a:pPr>
            <a:r>
              <a:rPr lang="ar-JO" altLang="he-IL" sz="1600" dirty="0">
                <a:solidFill>
                  <a:srgbClr val="222222"/>
                </a:solidFill>
                <a:latin typeface="Calibri" panose="020F0502020204030204" pitchFamily="34" charset="0"/>
                <a:ea typeface="Times New Roman" panose="02020603050405020304" pitchFamily="18" charset="0"/>
                <a:cs typeface="Calibri" panose="020F0502020204030204" pitchFamily="34" charset="0"/>
              </a:rPr>
              <a:t>جورج بوغليارلو</a:t>
            </a:r>
            <a:endParaRPr lang="he-IL" altLang="he-IL" sz="1600" dirty="0">
              <a:latin typeface="Arial" panose="020B0604020202020204" pitchFamily="34" charset="0"/>
              <a:ea typeface="Times New Roman" panose="02020603050405020304" pitchFamily="18" charset="0"/>
            </a:endParaRPr>
          </a:p>
          <a:p>
            <a:pPr algn="r" rtl="1" eaLnBrk="1" hangingPunct="1">
              <a:lnSpc>
                <a:spcPct val="150000"/>
              </a:lnSpc>
              <a:buFont typeface="Arial" panose="020B0604020202020204" pitchFamily="34" charset="0"/>
              <a:buNone/>
            </a:pPr>
            <a:endParaRPr lang="he-IL" altLang="he-IL" dirty="0">
              <a:latin typeface="Arial" panose="020B0604020202020204" pitchFamily="34" charset="0"/>
              <a:ea typeface="Times New Roman" panose="02020603050405020304" pitchFamily="18" charset="0"/>
            </a:endParaRPr>
          </a:p>
          <a:p>
            <a:pPr algn="r" rtl="1" eaLnBrk="1" hangingPunct="1">
              <a:lnSpc>
                <a:spcPct val="150000"/>
              </a:lnSpc>
              <a:buFont typeface="Arial" panose="020B0604020202020204" pitchFamily="34" charset="0"/>
              <a:buNone/>
            </a:pPr>
            <a:endParaRPr lang="he-IL" altLang="he-IL" dirty="0">
              <a:latin typeface="Arial" panose="020B0604020202020204" pitchFamily="34" charset="0"/>
              <a:ea typeface="Times New Roman" panose="02020603050405020304" pitchFamily="18" charset="0"/>
            </a:endParaRPr>
          </a:p>
          <a:p>
            <a:pPr algn="l" eaLnBrk="1" hangingPunct="1">
              <a:lnSpc>
                <a:spcPct val="150000"/>
              </a:lnSpc>
              <a:buFont typeface="Arial" panose="020B0604020202020204" pitchFamily="34" charset="0"/>
              <a:buNone/>
            </a:pPr>
            <a:r>
              <a:rPr lang="en-US" altLang="he-IL" sz="1400" dirty="0">
                <a:latin typeface="Arial" panose="020B0604020202020204" pitchFamily="34" charset="0"/>
                <a:ea typeface="Times New Roman" panose="02020603050405020304" pitchFamily="18" charset="0"/>
              </a:rPr>
              <a:t>The History and Philosophy of Technology , University of Illinois Press, 1979</a:t>
            </a:r>
          </a:p>
        </p:txBody>
      </p:sp>
      <p:sp>
        <p:nvSpPr>
          <p:cNvPr id="2" name="TextBox 1">
            <a:extLst>
              <a:ext uri="{FF2B5EF4-FFF2-40B4-BE49-F238E27FC236}">
                <a16:creationId xmlns:a16="http://schemas.microsoft.com/office/drawing/2014/main" id="{B69093CA-00D8-4858-9D99-6C2B221897EB}"/>
              </a:ext>
            </a:extLst>
          </p:cNvPr>
          <p:cNvSpPr txBox="1"/>
          <p:nvPr/>
        </p:nvSpPr>
        <p:spPr>
          <a:xfrm>
            <a:off x="839442" y="1052736"/>
            <a:ext cx="7543800" cy="430887"/>
          </a:xfrm>
          <a:prstGeom prst="rect">
            <a:avLst/>
          </a:prstGeom>
          <a:noFill/>
        </p:spPr>
        <p:txBody>
          <a:bodyPr wrap="square" rtlCol="1">
            <a:spAutoFit/>
          </a:bodyPr>
          <a:lstStyle/>
          <a:p>
            <a:pPr algn="ctr" rtl="1"/>
            <a:r>
              <a:rPr lang="ar-JO" altLang="he-IL" sz="2200"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تغيير </a:t>
            </a:r>
            <a:r>
              <a:rPr lang="ar-JO" altLang="he-IL" sz="2200" b="1" dirty="0" smtClean="0">
                <a:solidFill>
                  <a:srgbClr val="222222"/>
                </a:solidFill>
                <a:latin typeface="Calibri" panose="020F0502020204030204" pitchFamily="34" charset="0"/>
                <a:ea typeface="Times New Roman" panose="02020603050405020304" pitchFamily="18" charset="0"/>
                <a:cs typeface="Calibri" panose="020F0502020204030204" pitchFamily="34" charset="0"/>
              </a:rPr>
              <a:t>في العالم </a:t>
            </a:r>
            <a:r>
              <a:rPr lang="ar-JO" altLang="he-IL" sz="2200"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الطبيعيّ </a:t>
            </a:r>
            <a:r>
              <a:rPr lang="ar-JO" altLang="he-IL" sz="2200" b="1" dirty="0" smtClean="0">
                <a:solidFill>
                  <a:srgbClr val="222222"/>
                </a:solidFill>
                <a:latin typeface="Calibri" panose="020F0502020204030204" pitchFamily="34" charset="0"/>
                <a:ea typeface="Times New Roman" panose="02020603050405020304" pitchFamily="18" charset="0"/>
                <a:cs typeface="Calibri" panose="020F0502020204030204" pitchFamily="34" charset="0"/>
              </a:rPr>
              <a:t>يُجرى </a:t>
            </a:r>
            <a:r>
              <a:rPr lang="ar-JO" altLang="he-IL" sz="2200"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من أجل تلبية احتياجات أو رغبات الإنسان.</a:t>
            </a:r>
            <a:endParaRPr lang="he-IL" sz="2200" dirty="0">
              <a:latin typeface="Calibri" panose="020F0502020204030204" pitchFamily="34" charset="0"/>
              <a:cs typeface="Calibri" panose="020F0502020204030204" pitchFamily="34" charset="0"/>
            </a:endParaRPr>
          </a:p>
        </p:txBody>
      </p:sp>
      <p:pic>
        <p:nvPicPr>
          <p:cNvPr id="1026" name="Picture 2" descr="×ª××× × ×§×©××¨×">
            <a:extLst>
              <a:ext uri="{FF2B5EF4-FFF2-40B4-BE49-F238E27FC236}">
                <a16:creationId xmlns:a16="http://schemas.microsoft.com/office/drawing/2014/main" id="{F1E0A27C-69F8-40CF-8E5D-04D8405058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4326408"/>
            <a:ext cx="2111364" cy="1478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663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title="التمييز بين طُرُق في العِلْم وطُرُق في الهندسة">
            <a:extLst>
              <a:ext uri="{FF2B5EF4-FFF2-40B4-BE49-F238E27FC236}">
                <a16:creationId xmlns:a16="http://schemas.microsoft.com/office/drawing/2014/main" id="{26FA86C4-B5CE-4221-A8EB-14A4D7588350}"/>
              </a:ext>
            </a:extLst>
          </p:cNvPr>
          <p:cNvSpPr>
            <a:spLocks noGrp="1"/>
          </p:cNvSpPr>
          <p:nvPr>
            <p:ph type="title"/>
          </p:nvPr>
        </p:nvSpPr>
        <p:spPr>
          <a:xfrm>
            <a:off x="107504" y="0"/>
            <a:ext cx="8807896" cy="764704"/>
          </a:xfrm>
        </p:spPr>
        <p:txBody>
          <a:bodyPr>
            <a:noAutofit/>
          </a:bodyPr>
          <a:lstStyle/>
          <a:p>
            <a:pPr algn="ctr">
              <a:defRPr/>
            </a:pPr>
            <a:r>
              <a:rPr lang="ar-JO" sz="4000" b="1" dirty="0">
                <a:solidFill>
                  <a:srgbClr val="0070C0"/>
                </a:solidFill>
                <a:latin typeface="Calibri" panose="020F0502020204030204" pitchFamily="34" charset="0"/>
                <a:ea typeface="+mn-ea"/>
                <a:cs typeface="Calibri" panose="020F0502020204030204" pitchFamily="34" charset="0"/>
              </a:rPr>
              <a:t>التمييز بين طُرُق في العِلْم </a:t>
            </a:r>
            <a:r>
              <a:rPr lang="ar-JO" sz="4000" b="1" dirty="0" smtClean="0">
                <a:solidFill>
                  <a:srgbClr val="0070C0"/>
                </a:solidFill>
                <a:latin typeface="Calibri" panose="020F0502020204030204" pitchFamily="34" charset="0"/>
                <a:ea typeface="+mn-ea"/>
                <a:cs typeface="Calibri" panose="020F0502020204030204" pitchFamily="34" charset="0"/>
              </a:rPr>
              <a:t>وطُرُق </a:t>
            </a:r>
            <a:r>
              <a:rPr lang="ar-JO" sz="4000" b="1" dirty="0">
                <a:solidFill>
                  <a:srgbClr val="0070C0"/>
                </a:solidFill>
                <a:latin typeface="Calibri" panose="020F0502020204030204" pitchFamily="34" charset="0"/>
                <a:ea typeface="+mn-ea"/>
                <a:cs typeface="Calibri" panose="020F0502020204030204" pitchFamily="34" charset="0"/>
              </a:rPr>
              <a:t>في الهندسة</a:t>
            </a:r>
            <a:endParaRPr lang="he-IL" sz="4000" b="1" dirty="0">
              <a:solidFill>
                <a:srgbClr val="0070C0"/>
              </a:solidFill>
              <a:latin typeface="Calibri" panose="020F0502020204030204" pitchFamily="34" charset="0"/>
              <a:ea typeface="+mn-ea"/>
              <a:cs typeface="Calibri" panose="020F0502020204030204" pitchFamily="34" charset="0"/>
            </a:endParaRPr>
          </a:p>
        </p:txBody>
      </p:sp>
      <p:graphicFrame>
        <p:nvGraphicFramePr>
          <p:cNvPr id="4" name="מציין מיקום תוכן 3" descr="العِلْم &#10;الدافع للعمليّة:&#10;يحاول العِلْم تطوير  نظريّات تساعد في فهم وتفسير الظواهر في العالم الذي يحيط بنا.&#10;طرح أسئلة&#10;يبدأ العِلْم بسؤال عن ظاهرة مثل: كيف يُمكِن أن نفسّر زرقة السماء؟ - أو:&#10;ما الذي يُسبِّب مرض السرطان؟&#10;لطريقة: تنفيذ أعمال للبحث عن إجابات/ حلول للمشكلة.:&#10;إجراء تجارب علميّة:&#10;عَرْض فرضيّات، تحديد العوامل المتعلّقة والعوامل غير المتعلّقة مع السيطرة على العوامل. جَمْع ومُعالَجة نتائج، إعطاء تفسيرات.&#10;&#10;الهندسة&#10;الدافع للعمليّة:&#10;تحاول التكنولوجيا  إيجاد حلول تكنولوجيّة من أجل تلبية احتياجات الإنسان في العالم الذي يعيش فيه.&#10;&#10;تعريف مشاكل&#10;&#10;تبدأ الهندسة مع مشكلة، حاجة أو تلبية لرغبة تُطْرَح أو لصعوبة يجب حلّها، مثل:&#10;تقليص تعلُّق الدولة بالوقود الأحفوريّ قد يثير عدّة مشاكل هندسيّة، مثل: تصميم أنظمة مواصلاتيّة،  تغيير خلايا شمسيّة مُحسَّنة.&#10;الطريقة: تنفيذ أعمال للبحث عن إجابات/ حلول للمشكلة:&#10;إجراء تحقيق، والهدف منه هو تَراكُم المعطيات، تحديد العوامل ذات الصلة، تحديد الطريقة الأنجع والأكثر ملُاءَمةً للظروف المختلفة والمتنوّعة.&#10;&#10;&#10;" title="التمييز بين طُرُق في العِلْم وطُرُق في الهندسة">
            <a:extLst>
              <a:ext uri="{FF2B5EF4-FFF2-40B4-BE49-F238E27FC236}">
                <a16:creationId xmlns:a16="http://schemas.microsoft.com/office/drawing/2014/main" id="{2BF86C1D-3031-41B4-B54A-DE13125874FE}"/>
              </a:ext>
            </a:extLst>
          </p:cNvPr>
          <p:cNvGraphicFramePr>
            <a:graphicFrameLocks noGrp="1"/>
          </p:cNvGraphicFramePr>
          <p:nvPr>
            <p:ph idx="1"/>
            <p:extLst>
              <p:ext uri="{D42A27DB-BD31-4B8C-83A1-F6EECF244321}">
                <p14:modId xmlns:p14="http://schemas.microsoft.com/office/powerpoint/2010/main" val="3909341966"/>
              </p:ext>
            </p:extLst>
          </p:nvPr>
        </p:nvGraphicFramePr>
        <p:xfrm>
          <a:off x="228600" y="795247"/>
          <a:ext cx="8686800" cy="4779242"/>
        </p:xfrm>
        <a:graphic>
          <a:graphicData uri="http://schemas.openxmlformats.org/drawingml/2006/table">
            <a:tbl>
              <a:tblPr rtl="1" firstRow="1" bandRow="1">
                <a:tableStyleId>{5C22544A-7EE6-4342-B048-85BDC9FD1C3A}</a:tableStyleId>
              </a:tblPr>
              <a:tblGrid>
                <a:gridCol w="1110952">
                  <a:extLst>
                    <a:ext uri="{9D8B030D-6E8A-4147-A177-3AD203B41FA5}">
                      <a16:colId xmlns:a16="http://schemas.microsoft.com/office/drawing/2014/main" val="20000"/>
                    </a:ext>
                  </a:extLst>
                </a:gridCol>
                <a:gridCol w="3309296">
                  <a:extLst>
                    <a:ext uri="{9D8B030D-6E8A-4147-A177-3AD203B41FA5}">
                      <a16:colId xmlns:a16="http://schemas.microsoft.com/office/drawing/2014/main" val="20001"/>
                    </a:ext>
                  </a:extLst>
                </a:gridCol>
                <a:gridCol w="4266552">
                  <a:extLst>
                    <a:ext uri="{9D8B030D-6E8A-4147-A177-3AD203B41FA5}">
                      <a16:colId xmlns:a16="http://schemas.microsoft.com/office/drawing/2014/main" val="20002"/>
                    </a:ext>
                  </a:extLst>
                </a:gridCol>
              </a:tblGrid>
              <a:tr h="390102">
                <a:tc>
                  <a:txBody>
                    <a:bodyPr/>
                    <a:lstStyle/>
                    <a:p>
                      <a:pPr rtl="1"/>
                      <a:endParaRPr lang="he-IL" sz="1800" dirty="0"/>
                    </a:p>
                  </a:txBody>
                  <a:tcPr marT="45725" marB="45725"/>
                </a:tc>
                <a:tc>
                  <a:txBody>
                    <a:bodyPr/>
                    <a:lstStyle/>
                    <a:p>
                      <a:pPr algn="ctr" rtl="1"/>
                      <a:r>
                        <a:rPr lang="ar-JO" altLang="he-IL" sz="1800"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العِلْم </a:t>
                      </a:r>
                      <a:endParaRPr lang="he-IL" sz="1800" dirty="0"/>
                    </a:p>
                  </a:txBody>
                  <a:tcPr marT="45725" marB="45725"/>
                </a:tc>
                <a:tc>
                  <a:txBody>
                    <a:bodyPr/>
                    <a:lstStyle/>
                    <a:p>
                      <a:pPr algn="ctr" rtl="1"/>
                      <a:r>
                        <a:rPr lang="ar-JO" sz="1800" b="1" baseline="0" dirty="0">
                          <a:solidFill>
                            <a:srgbClr val="222222"/>
                          </a:solidFill>
                          <a:latin typeface="Calibri" panose="020F0502020204030204" pitchFamily="34" charset="0"/>
                          <a:cs typeface="Calibri" panose="020F0502020204030204" pitchFamily="34" charset="0"/>
                        </a:rPr>
                        <a:t>الهندسة</a:t>
                      </a:r>
                      <a:endParaRPr lang="he-IL" sz="1800" dirty="0"/>
                    </a:p>
                  </a:txBody>
                  <a:tcPr marT="45725" marB="45725"/>
                </a:tc>
                <a:extLst>
                  <a:ext uri="{0D108BD9-81ED-4DB2-BD59-A6C34878D82A}">
                    <a16:rowId xmlns:a16="http://schemas.microsoft.com/office/drawing/2014/main" val="10000"/>
                  </a:ext>
                </a:extLst>
              </a:tr>
              <a:tr h="2438082">
                <a:tc>
                  <a:txBody>
                    <a:bodyPr/>
                    <a:lstStyle/>
                    <a:p>
                      <a:pPr algn="r" rtl="1"/>
                      <a:endParaRPr lang="he-IL" sz="1800" dirty="0"/>
                    </a:p>
                    <a:p>
                      <a:pPr algn="r" rtl="1"/>
                      <a:endParaRPr lang="he-IL" sz="1800" dirty="0"/>
                    </a:p>
                    <a:p>
                      <a:pPr algn="r" rtl="1"/>
                      <a:endParaRPr lang="he-IL" sz="1800" dirty="0"/>
                    </a:p>
                    <a:p>
                      <a:pPr algn="r" rtl="1"/>
                      <a:endParaRPr lang="he-IL" sz="1800" dirty="0"/>
                    </a:p>
                    <a:p>
                      <a:pPr algn="r" rtl="1"/>
                      <a:r>
                        <a:rPr lang="ar-JO" sz="1800" b="1" baseline="0" dirty="0">
                          <a:solidFill>
                            <a:srgbClr val="FF0000"/>
                          </a:solidFill>
                          <a:latin typeface="Calibri" panose="020F0502020204030204" pitchFamily="34" charset="0"/>
                          <a:cs typeface="Calibri" panose="020F0502020204030204" pitchFamily="34" charset="0"/>
                        </a:rPr>
                        <a:t>الدافع </a:t>
                      </a:r>
                      <a:r>
                        <a:rPr lang="ar-JO" sz="1800" b="1" baseline="0" dirty="0">
                          <a:solidFill>
                            <a:srgbClr val="222222"/>
                          </a:solidFill>
                          <a:latin typeface="Calibri" panose="020F0502020204030204" pitchFamily="34" charset="0"/>
                          <a:cs typeface="Calibri" panose="020F0502020204030204" pitchFamily="34" charset="0"/>
                        </a:rPr>
                        <a:t>للعمليّة</a:t>
                      </a:r>
                      <a:endParaRPr lang="he-IL" sz="1800" b="1" dirty="0"/>
                    </a:p>
                  </a:txBody>
                  <a:tcPr marT="45725" marB="45725"/>
                </a:tc>
                <a:tc>
                  <a:txBody>
                    <a:bodyPr/>
                    <a:lstStyle/>
                    <a:p>
                      <a:pPr algn="r" rtl="1"/>
                      <a:r>
                        <a:rPr lang="ar-JO" altLang="he-IL" sz="1800"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يحاول العِلْم تطوير  نظريّات تساعد في فهم وتفسير الظواهر في العالم الذي يحيط بنا.</a:t>
                      </a:r>
                      <a:endParaRPr lang="he-IL" sz="1800" b="1" dirty="0"/>
                    </a:p>
                    <a:p>
                      <a:pPr algn="r" rtl="1"/>
                      <a:endParaRPr lang="he-IL" sz="1200" dirty="0"/>
                    </a:p>
                    <a:p>
                      <a:pPr algn="r" rtl="1"/>
                      <a:r>
                        <a:rPr lang="ar-JO" altLang="he-IL" sz="1800" b="0" dirty="0">
                          <a:solidFill>
                            <a:srgbClr val="222222"/>
                          </a:solidFill>
                          <a:latin typeface="Calibri" panose="020F0502020204030204" pitchFamily="34" charset="0"/>
                          <a:ea typeface="Times New Roman" panose="02020603050405020304" pitchFamily="18" charset="0"/>
                          <a:cs typeface="Calibri" panose="020F0502020204030204" pitchFamily="34" charset="0"/>
                        </a:rPr>
                        <a:t>طرح أسئلة</a:t>
                      </a:r>
                    </a:p>
                    <a:p>
                      <a:pPr algn="r" rtl="1"/>
                      <a:endParaRPr lang="he-IL" sz="1800" b="0" dirty="0"/>
                    </a:p>
                    <a:p>
                      <a:pPr algn="r" rtl="1"/>
                      <a:r>
                        <a:rPr lang="ar-JO" altLang="he-IL" sz="1800" b="0" dirty="0">
                          <a:solidFill>
                            <a:srgbClr val="222222"/>
                          </a:solidFill>
                          <a:latin typeface="Calibri" panose="020F0502020204030204" pitchFamily="34" charset="0"/>
                          <a:ea typeface="Times New Roman" panose="02020603050405020304" pitchFamily="18" charset="0"/>
                          <a:cs typeface="Calibri" panose="020F0502020204030204" pitchFamily="34" charset="0"/>
                        </a:rPr>
                        <a:t>يبدأ العِلْم بسؤال عن ظاهرة مثل: كيف يُمكِن أن نفسّر </a:t>
                      </a:r>
                      <a:r>
                        <a:rPr lang="ar-JO" altLang="he-IL" sz="1800" b="0" dirty="0" smtClean="0">
                          <a:solidFill>
                            <a:srgbClr val="222222"/>
                          </a:solidFill>
                          <a:latin typeface="Calibri" panose="020F0502020204030204" pitchFamily="34" charset="0"/>
                          <a:ea typeface="Times New Roman" panose="02020603050405020304" pitchFamily="18" charset="0"/>
                          <a:cs typeface="Calibri" panose="020F0502020204030204" pitchFamily="34" charset="0"/>
                        </a:rPr>
                        <a:t>زرقة</a:t>
                      </a:r>
                      <a:r>
                        <a:rPr lang="ar-JO" altLang="he-IL" sz="1800" b="0" baseline="0" dirty="0" smtClean="0">
                          <a:solidFill>
                            <a:srgbClr val="222222"/>
                          </a:solidFill>
                          <a:latin typeface="Calibri" panose="020F0502020204030204" pitchFamily="34" charset="0"/>
                          <a:ea typeface="Times New Roman" panose="02020603050405020304" pitchFamily="18" charset="0"/>
                          <a:cs typeface="Calibri" panose="020F0502020204030204" pitchFamily="34" charset="0"/>
                        </a:rPr>
                        <a:t> السماء</a:t>
                      </a:r>
                      <a:r>
                        <a:rPr lang="ar-JO" altLang="he-IL" sz="1800" b="0" dirty="0" smtClean="0">
                          <a:solidFill>
                            <a:srgbClr val="222222"/>
                          </a:solidFill>
                          <a:latin typeface="Calibri" panose="020F0502020204030204" pitchFamily="34" charset="0"/>
                          <a:ea typeface="Times New Roman" panose="02020603050405020304" pitchFamily="18" charset="0"/>
                          <a:cs typeface="Calibri" panose="020F0502020204030204" pitchFamily="34" charset="0"/>
                        </a:rPr>
                        <a:t>؟ </a:t>
                      </a:r>
                      <a:r>
                        <a:rPr lang="ar-JO" altLang="he-IL" sz="1800" b="0" dirty="0">
                          <a:solidFill>
                            <a:srgbClr val="222222"/>
                          </a:solidFill>
                          <a:latin typeface="Calibri" panose="020F0502020204030204" pitchFamily="34" charset="0"/>
                          <a:ea typeface="Times New Roman" panose="02020603050405020304" pitchFamily="18" charset="0"/>
                          <a:cs typeface="Calibri" panose="020F0502020204030204" pitchFamily="34" charset="0"/>
                        </a:rPr>
                        <a:t>- </a:t>
                      </a:r>
                      <a:r>
                        <a:rPr lang="ar-JO" altLang="he-IL" sz="1800" b="0" dirty="0" smtClean="0">
                          <a:solidFill>
                            <a:srgbClr val="222222"/>
                          </a:solidFill>
                          <a:latin typeface="Calibri" panose="020F0502020204030204" pitchFamily="34" charset="0"/>
                          <a:ea typeface="Times New Roman" panose="02020603050405020304" pitchFamily="18" charset="0"/>
                          <a:cs typeface="Calibri" panose="020F0502020204030204" pitchFamily="34" charset="0"/>
                        </a:rPr>
                        <a:t>أو:</a:t>
                      </a:r>
                      <a:endParaRPr lang="ar-JO" altLang="he-IL" sz="1800" b="0" dirty="0">
                        <a:solidFill>
                          <a:srgbClr val="222222"/>
                        </a:solidFill>
                        <a:latin typeface="Calibri" panose="020F0502020204030204" pitchFamily="34" charset="0"/>
                        <a:ea typeface="Times New Roman" panose="02020603050405020304" pitchFamily="18" charset="0"/>
                        <a:cs typeface="Calibri" panose="020F0502020204030204" pitchFamily="34" charset="0"/>
                      </a:endParaRPr>
                    </a:p>
                    <a:p>
                      <a:pPr algn="r" rtl="1"/>
                      <a:r>
                        <a:rPr lang="ar-JO" sz="1800" b="0" baseline="0" dirty="0">
                          <a:solidFill>
                            <a:srgbClr val="222222"/>
                          </a:solidFill>
                          <a:latin typeface="Calibri" panose="020F0502020204030204" pitchFamily="34" charset="0"/>
                          <a:cs typeface="Calibri" panose="020F0502020204030204" pitchFamily="34" charset="0"/>
                        </a:rPr>
                        <a:t>ما الذي يُسبِّب مرض السرطان؟</a:t>
                      </a:r>
                      <a:endParaRPr lang="he-IL" sz="1800" b="0" baseline="0" dirty="0">
                        <a:highlight>
                          <a:srgbClr val="FFFF00"/>
                        </a:highlight>
                      </a:endParaRPr>
                    </a:p>
                  </a:txBody>
                  <a:tcPr marT="45725" marB="45725"/>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altLang="he-IL" sz="1800"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تحاول التكنولوجيا  إيجاد حلول تكنولوجيّة من أجل تلبية احتياجات الإنسان في العالم الذي يعيش فيه.</a:t>
                      </a:r>
                      <a:endParaRPr lang="ar-JO" b="1"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b="1" dirty="0"/>
                    </a:p>
                    <a:p>
                      <a:pPr marL="0" marR="0" lvl="0" indent="0" algn="r" defTabSz="914400" rtl="1" eaLnBrk="1" fontAlgn="auto" latinLnBrk="0" hangingPunct="1">
                        <a:lnSpc>
                          <a:spcPct val="100000"/>
                        </a:lnSpc>
                        <a:spcBef>
                          <a:spcPts val="0"/>
                        </a:spcBef>
                        <a:spcAft>
                          <a:spcPts val="0"/>
                        </a:spcAft>
                        <a:buClrTx/>
                        <a:buSzTx/>
                        <a:buFontTx/>
                        <a:buNone/>
                        <a:tabLst/>
                        <a:defRPr/>
                      </a:pPr>
                      <a:r>
                        <a:rPr lang="ar-JO" altLang="he-IL" sz="1800" b="0" dirty="0">
                          <a:solidFill>
                            <a:srgbClr val="222222"/>
                          </a:solidFill>
                          <a:latin typeface="Calibri" panose="020F0502020204030204" pitchFamily="34" charset="0"/>
                          <a:ea typeface="Times New Roman" panose="02020603050405020304" pitchFamily="18" charset="0"/>
                          <a:cs typeface="Calibri" panose="020F0502020204030204" pitchFamily="34" charset="0"/>
                        </a:rPr>
                        <a:t>تعريف </a:t>
                      </a:r>
                      <a:r>
                        <a:rPr lang="ar-JO" altLang="he-IL" sz="1800" b="0" dirty="0" smtClean="0">
                          <a:solidFill>
                            <a:srgbClr val="222222"/>
                          </a:solidFill>
                          <a:latin typeface="Calibri" panose="020F0502020204030204" pitchFamily="34" charset="0"/>
                          <a:ea typeface="Times New Roman" panose="02020603050405020304" pitchFamily="18" charset="0"/>
                          <a:cs typeface="Calibri" panose="020F0502020204030204" pitchFamily="34" charset="0"/>
                        </a:rPr>
                        <a:t>مشاكل</a:t>
                      </a:r>
                      <a:endParaRPr lang="he-IL" sz="1800" b="0" dirty="0"/>
                    </a:p>
                    <a:p>
                      <a:pPr algn="r" rtl="1"/>
                      <a:endParaRPr lang="he-IL" sz="1200" dirty="0"/>
                    </a:p>
                    <a:p>
                      <a:pPr algn="r" rtl="1"/>
                      <a:r>
                        <a:rPr lang="ar-JO" altLang="he-IL" sz="1800" b="0" dirty="0">
                          <a:solidFill>
                            <a:srgbClr val="222222"/>
                          </a:solidFill>
                          <a:latin typeface="Calibri" panose="020F0502020204030204" pitchFamily="34" charset="0"/>
                          <a:ea typeface="Times New Roman" panose="02020603050405020304" pitchFamily="18" charset="0"/>
                          <a:cs typeface="Calibri" panose="020F0502020204030204" pitchFamily="34" charset="0"/>
                        </a:rPr>
                        <a:t>تبدأ الهندسة مع مشكلة، حاجة أو تلبية لرغبة تُطْرَح أو لصعوبة يجب حلّها، مثل:</a:t>
                      </a:r>
                    </a:p>
                    <a:p>
                      <a:pPr algn="r" rtl="1"/>
                      <a:r>
                        <a:rPr lang="ar-JO" sz="1800" b="0" baseline="0" dirty="0" smtClean="0">
                          <a:solidFill>
                            <a:srgbClr val="222222"/>
                          </a:solidFill>
                          <a:latin typeface="Calibri" panose="020F0502020204030204" pitchFamily="34" charset="0"/>
                          <a:cs typeface="Calibri" panose="020F0502020204030204" pitchFamily="34" charset="0"/>
                        </a:rPr>
                        <a:t>تقليص </a:t>
                      </a:r>
                      <a:r>
                        <a:rPr lang="ar-JO" sz="1800" b="0" baseline="0" dirty="0">
                          <a:solidFill>
                            <a:srgbClr val="222222"/>
                          </a:solidFill>
                          <a:latin typeface="Calibri" panose="020F0502020204030204" pitchFamily="34" charset="0"/>
                          <a:cs typeface="Calibri" panose="020F0502020204030204" pitchFamily="34" charset="0"/>
                        </a:rPr>
                        <a:t>تعلُّق الدولة بالوقود الأحفوريّ قد يثير عدّة مشاكل هندسيّة، مثل: تصميم أنظمة مواصلاتيّة،  تغيير خلايا شمسيّة مُحسَّنة.</a:t>
                      </a:r>
                      <a:endParaRPr lang="he-IL" sz="1800" b="0" dirty="0"/>
                    </a:p>
                  </a:txBody>
                  <a:tcPr marT="45725" marB="45725"/>
                </a:tc>
                <a:extLst>
                  <a:ext uri="{0D108BD9-81ED-4DB2-BD59-A6C34878D82A}">
                    <a16:rowId xmlns:a16="http://schemas.microsoft.com/office/drawing/2014/main" val="10001"/>
                  </a:ext>
                </a:extLst>
              </a:tr>
              <a:tr h="1560376">
                <a:tc>
                  <a:txBody>
                    <a:bodyPr/>
                    <a:lstStyle/>
                    <a:p>
                      <a:pPr algn="r" rtl="1"/>
                      <a:r>
                        <a:rPr lang="ar-JO" sz="1800" b="1" baseline="0" dirty="0">
                          <a:solidFill>
                            <a:srgbClr val="FF0000"/>
                          </a:solidFill>
                          <a:latin typeface="Calibri" panose="020F0502020204030204" pitchFamily="34" charset="0"/>
                          <a:cs typeface="Calibri" panose="020F0502020204030204" pitchFamily="34" charset="0"/>
                        </a:rPr>
                        <a:t>الطريقة</a:t>
                      </a:r>
                      <a:r>
                        <a:rPr lang="ar-JO" sz="1800" b="1" baseline="0" dirty="0">
                          <a:solidFill>
                            <a:srgbClr val="222222"/>
                          </a:solidFill>
                          <a:latin typeface="Calibri" panose="020F0502020204030204" pitchFamily="34" charset="0"/>
                          <a:cs typeface="Calibri" panose="020F0502020204030204" pitchFamily="34" charset="0"/>
                        </a:rPr>
                        <a:t>:</a:t>
                      </a:r>
                      <a:r>
                        <a:rPr lang="he-IL" sz="1800" b="1" baseline="0" dirty="0">
                          <a:solidFill>
                            <a:schemeClr val="tx1"/>
                          </a:solidFill>
                          <a:latin typeface="Calibri" panose="020F0502020204030204" pitchFamily="34" charset="0"/>
                          <a:cs typeface="Calibri" panose="020F0502020204030204" pitchFamily="34" charset="0"/>
                        </a:rPr>
                        <a:t> </a:t>
                      </a:r>
                      <a:r>
                        <a:rPr lang="ar-JO" sz="1800" b="1" baseline="0" dirty="0">
                          <a:solidFill>
                            <a:schemeClr val="tx1"/>
                          </a:solidFill>
                          <a:latin typeface="Calibri" panose="020F0502020204030204" pitchFamily="34" charset="0"/>
                          <a:cs typeface="Calibri" panose="020F0502020204030204" pitchFamily="34" charset="0"/>
                        </a:rPr>
                        <a:t>تنفيذ أعمال للبحث عن إجابات/ حلول للمشكلة.</a:t>
                      </a:r>
                      <a:endParaRPr lang="he-IL" sz="1800" b="1" dirty="0">
                        <a:solidFill>
                          <a:schemeClr val="tx1"/>
                        </a:solidFill>
                      </a:endParaRPr>
                    </a:p>
                  </a:txBody>
                  <a:tcPr marT="45725" marB="45725"/>
                </a:tc>
                <a:tc>
                  <a:txBody>
                    <a:bodyPr/>
                    <a:lstStyle/>
                    <a:p>
                      <a:pPr algn="r" rtl="1"/>
                      <a:r>
                        <a:rPr lang="ar-JO" sz="1800" b="0" baseline="0" dirty="0">
                          <a:solidFill>
                            <a:srgbClr val="222222"/>
                          </a:solidFill>
                          <a:latin typeface="Calibri" panose="020F0502020204030204" pitchFamily="34" charset="0"/>
                          <a:cs typeface="Calibri" panose="020F0502020204030204" pitchFamily="34" charset="0"/>
                        </a:rPr>
                        <a:t>إجراء تجارب علميّة:</a:t>
                      </a:r>
                      <a:endParaRPr lang="he-IL" sz="1800" b="0" baseline="0" dirty="0"/>
                    </a:p>
                    <a:p>
                      <a:pPr algn="r" rtl="1"/>
                      <a:r>
                        <a:rPr lang="ar-JO" sz="1800" b="0" baseline="0" dirty="0">
                          <a:solidFill>
                            <a:srgbClr val="222222"/>
                          </a:solidFill>
                          <a:latin typeface="Calibri" panose="020F0502020204030204" pitchFamily="34" charset="0"/>
                          <a:cs typeface="Calibri" panose="020F0502020204030204" pitchFamily="34" charset="0"/>
                        </a:rPr>
                        <a:t>عَرْض فرضيّات، تحديد العوامل المتعلّقة والعوامل غير المتعلّقة مع السيطرة على </a:t>
                      </a:r>
                      <a:r>
                        <a:rPr lang="ar-JO" sz="1800" b="0" baseline="0" dirty="0" smtClean="0">
                          <a:solidFill>
                            <a:srgbClr val="222222"/>
                          </a:solidFill>
                          <a:latin typeface="Calibri" panose="020F0502020204030204" pitchFamily="34" charset="0"/>
                          <a:cs typeface="Calibri" panose="020F0502020204030204" pitchFamily="34" charset="0"/>
                        </a:rPr>
                        <a:t>العوامل. جَمْع </a:t>
                      </a:r>
                      <a:r>
                        <a:rPr lang="ar-JO" sz="1800" b="0" baseline="0" dirty="0">
                          <a:solidFill>
                            <a:srgbClr val="222222"/>
                          </a:solidFill>
                          <a:latin typeface="Calibri" panose="020F0502020204030204" pitchFamily="34" charset="0"/>
                          <a:cs typeface="Calibri" panose="020F0502020204030204" pitchFamily="34" charset="0"/>
                        </a:rPr>
                        <a:t>ومُعالَجة نتائج، إعطاء تفسيرات.</a:t>
                      </a:r>
                      <a:endParaRPr lang="he-IL" sz="1800" b="0" baseline="0" dirty="0"/>
                    </a:p>
                  </a:txBody>
                  <a:tcPr marT="45725" marB="45725"/>
                </a:tc>
                <a:tc>
                  <a:txBody>
                    <a:bodyPr/>
                    <a:lstStyle/>
                    <a:p>
                      <a:pPr algn="r" rtl="1"/>
                      <a:r>
                        <a:rPr lang="ar-JO" sz="1800" b="0" baseline="0" dirty="0">
                          <a:solidFill>
                            <a:srgbClr val="222222"/>
                          </a:solidFill>
                          <a:latin typeface="Calibri" panose="020F0502020204030204" pitchFamily="34" charset="0"/>
                          <a:cs typeface="Calibri" panose="020F0502020204030204" pitchFamily="34" charset="0"/>
                        </a:rPr>
                        <a:t>إجراء تحقيق، والهدف منه هو تَراكُم المعطيات، تحديد العوامل ذات الصلة، تحديد الطريقة الأنجع والأكثر ملُاءَمةً للظروف المختلفة والمتنوّعة.</a:t>
                      </a:r>
                      <a:endParaRPr lang="he-IL" sz="1800" b="0" dirty="0"/>
                    </a:p>
                  </a:txBody>
                  <a:tcPr marT="45725" marB="4572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80509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descr="العِلْم&#10;تحليل وتفسير  معطيات:&#10;استعمال الإحصائيّات في رسوم بيانيّة وجداول من أجل تشخيص صفات وأنماط ذات أهمّيّة.&#10;مُنتَجات العمليّة:&#10;معرفة علميّة موثوقة، نظريّات وقوانين علميّة&#10;تقييم المعلومات:&#10;النشر في مجلّات علميّة وكتب، وفي وسائل ديجيتاليّة (رقميّة)، عَرْض المعرفة في مؤتمرات علميّة. المعرفة العلميّة تخضع لعمليّة نقد من قبل الزملاء لتصبِح موثوقةً.&#10;&#10;الهندسة&#10;تحليل وتفسير  معطيات:&#10;تحليل معطيات جُمِعَت خلال فحوصات، من أجل فحص إلى أيّ مدى: يستوفي المُنتَج المعايير ويحلّ مشكلة في إطار التقييدات.&#10;مُنتَجات العمليّة:&#10;حلول تكنولوجيّة، مُنتَجات يحتاجها الإنسان.&#10;تقييم المعلومات:&#10;َعاوُن بين الزملاء على امتداد العمليّة.&#10;تنفيذ المرحلة الحرجة في اختيار الحلّ الأمثل من بين عدّة أفكار إضافية.&#10;&#10;&#10;" title="التمييز بين طُرُق في العِلْم وطُرُق في الهندسة">
            <a:extLst>
              <a:ext uri="{FF2B5EF4-FFF2-40B4-BE49-F238E27FC236}">
                <a16:creationId xmlns:a16="http://schemas.microsoft.com/office/drawing/2014/main" id="{1CE79430-ADA3-40AC-B6A5-C56250258693}"/>
              </a:ext>
            </a:extLst>
          </p:cNvPr>
          <p:cNvGraphicFramePr>
            <a:graphicFrameLocks noGrp="1"/>
          </p:cNvGraphicFramePr>
          <p:nvPr>
            <p:ph idx="1"/>
            <p:extLst>
              <p:ext uri="{D42A27DB-BD31-4B8C-83A1-F6EECF244321}">
                <p14:modId xmlns:p14="http://schemas.microsoft.com/office/powerpoint/2010/main" val="1589441740"/>
              </p:ext>
            </p:extLst>
          </p:nvPr>
        </p:nvGraphicFramePr>
        <p:xfrm>
          <a:off x="899592" y="1385392"/>
          <a:ext cx="7471125" cy="4642350"/>
        </p:xfrm>
        <a:graphic>
          <a:graphicData uri="http://schemas.openxmlformats.org/drawingml/2006/table">
            <a:tbl>
              <a:tblPr rtl="1" firstRow="1" bandRow="1">
                <a:tableStyleId>{5C22544A-7EE6-4342-B048-85BDC9FD1C3A}</a:tableStyleId>
              </a:tblPr>
              <a:tblGrid>
                <a:gridCol w="1400828">
                  <a:extLst>
                    <a:ext uri="{9D8B030D-6E8A-4147-A177-3AD203B41FA5}">
                      <a16:colId xmlns:a16="http://schemas.microsoft.com/office/drawing/2014/main" val="20000"/>
                    </a:ext>
                  </a:extLst>
                </a:gridCol>
                <a:gridCol w="2883806">
                  <a:extLst>
                    <a:ext uri="{9D8B030D-6E8A-4147-A177-3AD203B41FA5}">
                      <a16:colId xmlns:a16="http://schemas.microsoft.com/office/drawing/2014/main" val="20001"/>
                    </a:ext>
                  </a:extLst>
                </a:gridCol>
                <a:gridCol w="3186491">
                  <a:extLst>
                    <a:ext uri="{9D8B030D-6E8A-4147-A177-3AD203B41FA5}">
                      <a16:colId xmlns:a16="http://schemas.microsoft.com/office/drawing/2014/main" val="20002"/>
                    </a:ext>
                  </a:extLst>
                </a:gridCol>
              </a:tblGrid>
              <a:tr h="240827">
                <a:tc>
                  <a:txBody>
                    <a:bodyPr/>
                    <a:lstStyle/>
                    <a:p>
                      <a:pPr rtl="1"/>
                      <a:endParaRPr lang="he-IL" sz="1800" dirty="0"/>
                    </a:p>
                  </a:txBody>
                  <a:tcPr marL="83820" marR="83820" marT="45723" marB="45723"/>
                </a:tc>
                <a:tc>
                  <a:txBody>
                    <a:bodyPr/>
                    <a:lstStyle/>
                    <a:p>
                      <a:pPr algn="ctr" rtl="1"/>
                      <a:r>
                        <a:rPr lang="ar-JO" altLang="he-IL" sz="1800"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العِلْم</a:t>
                      </a:r>
                      <a:endParaRPr lang="he-IL" sz="1800" dirty="0"/>
                    </a:p>
                  </a:txBody>
                  <a:tcPr marL="83820" marR="83820" marT="45723" marB="45723"/>
                </a:tc>
                <a:tc>
                  <a:txBody>
                    <a:bodyPr/>
                    <a:lstStyle/>
                    <a:p>
                      <a:pPr algn="ctr" rtl="1"/>
                      <a:r>
                        <a:rPr lang="ar-JO" sz="1800" b="1" baseline="0" dirty="0">
                          <a:solidFill>
                            <a:srgbClr val="222222"/>
                          </a:solidFill>
                          <a:latin typeface="Calibri" panose="020F0502020204030204" pitchFamily="34" charset="0"/>
                          <a:cs typeface="Calibri" panose="020F0502020204030204" pitchFamily="34" charset="0"/>
                        </a:rPr>
                        <a:t>الهندسة</a:t>
                      </a:r>
                      <a:endParaRPr lang="he-IL" sz="1800" dirty="0"/>
                    </a:p>
                  </a:txBody>
                  <a:tcPr marL="83820" marR="83820" marT="45723" marB="45723"/>
                </a:tc>
                <a:extLst>
                  <a:ext uri="{0D108BD9-81ED-4DB2-BD59-A6C34878D82A}">
                    <a16:rowId xmlns:a16="http://schemas.microsoft.com/office/drawing/2014/main" val="10000"/>
                  </a:ext>
                </a:extLst>
              </a:tr>
              <a:tr h="950110">
                <a:tc>
                  <a:txBody>
                    <a:bodyPr/>
                    <a:lstStyle/>
                    <a:p>
                      <a:pPr algn="ctr" rtl="1"/>
                      <a:r>
                        <a:rPr lang="ar-JO" altLang="he-IL" sz="1800"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تحليل وتفسير  </a:t>
                      </a:r>
                      <a:r>
                        <a:rPr lang="ar-JO" altLang="he-IL" sz="1800" b="1"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معطيات</a:t>
                      </a:r>
                      <a:endParaRPr lang="he-IL" sz="1800" b="1" dirty="0">
                        <a:solidFill>
                          <a:srgbClr val="FF0000"/>
                        </a:solidFill>
                      </a:endParaRPr>
                    </a:p>
                  </a:txBody>
                  <a:tcPr marL="83820" marR="83820" marT="45723" marB="45723"/>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800" b="0" baseline="0" dirty="0">
                          <a:solidFill>
                            <a:srgbClr val="222222"/>
                          </a:solidFill>
                          <a:latin typeface="Calibri" panose="020F0502020204030204" pitchFamily="34" charset="0"/>
                          <a:cs typeface="Calibri" panose="020F0502020204030204" pitchFamily="34" charset="0"/>
                        </a:rPr>
                        <a:t>استعمال الإحصائيّات في رسوم بيانيّة وجداول من أجل تشخيص صفات وأنماط ذات أهمّيّة.</a:t>
                      </a:r>
                      <a:endParaRPr lang="he-IL" sz="1800" b="0" dirty="0"/>
                    </a:p>
                  </a:txBody>
                  <a:tcPr marL="83820" marR="83820" marT="45723" marB="45723"/>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800" b="0" baseline="0" dirty="0">
                          <a:solidFill>
                            <a:srgbClr val="222222"/>
                          </a:solidFill>
                          <a:latin typeface="Calibri" panose="020F0502020204030204" pitchFamily="34" charset="0"/>
                          <a:cs typeface="Calibri" panose="020F0502020204030204" pitchFamily="34" charset="0"/>
                        </a:rPr>
                        <a:t>تحليل معطيات جُمِعَت خلال فحوصات، من أجل فحص إلى أيّ مدى: يستوفي المُنتَج المعايير ويحلّ مشكلة في إطار التقييدات.</a:t>
                      </a:r>
                      <a:endParaRPr lang="he-IL" sz="1800" b="0" dirty="0"/>
                    </a:p>
                  </a:txBody>
                  <a:tcPr marL="83820" marR="83820" marT="45723" marB="45723"/>
                </a:tc>
                <a:extLst>
                  <a:ext uri="{0D108BD9-81ED-4DB2-BD59-A6C34878D82A}">
                    <a16:rowId xmlns:a16="http://schemas.microsoft.com/office/drawing/2014/main" val="10001"/>
                  </a:ext>
                </a:extLst>
              </a:tr>
              <a:tr h="1543929">
                <a:tc>
                  <a:txBody>
                    <a:bodyPr/>
                    <a:lstStyle/>
                    <a:p>
                      <a:pPr marL="0" algn="ctr" defTabSz="914400" rtl="1" eaLnBrk="1" latinLnBrk="0" hangingPunct="1"/>
                      <a:r>
                        <a:rPr lang="ar-JO" altLang="he-IL" sz="1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مُنتَجات العمليّة</a:t>
                      </a:r>
                      <a:endParaRPr lang="he-IL" sz="1800" b="1" kern="1200" dirty="0">
                        <a:solidFill>
                          <a:srgbClr val="FF0000"/>
                        </a:solidFill>
                        <a:latin typeface="+mn-lt"/>
                        <a:ea typeface="+mn-ea"/>
                        <a:cs typeface="+mn-cs"/>
                      </a:endParaRPr>
                    </a:p>
                  </a:txBody>
                  <a:tcPr marT="45725" marB="45725"/>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800" b="0" baseline="0" dirty="0">
                          <a:solidFill>
                            <a:srgbClr val="222222"/>
                          </a:solidFill>
                          <a:latin typeface="Calibri" panose="020F0502020204030204" pitchFamily="34" charset="0"/>
                          <a:cs typeface="Calibri" panose="020F0502020204030204" pitchFamily="34" charset="0"/>
                        </a:rPr>
                        <a:t>معرفة علميّة موثوقة، نظريّات وقوانين علميّة</a:t>
                      </a:r>
                      <a:endParaRPr lang="he-IL" b="0" dirty="0"/>
                    </a:p>
                  </a:txBody>
                  <a:tcPr marT="45725" marB="45725"/>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800" b="0" baseline="0" dirty="0">
                          <a:solidFill>
                            <a:srgbClr val="222222"/>
                          </a:solidFill>
                          <a:latin typeface="Calibri" panose="020F0502020204030204" pitchFamily="34" charset="0"/>
                          <a:cs typeface="Calibri" panose="020F0502020204030204" pitchFamily="34" charset="0"/>
                        </a:rPr>
                        <a:t>حلول تكنولوجيّة، مُنتَجات يحتاجها الإنسان.</a:t>
                      </a:r>
                      <a:endParaRPr lang="he-IL" b="0" dirty="0"/>
                    </a:p>
                  </a:txBody>
                  <a:tcPr marT="45725" marB="45725"/>
                </a:tc>
                <a:extLst>
                  <a:ext uri="{0D108BD9-81ED-4DB2-BD59-A6C34878D82A}">
                    <a16:rowId xmlns:a16="http://schemas.microsoft.com/office/drawing/2014/main" val="10002"/>
                  </a:ext>
                </a:extLst>
              </a:tr>
              <a:tr h="1543929">
                <a:tc>
                  <a:txBody>
                    <a:bodyPr/>
                    <a:lstStyle/>
                    <a:p>
                      <a:pPr algn="r" rtl="1"/>
                      <a:r>
                        <a:rPr lang="ar-JO" altLang="he-IL" sz="1800" b="0" dirty="0">
                          <a:solidFill>
                            <a:srgbClr val="222222"/>
                          </a:solidFill>
                          <a:latin typeface="Calibri" panose="020F0502020204030204" pitchFamily="34" charset="0"/>
                          <a:ea typeface="Times New Roman" panose="02020603050405020304" pitchFamily="18" charset="0"/>
                          <a:cs typeface="Calibri" panose="020F0502020204030204" pitchFamily="34" charset="0"/>
                        </a:rPr>
                        <a:t>تقييم المعلومات</a:t>
                      </a:r>
                      <a:endParaRPr lang="he-IL" sz="1800" b="0" dirty="0"/>
                    </a:p>
                  </a:txBody>
                  <a:tcPr marT="45709" marB="45709"/>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800" b="0" baseline="0" dirty="0">
                          <a:solidFill>
                            <a:srgbClr val="222222"/>
                          </a:solidFill>
                          <a:latin typeface="Calibri" panose="020F0502020204030204" pitchFamily="34" charset="0"/>
                          <a:cs typeface="Calibri" panose="020F0502020204030204" pitchFamily="34" charset="0"/>
                        </a:rPr>
                        <a:t>النشر في مجلّات علميّة وكتب، وفي وسائل ديجيتاليّة (رقميّة)، عَرْض المعرفة في مؤتمرات علميّة. المعرفة العلميّة تخضع لعمليّة نقد من قبل الزملاء لتصبِح موثوقةً.</a:t>
                      </a:r>
                      <a:endParaRPr lang="he-IL" b="0" dirty="0"/>
                    </a:p>
                  </a:txBody>
                  <a:tcPr marT="45709" marB="45709"/>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800" b="0" baseline="0" dirty="0">
                          <a:solidFill>
                            <a:srgbClr val="222222"/>
                          </a:solidFill>
                          <a:latin typeface="Calibri" panose="020F0502020204030204" pitchFamily="34" charset="0"/>
                          <a:cs typeface="Calibri" panose="020F0502020204030204" pitchFamily="34" charset="0"/>
                        </a:rPr>
                        <a:t>تَعاوُن بين الزملاء على امتداد العمليّة.</a:t>
                      </a:r>
                      <a:endParaRPr lang="he-IL" sz="1800" b="0" baseline="0" dirty="0">
                        <a:solidFill>
                          <a:srgbClr val="222222"/>
                        </a:solidFill>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JO" sz="1800" b="0" baseline="0" dirty="0">
                          <a:solidFill>
                            <a:srgbClr val="222222"/>
                          </a:solidFill>
                          <a:latin typeface="Calibri" panose="020F0502020204030204" pitchFamily="34" charset="0"/>
                          <a:cs typeface="Calibri" panose="020F0502020204030204" pitchFamily="34" charset="0"/>
                        </a:rPr>
                        <a:t>تنفيذ المرحلة الحرجة في اختيار الحلّ الأمثل من بين عدّة أفكار إضافية.</a:t>
                      </a:r>
                      <a:endParaRPr lang="he-IL" sz="1800" b="0" dirty="0"/>
                    </a:p>
                  </a:txBody>
                  <a:tcPr marT="45709" marB="45709"/>
                </a:tc>
                <a:extLst>
                  <a:ext uri="{0D108BD9-81ED-4DB2-BD59-A6C34878D82A}">
                    <a16:rowId xmlns:a16="http://schemas.microsoft.com/office/drawing/2014/main" val="848727567"/>
                  </a:ext>
                </a:extLst>
              </a:tr>
            </a:tbl>
          </a:graphicData>
        </a:graphic>
      </p:graphicFrame>
      <p:sp>
        <p:nvSpPr>
          <p:cNvPr id="6" name="כותרת 1">
            <a:extLst>
              <a:ext uri="{FF2B5EF4-FFF2-40B4-BE49-F238E27FC236}">
                <a16:creationId xmlns:a16="http://schemas.microsoft.com/office/drawing/2014/main" id="{EAF747D0-DE5E-4E80-8E98-CAB40B228A84}"/>
              </a:ext>
            </a:extLst>
          </p:cNvPr>
          <p:cNvSpPr>
            <a:spLocks noGrp="1"/>
          </p:cNvSpPr>
          <p:nvPr>
            <p:ph type="title"/>
          </p:nvPr>
        </p:nvSpPr>
        <p:spPr>
          <a:xfrm>
            <a:off x="323528" y="476672"/>
            <a:ext cx="8303840" cy="764704"/>
          </a:xfrm>
        </p:spPr>
        <p:txBody>
          <a:bodyPr>
            <a:noAutofit/>
          </a:bodyPr>
          <a:lstStyle/>
          <a:p>
            <a:pPr algn="r">
              <a:defRPr/>
            </a:pPr>
            <a:r>
              <a:rPr lang="ar-JO" sz="4000" b="1" dirty="0">
                <a:solidFill>
                  <a:srgbClr val="0070C0"/>
                </a:solidFill>
                <a:latin typeface="Calibri" panose="020F0502020204030204" pitchFamily="34" charset="0"/>
                <a:cs typeface="Calibri" panose="020F0502020204030204" pitchFamily="34" charset="0"/>
              </a:rPr>
              <a:t>التمييز بين طُرُق في العِلْم </a:t>
            </a:r>
            <a:r>
              <a:rPr lang="ar-JO" sz="4000" b="1" dirty="0" smtClean="0">
                <a:solidFill>
                  <a:srgbClr val="0070C0"/>
                </a:solidFill>
                <a:latin typeface="Calibri" panose="020F0502020204030204" pitchFamily="34" charset="0"/>
                <a:cs typeface="Calibri" panose="020F0502020204030204" pitchFamily="34" charset="0"/>
              </a:rPr>
              <a:t>وطُرُق </a:t>
            </a:r>
            <a:r>
              <a:rPr lang="ar-JO" sz="4000" b="1" dirty="0">
                <a:solidFill>
                  <a:srgbClr val="0070C0"/>
                </a:solidFill>
                <a:latin typeface="Calibri" panose="020F0502020204030204" pitchFamily="34" charset="0"/>
                <a:cs typeface="Calibri" panose="020F0502020204030204" pitchFamily="34" charset="0"/>
              </a:rPr>
              <a:t>في الهندسة</a:t>
            </a:r>
            <a:endParaRPr lang="he-IL" sz="4000" b="1" dirty="0">
              <a:solidFill>
                <a:srgbClr val="0070C0"/>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86282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C93B335-0652-4BEF-8604-23B7F6D55849}"/>
              </a:ext>
            </a:extLst>
          </p:cNvPr>
          <p:cNvSpPr>
            <a:spLocks noGrp="1"/>
          </p:cNvSpPr>
          <p:nvPr>
            <p:ph type="title"/>
          </p:nvPr>
        </p:nvSpPr>
        <p:spPr>
          <a:xfrm>
            <a:off x="899592" y="620688"/>
            <a:ext cx="7543800" cy="864096"/>
          </a:xfrm>
        </p:spPr>
        <p:txBody>
          <a:bodyPr>
            <a:normAutofit/>
          </a:bodyPr>
          <a:lstStyle/>
          <a:p>
            <a:pPr algn="ctr" eaLnBrk="1" hangingPunct="1">
              <a:defRPr/>
            </a:pPr>
            <a:r>
              <a:rPr lang="ar-JO" altLang="he-IL" b="1" dirty="0">
                <a:solidFill>
                  <a:srgbClr val="0070C0"/>
                </a:solidFill>
                <a:latin typeface="Calibri" panose="020F0502020204030204" pitchFamily="34" charset="0"/>
                <a:ea typeface="+mn-ea"/>
                <a:cs typeface="Calibri" panose="020F0502020204030204" pitchFamily="34" charset="0"/>
              </a:rPr>
              <a:t>التعامُل مع التكنولوجيا</a:t>
            </a:r>
            <a:endParaRPr lang="en-US" altLang="he-IL" b="1" dirty="0">
              <a:solidFill>
                <a:srgbClr val="0070C0"/>
              </a:solidFill>
              <a:latin typeface="Calibri" panose="020F0502020204030204" pitchFamily="34" charset="0"/>
              <a:ea typeface="+mn-ea"/>
              <a:cs typeface="Calibri" panose="020F0502020204030204" pitchFamily="34" charset="0"/>
            </a:endParaRPr>
          </a:p>
        </p:txBody>
      </p:sp>
      <p:sp>
        <p:nvSpPr>
          <p:cNvPr id="25603" name="Rectangle 3">
            <a:extLst>
              <a:ext uri="{FF2B5EF4-FFF2-40B4-BE49-F238E27FC236}">
                <a16:creationId xmlns:a16="http://schemas.microsoft.com/office/drawing/2014/main" id="{A5F1E09B-8F22-4932-8660-6176F35089F1}"/>
              </a:ext>
            </a:extLst>
          </p:cNvPr>
          <p:cNvSpPr>
            <a:spLocks noGrp="1"/>
          </p:cNvSpPr>
          <p:nvPr>
            <p:ph idx="1"/>
          </p:nvPr>
        </p:nvSpPr>
        <p:spPr>
          <a:xfrm>
            <a:off x="457200" y="1844824"/>
            <a:ext cx="8147248" cy="4281339"/>
          </a:xfrm>
        </p:spPr>
        <p:txBody>
          <a:bodyPr>
            <a:normAutofit/>
          </a:bodyPr>
          <a:lstStyle/>
          <a:p>
            <a:pPr marL="504000" indent="-504000">
              <a:lnSpc>
                <a:spcPct val="100000"/>
              </a:lnSpc>
              <a:spcBef>
                <a:spcPts val="3000"/>
              </a:spcBef>
              <a:spcAft>
                <a:spcPts val="0"/>
              </a:spcAft>
              <a:buFont typeface="Wingdings" panose="05000000000000000000" pitchFamily="2" charset="2"/>
              <a:buChar char="q"/>
              <a:defRPr/>
            </a:pPr>
            <a:r>
              <a:rPr lang="ar-JO" sz="2400" dirty="0">
                <a:solidFill>
                  <a:schemeClr val="tx1"/>
                </a:solidFill>
                <a:cs typeface="Calibri" panose="020F0502020204030204" pitchFamily="34" charset="0"/>
              </a:rPr>
              <a:t>التكنولوجيا مَنَحَت الإنسان أفضليّةً مُقارَنةً بكائنات أخرى، ومكّنته من أن </a:t>
            </a:r>
            <a:r>
              <a:rPr lang="ar-JO" sz="2400" dirty="0" smtClean="0">
                <a:solidFill>
                  <a:schemeClr val="tx1"/>
                </a:solidFill>
                <a:cs typeface="Calibri" panose="020F0502020204030204" pitchFamily="34" charset="0"/>
              </a:rPr>
              <a:t>يجعل  </a:t>
            </a:r>
            <a:r>
              <a:rPr lang="ar-JO" sz="2400" dirty="0">
                <a:solidFill>
                  <a:schemeClr val="tx1"/>
                </a:solidFill>
                <a:cs typeface="Calibri" panose="020F0502020204030204" pitchFamily="34" charset="0"/>
              </a:rPr>
              <a:t>لنفسه مجموعة تطوّريّة خاصّة به؛</a:t>
            </a:r>
            <a:endParaRPr lang="he-IL" sz="2400" dirty="0">
              <a:solidFill>
                <a:schemeClr val="tx1"/>
              </a:solidFill>
            </a:endParaRPr>
          </a:p>
          <a:p>
            <a:pPr marL="504000" indent="-504000" rtl="1" eaLnBrk="1" hangingPunct="1">
              <a:lnSpc>
                <a:spcPct val="100000"/>
              </a:lnSpc>
              <a:buFont typeface="Wingdings" panose="05000000000000000000" pitchFamily="2" charset="2"/>
              <a:buChar char="q"/>
              <a:defRPr/>
            </a:pPr>
            <a:r>
              <a:rPr lang="ar-JO" altLang="he-IL" sz="2400" dirty="0">
                <a:solidFill>
                  <a:schemeClr val="tx1"/>
                </a:solidFill>
                <a:cs typeface="Calibri" panose="020F0502020204030204" pitchFamily="34" charset="0"/>
              </a:rPr>
              <a:t>أعراض جانبيّة للتكنولوجيا (مشاكل بيئيّة: تلوُّث الهواء، المياه، التربة، تدمير    الأنواع، إلحاق الضرر بطبقة الأوزون، ظاهرة الدفيئة).</a:t>
            </a:r>
          </a:p>
          <a:p>
            <a:pPr marL="0" indent="0" rtl="1" eaLnBrk="1" hangingPunct="1">
              <a:lnSpc>
                <a:spcPct val="100000"/>
              </a:lnSpc>
              <a:buNone/>
              <a:defRPr/>
            </a:pPr>
            <a:r>
              <a:rPr lang="ar-JO" altLang="he-IL" sz="2400" dirty="0">
                <a:solidFill>
                  <a:schemeClr val="tx1"/>
                </a:solidFill>
                <a:cs typeface="Calibri" panose="020F0502020204030204" pitchFamily="34" charset="0"/>
              </a:rPr>
              <a:t>       (أمثلة: كارثة تشيرنوبيل، كارثة فوكوشيما).</a:t>
            </a:r>
            <a:endParaRPr lang="he-IL" altLang="he-IL" sz="2400" dirty="0">
              <a:solidFill>
                <a:schemeClr val="tx1"/>
              </a:solidFill>
              <a:cs typeface="Calibri" panose="020F0502020204030204" pitchFamily="34" charset="0"/>
            </a:endParaRPr>
          </a:p>
          <a:p>
            <a:pPr marL="504000" indent="-504000" rtl="1" eaLnBrk="1" hangingPunct="1">
              <a:buFont typeface="Wingdings" panose="05000000000000000000" pitchFamily="2" charset="2"/>
              <a:buChar char="q"/>
              <a:defRPr/>
            </a:pPr>
            <a:r>
              <a:rPr lang="ar-JO" altLang="he-IL" sz="2400" dirty="0">
                <a:solidFill>
                  <a:schemeClr val="tx1"/>
                </a:solidFill>
                <a:latin typeface="Calibri" panose="020F0502020204030204" pitchFamily="34" charset="0"/>
                <a:cs typeface="Calibri" panose="020F0502020204030204" pitchFamily="34" charset="0"/>
              </a:rPr>
              <a:t>مشكلة المجتمع التكنولوجيّ (العالم الجديد </a:t>
            </a:r>
            <a:r>
              <a:rPr lang="ar-JO" altLang="he-IL" sz="2400" dirty="0" smtClean="0">
                <a:solidFill>
                  <a:schemeClr val="tx1"/>
                </a:solidFill>
                <a:latin typeface="Calibri" panose="020F0502020204030204" pitchFamily="34" charset="0"/>
                <a:cs typeface="Calibri" panose="020F0502020204030204" pitchFamily="34" charset="0"/>
              </a:rPr>
              <a:t>لـِ </a:t>
            </a:r>
            <a:r>
              <a:rPr lang="ar-JO" altLang="he-IL" sz="2400" dirty="0">
                <a:solidFill>
                  <a:schemeClr val="tx1"/>
                </a:solidFill>
                <a:latin typeface="Calibri" panose="020F0502020204030204" pitchFamily="34" charset="0"/>
                <a:cs typeface="Calibri" panose="020F0502020204030204" pitchFamily="34" charset="0"/>
              </a:rPr>
              <a:t>أورويل "1984</a:t>
            </a:r>
            <a:r>
              <a:rPr lang="ar-JO" altLang="he-IL" sz="2400" dirty="0" smtClean="0">
                <a:solidFill>
                  <a:schemeClr val="tx1"/>
                </a:solidFill>
                <a:latin typeface="Calibri" panose="020F0502020204030204" pitchFamily="34" charset="0"/>
                <a:cs typeface="Calibri" panose="020F0502020204030204" pitchFamily="34" charset="0"/>
              </a:rPr>
              <a:t>"، "الوسائل" </a:t>
            </a:r>
            <a:r>
              <a:rPr lang="ar-JO" altLang="he-IL" sz="2400" dirty="0">
                <a:solidFill>
                  <a:schemeClr val="tx1"/>
                </a:solidFill>
                <a:latin typeface="Calibri" panose="020F0502020204030204" pitchFamily="34" charset="0"/>
                <a:cs typeface="Calibri" panose="020F0502020204030204" pitchFamily="34" charset="0"/>
              </a:rPr>
              <a:t>تحوّلت إلى "هدف"؛ التكنولوجيا تسيطر علينا).</a:t>
            </a:r>
            <a:endParaRPr lang="he-IL" altLang="he-IL" sz="2400" dirty="0">
              <a:solidFill>
                <a:schemeClr val="tx1"/>
              </a:solidFill>
              <a:latin typeface="Calibri" panose="020F0502020204030204" pitchFamily="34" charset="0"/>
              <a:cs typeface="Calibri" panose="020F0502020204030204" pitchFamily="34" charset="0"/>
            </a:endParaRPr>
          </a:p>
          <a:p>
            <a:pPr marL="504000" indent="-504000" rtl="1" eaLnBrk="1" hangingPunct="1">
              <a:buFont typeface="Wingdings" panose="05000000000000000000" pitchFamily="2" charset="2"/>
              <a:buChar char="q"/>
              <a:defRPr/>
            </a:pPr>
            <a:r>
              <a:rPr lang="en-US" altLang="he-IL" sz="2400" b="1" dirty="0">
                <a:solidFill>
                  <a:schemeClr val="tx1"/>
                </a:solidFill>
                <a:latin typeface="Calibri" panose="020F0502020204030204" pitchFamily="34" charset="0"/>
                <a:cs typeface="Calibri" panose="020F0502020204030204" pitchFamily="34" charset="0"/>
              </a:rPr>
              <a:t> </a:t>
            </a:r>
            <a:r>
              <a:rPr lang="ar-JO" altLang="he-IL" sz="2400" dirty="0">
                <a:solidFill>
                  <a:schemeClr val="tx1"/>
                </a:solidFill>
                <a:latin typeface="Calibri" panose="020F0502020204030204" pitchFamily="34" charset="0"/>
                <a:cs typeface="Calibri" panose="020F0502020204030204" pitchFamily="34" charset="0"/>
              </a:rPr>
              <a:t>التكنولوجيا تفتح أبوابًا لكّنها لا ترغمنا على الدخول عن طريقها.</a:t>
            </a:r>
            <a:r>
              <a:rPr lang="en-US" altLang="he-IL" sz="2400" dirty="0">
                <a:solidFill>
                  <a:schemeClr val="tx1"/>
                </a:solidFill>
                <a:latin typeface="Calibri" panose="020F0502020204030204" pitchFamily="34" charset="0"/>
                <a:cs typeface="Calibri" panose="020F0502020204030204" pitchFamily="34" charset="0"/>
              </a:rPr>
              <a:t/>
            </a:r>
            <a:br>
              <a:rPr lang="en-US" altLang="he-IL" sz="2400" dirty="0">
                <a:solidFill>
                  <a:schemeClr val="tx1"/>
                </a:solidFill>
                <a:latin typeface="Calibri" panose="020F0502020204030204" pitchFamily="34" charset="0"/>
                <a:cs typeface="Calibri" panose="020F0502020204030204" pitchFamily="34" charset="0"/>
              </a:rPr>
            </a:br>
            <a:r>
              <a:rPr lang="ar-JO" altLang="he-IL" sz="2400" dirty="0">
                <a:solidFill>
                  <a:schemeClr val="tx1"/>
                </a:solidFill>
                <a:latin typeface="Calibri" panose="020F0502020204030204" pitchFamily="34" charset="0"/>
                <a:cs typeface="Calibri" panose="020F0502020204030204" pitchFamily="34" charset="0"/>
              </a:rPr>
              <a:t>(</a:t>
            </a:r>
            <a:r>
              <a:rPr lang="ar-JO" altLang="he-IL" sz="2400" dirty="0" smtClean="0">
                <a:solidFill>
                  <a:schemeClr val="tx1"/>
                </a:solidFill>
                <a:latin typeface="Calibri" panose="020F0502020204030204" pitchFamily="34" charset="0"/>
                <a:cs typeface="Calibri" panose="020F0502020204030204" pitchFamily="34" charset="0"/>
              </a:rPr>
              <a:t>مُناقَشات </a:t>
            </a:r>
            <a:r>
              <a:rPr lang="ar-JO" altLang="he-IL" sz="2400" dirty="0">
                <a:solidFill>
                  <a:schemeClr val="tx1"/>
                </a:solidFill>
                <a:latin typeface="Calibri" panose="020F0502020204030204" pitchFamily="34" charset="0"/>
                <a:cs typeface="Calibri" panose="020F0502020204030204" pitchFamily="34" charset="0"/>
              </a:rPr>
              <a:t>في الموضوع: استعمالات الهندسة الوراثيّة لإنتاج نباتات مُحَسَّنة   ولنسخ أعضاء إنسانيّة أو حيوانيّة).</a:t>
            </a:r>
            <a:endParaRPr lang="en-US" altLang="he-IL"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9032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1000"/>
                                        <p:tgtEl>
                                          <p:spTgt spid="25603">
                                            <p:txEl>
                                              <p:pRg st="0" end="0"/>
                                            </p:txEl>
                                          </p:spTgt>
                                        </p:tgtEl>
                                      </p:cBhvr>
                                    </p:animEffect>
                                    <p:anim calcmode="lin" valueType="num">
                                      <p:cBhvr>
                                        <p:cTn id="8"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603">
                                            <p:txEl>
                                              <p:pRg st="1" end="1"/>
                                            </p:txEl>
                                          </p:spTgt>
                                        </p:tgtEl>
                                        <p:attrNameLst>
                                          <p:attrName>style.visibility</p:attrName>
                                        </p:attrNameLst>
                                      </p:cBhvr>
                                      <p:to>
                                        <p:strVal val="visible"/>
                                      </p:to>
                                    </p:set>
                                    <p:animEffect transition="in" filter="fade">
                                      <p:cBhvr>
                                        <p:cTn id="14" dur="1000"/>
                                        <p:tgtEl>
                                          <p:spTgt spid="25603">
                                            <p:txEl>
                                              <p:pRg st="1" end="1"/>
                                            </p:txEl>
                                          </p:spTgt>
                                        </p:tgtEl>
                                      </p:cBhvr>
                                    </p:animEffect>
                                    <p:anim calcmode="lin" valueType="num">
                                      <p:cBhvr>
                                        <p:cTn id="15"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56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603">
                                            <p:txEl>
                                              <p:pRg st="2" end="2"/>
                                            </p:txEl>
                                          </p:spTgt>
                                        </p:tgtEl>
                                        <p:attrNameLst>
                                          <p:attrName>style.visibility</p:attrName>
                                        </p:attrNameLst>
                                      </p:cBhvr>
                                      <p:to>
                                        <p:strVal val="visible"/>
                                      </p:to>
                                    </p:set>
                                    <p:animEffect transition="in" filter="fade">
                                      <p:cBhvr>
                                        <p:cTn id="21" dur="1000"/>
                                        <p:tgtEl>
                                          <p:spTgt spid="25603">
                                            <p:txEl>
                                              <p:pRg st="2" end="2"/>
                                            </p:txEl>
                                          </p:spTgt>
                                        </p:tgtEl>
                                      </p:cBhvr>
                                    </p:animEffect>
                                    <p:anim calcmode="lin" valueType="num">
                                      <p:cBhvr>
                                        <p:cTn id="22"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56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603">
                                            <p:txEl>
                                              <p:pRg st="3" end="3"/>
                                            </p:txEl>
                                          </p:spTgt>
                                        </p:tgtEl>
                                        <p:attrNameLst>
                                          <p:attrName>style.visibility</p:attrName>
                                        </p:attrNameLst>
                                      </p:cBhvr>
                                      <p:to>
                                        <p:strVal val="visible"/>
                                      </p:to>
                                    </p:set>
                                    <p:animEffect transition="in" filter="fade">
                                      <p:cBhvr>
                                        <p:cTn id="28" dur="1000"/>
                                        <p:tgtEl>
                                          <p:spTgt spid="25603">
                                            <p:txEl>
                                              <p:pRg st="3" end="3"/>
                                            </p:txEl>
                                          </p:spTgt>
                                        </p:tgtEl>
                                      </p:cBhvr>
                                    </p:animEffect>
                                    <p:anim calcmode="lin" valueType="num">
                                      <p:cBhvr>
                                        <p:cTn id="29" dur="10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56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603">
                                            <p:txEl>
                                              <p:pRg st="4" end="4"/>
                                            </p:txEl>
                                          </p:spTgt>
                                        </p:tgtEl>
                                        <p:attrNameLst>
                                          <p:attrName>style.visibility</p:attrName>
                                        </p:attrNameLst>
                                      </p:cBhvr>
                                      <p:to>
                                        <p:strVal val="visible"/>
                                      </p:to>
                                    </p:set>
                                    <p:animEffect transition="in" filter="fade">
                                      <p:cBhvr>
                                        <p:cTn id="35" dur="1000"/>
                                        <p:tgtEl>
                                          <p:spTgt spid="25603">
                                            <p:txEl>
                                              <p:pRg st="4" end="4"/>
                                            </p:txEl>
                                          </p:spTgt>
                                        </p:tgtEl>
                                      </p:cBhvr>
                                    </p:animEffect>
                                    <p:anim calcmode="lin" valueType="num">
                                      <p:cBhvr>
                                        <p:cTn id="36" dur="10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560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כותרת 1">
            <a:extLst>
              <a:ext uri="{FF2B5EF4-FFF2-40B4-BE49-F238E27FC236}">
                <a16:creationId xmlns:a16="http://schemas.microsoft.com/office/drawing/2014/main" id="{2ADA50B9-18C5-4863-B5D4-9FCA0E38D55D}"/>
              </a:ext>
            </a:extLst>
          </p:cNvPr>
          <p:cNvSpPr>
            <a:spLocks noGrp="1"/>
          </p:cNvSpPr>
          <p:nvPr>
            <p:ph type="title"/>
          </p:nvPr>
        </p:nvSpPr>
        <p:spPr>
          <a:xfrm>
            <a:off x="899592" y="511716"/>
            <a:ext cx="7543800" cy="1054164"/>
          </a:xfrm>
        </p:spPr>
        <p:txBody>
          <a:bodyPr>
            <a:normAutofit/>
          </a:bodyPr>
          <a:lstStyle/>
          <a:p>
            <a:pPr algn="ctr" eaLnBrk="1" hangingPunct="1">
              <a:defRPr/>
            </a:pPr>
            <a:r>
              <a:rPr lang="ar-JO" altLang="he-IL" b="1" dirty="0">
                <a:solidFill>
                  <a:srgbClr val="0070C0"/>
                </a:solidFill>
                <a:latin typeface="Calibri" panose="020F0502020204030204" pitchFamily="34" charset="0"/>
                <a:ea typeface="+mn-ea"/>
                <a:cs typeface="Calibri" panose="020F0502020204030204" pitchFamily="34" charset="0"/>
              </a:rPr>
              <a:t>العمليّة التكنولوجيّة الهندسيّة</a:t>
            </a:r>
            <a:endParaRPr lang="he-IL" altLang="he-IL" b="1" dirty="0">
              <a:solidFill>
                <a:srgbClr val="0070C0"/>
              </a:solidFill>
              <a:latin typeface="Calibri" panose="020F0502020204030204" pitchFamily="34" charset="0"/>
              <a:ea typeface="+mn-ea"/>
              <a:cs typeface="Calibri" panose="020F0502020204030204" pitchFamily="34" charset="0"/>
            </a:endParaRPr>
          </a:p>
        </p:txBody>
      </p:sp>
      <p:sp>
        <p:nvSpPr>
          <p:cNvPr id="14339" name="מציין מיקום תוכן 2">
            <a:extLst>
              <a:ext uri="{FF2B5EF4-FFF2-40B4-BE49-F238E27FC236}">
                <a16:creationId xmlns:a16="http://schemas.microsoft.com/office/drawing/2014/main" id="{35B677A3-585B-4E60-B863-8EB87E433D1A}"/>
              </a:ext>
            </a:extLst>
          </p:cNvPr>
          <p:cNvSpPr>
            <a:spLocks noGrp="1"/>
          </p:cNvSpPr>
          <p:nvPr>
            <p:ph idx="1"/>
          </p:nvPr>
        </p:nvSpPr>
        <p:spPr>
          <a:xfrm>
            <a:off x="610858" y="1988840"/>
            <a:ext cx="7993589" cy="4165923"/>
          </a:xfrm>
        </p:spPr>
        <p:txBody>
          <a:bodyPr>
            <a:noAutofit/>
          </a:bodyPr>
          <a:lstStyle/>
          <a:p>
            <a:pPr marL="360000" indent="-360000" algn="r" rtl="1" eaLnBrk="1" hangingPunct="1">
              <a:lnSpc>
                <a:spcPct val="100000"/>
              </a:lnSpc>
              <a:spcBef>
                <a:spcPts val="0"/>
              </a:spcBef>
              <a:spcAft>
                <a:spcPts val="0"/>
              </a:spcAft>
              <a:buFont typeface="Wingdings" panose="05000000000000000000" pitchFamily="2" charset="2"/>
              <a:buChar char="q"/>
            </a:pPr>
            <a:r>
              <a:rPr lang="ar-JO" altLang="he-IL" sz="2300" dirty="0">
                <a:latin typeface="Calibri" panose="020F0502020204030204" pitchFamily="34" charset="0"/>
                <a:cs typeface="Calibri" panose="020F0502020204030204" pitchFamily="34" charset="0"/>
              </a:rPr>
              <a:t>العمليّة التكنولوجيّة-الهندسيّة تشكّل </a:t>
            </a:r>
            <a:r>
              <a:rPr lang="ar-JO" altLang="he-IL" sz="2300" b="1" dirty="0">
                <a:latin typeface="Calibri" panose="020F0502020204030204" pitchFamily="34" charset="0"/>
                <a:cs typeface="Calibri" panose="020F0502020204030204" pitchFamily="34" charset="0"/>
              </a:rPr>
              <a:t>اللُّبّ الميتودولوجيّ للتكنولوجيا </a:t>
            </a:r>
            <a:r>
              <a:rPr lang="ar-JO" altLang="he-IL" sz="2300" b="1" dirty="0" smtClean="0">
                <a:latin typeface="Calibri" panose="020F0502020204030204" pitchFamily="34" charset="0"/>
                <a:cs typeface="Calibri" panose="020F0502020204030204" pitchFamily="34" charset="0"/>
              </a:rPr>
              <a:t>والهندسة؛</a:t>
            </a:r>
            <a:r>
              <a:rPr lang="ar-JO" altLang="he-IL" sz="2300" dirty="0" smtClean="0">
                <a:latin typeface="Calibri" panose="020F0502020204030204" pitchFamily="34" charset="0"/>
                <a:cs typeface="Calibri" panose="020F0502020204030204" pitchFamily="34" charset="0"/>
              </a:rPr>
              <a:t> </a:t>
            </a:r>
            <a:r>
              <a:rPr lang="ar-JO" altLang="he-IL" sz="2300" dirty="0">
                <a:highlight>
                  <a:srgbClr val="FFFF00"/>
                </a:highlight>
                <a:latin typeface="Calibri" panose="020F0502020204030204" pitchFamily="34" charset="0"/>
                <a:cs typeface="Calibri" panose="020F0502020204030204" pitchFamily="34" charset="0"/>
              </a:rPr>
              <a:t>ولذلك، فإنّه من المهمّ أن نوفّر للتلاميذ إمكانيّات مُتكرِّرة للمُمارَسة الفعليّة للعمليّة.</a:t>
            </a:r>
          </a:p>
          <a:p>
            <a:pPr marL="0" indent="0" algn="r" rtl="1" eaLnBrk="1" hangingPunct="1">
              <a:lnSpc>
                <a:spcPct val="100000"/>
              </a:lnSpc>
              <a:spcBef>
                <a:spcPts val="0"/>
              </a:spcBef>
              <a:spcAft>
                <a:spcPts val="0"/>
              </a:spcAft>
              <a:buNone/>
            </a:pPr>
            <a:endParaRPr lang="he-IL" altLang="he-IL" sz="2300" dirty="0">
              <a:latin typeface="Calibri" panose="020F0502020204030204" pitchFamily="34" charset="0"/>
              <a:cs typeface="Calibri" panose="020F0502020204030204" pitchFamily="34" charset="0"/>
            </a:endParaRPr>
          </a:p>
          <a:p>
            <a:pPr marL="360000" indent="-360000" algn="r" rtl="1" eaLnBrk="1" hangingPunct="1">
              <a:lnSpc>
                <a:spcPct val="100000"/>
              </a:lnSpc>
              <a:spcBef>
                <a:spcPts val="0"/>
              </a:spcBef>
              <a:spcAft>
                <a:spcPts val="0"/>
              </a:spcAft>
              <a:buFont typeface="Wingdings" panose="05000000000000000000" pitchFamily="2" charset="2"/>
              <a:buChar char="q"/>
            </a:pPr>
            <a:r>
              <a:rPr lang="ar-JO" altLang="he-IL" sz="2300" dirty="0">
                <a:highlight>
                  <a:srgbClr val="00FF00"/>
                </a:highlight>
                <a:latin typeface="Calibri" panose="020F0502020204030204" pitchFamily="34" charset="0"/>
                <a:cs typeface="Calibri" panose="020F0502020204030204" pitchFamily="34" charset="0"/>
              </a:rPr>
              <a:t>من المهمّ أن </a:t>
            </a:r>
            <a:r>
              <a:rPr lang="ar-JO" altLang="he-IL" sz="2300" dirty="0" smtClean="0">
                <a:highlight>
                  <a:srgbClr val="00FF00"/>
                </a:highlight>
                <a:latin typeface="Calibri" panose="020F0502020204030204" pitchFamily="34" charset="0"/>
                <a:cs typeface="Calibri" panose="020F0502020204030204" pitchFamily="34" charset="0"/>
              </a:rPr>
              <a:t>تَكون مُمارَسة </a:t>
            </a:r>
            <a:r>
              <a:rPr lang="ar-JO" altLang="he-IL" sz="2300" dirty="0">
                <a:highlight>
                  <a:srgbClr val="00FF00"/>
                </a:highlight>
                <a:latin typeface="Calibri" panose="020F0502020204030204" pitchFamily="34" charset="0"/>
                <a:cs typeface="Calibri" panose="020F0502020204030204" pitchFamily="34" charset="0"/>
              </a:rPr>
              <a:t>العمليّة </a:t>
            </a:r>
            <a:r>
              <a:rPr lang="ar-JO" altLang="he-IL" sz="2300" dirty="0" smtClean="0">
                <a:highlight>
                  <a:srgbClr val="00FF00"/>
                </a:highlight>
                <a:latin typeface="Calibri" panose="020F0502020204030204" pitchFamily="34" charset="0"/>
                <a:cs typeface="Calibri" panose="020F0502020204030204" pitchFamily="34" charset="0"/>
              </a:rPr>
              <a:t>مُمارَسةً أصليّةً، وأنْ </a:t>
            </a:r>
            <a:r>
              <a:rPr lang="ar-JO" altLang="he-IL" sz="2300" dirty="0">
                <a:highlight>
                  <a:srgbClr val="00FF00"/>
                </a:highlight>
                <a:latin typeface="Calibri" panose="020F0502020204030204" pitchFamily="34" charset="0"/>
                <a:cs typeface="Calibri" panose="020F0502020204030204" pitchFamily="34" charset="0"/>
              </a:rPr>
              <a:t>تعكس قدر الإمكان طبيعة العمليّة كما تحدث في الحياة الحقيقيّة.</a:t>
            </a:r>
          </a:p>
          <a:p>
            <a:pPr marL="0" indent="0" algn="r" rtl="1" eaLnBrk="1" hangingPunct="1">
              <a:lnSpc>
                <a:spcPct val="100000"/>
              </a:lnSpc>
              <a:spcBef>
                <a:spcPts val="0"/>
              </a:spcBef>
              <a:spcAft>
                <a:spcPts val="0"/>
              </a:spcAft>
              <a:buNone/>
            </a:pPr>
            <a:r>
              <a:rPr lang="ar-JO" altLang="he-IL" sz="2300" dirty="0">
                <a:highlight>
                  <a:srgbClr val="00FF00"/>
                </a:highlight>
                <a:latin typeface="Calibri" panose="020F0502020204030204" pitchFamily="34" charset="0"/>
                <a:cs typeface="Calibri" panose="020F0502020204030204" pitchFamily="34" charset="0"/>
              </a:rPr>
              <a:t>  </a:t>
            </a:r>
          </a:p>
          <a:p>
            <a:pPr marL="360000" indent="-360000" algn="r" rtl="1" eaLnBrk="1" hangingPunct="1">
              <a:lnSpc>
                <a:spcPct val="100000"/>
              </a:lnSpc>
              <a:spcBef>
                <a:spcPts val="0"/>
              </a:spcBef>
              <a:spcAft>
                <a:spcPts val="0"/>
              </a:spcAft>
              <a:buFont typeface="Wingdings" panose="05000000000000000000" pitchFamily="2" charset="2"/>
              <a:buChar char="q"/>
            </a:pPr>
            <a:r>
              <a:rPr lang="ar-JO" altLang="he-IL" sz="2300" dirty="0">
                <a:highlight>
                  <a:srgbClr val="00FFFF"/>
                </a:highlight>
                <a:latin typeface="Calibri" panose="020F0502020204030204" pitchFamily="34" charset="0"/>
                <a:cs typeface="Calibri" panose="020F0502020204030204" pitchFamily="34" charset="0"/>
              </a:rPr>
              <a:t>الحلّ التكنولوجيّ/الهندسيّ يستقي معلومات من مجالات معرفة مختلفة بما يتلاءم مع السياق</a:t>
            </a:r>
            <a:endParaRPr lang="he-IL" altLang="he-IL" sz="2300" dirty="0">
              <a:highlight>
                <a:srgbClr val="00FFFF"/>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8366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FC91FBA4-1B15-427C-BE9F-A2C3DCD01B27}"/>
              </a:ext>
            </a:extLst>
          </p:cNvPr>
          <p:cNvSpPr/>
          <p:nvPr/>
        </p:nvSpPr>
        <p:spPr>
          <a:xfrm>
            <a:off x="395536" y="1340768"/>
            <a:ext cx="8280920" cy="3785652"/>
          </a:xfrm>
          <a:prstGeom prst="rect">
            <a:avLst/>
          </a:prstGeom>
        </p:spPr>
        <p:txBody>
          <a:bodyPr wrap="square">
            <a:spAutoFit/>
          </a:bodyPr>
          <a:lstStyle/>
          <a:p>
            <a:pPr algn="r">
              <a:defRPr/>
            </a:pPr>
            <a:r>
              <a:rPr lang="ar-JO" sz="2400" b="1" u="sng" dirty="0" smtClean="0">
                <a:solidFill>
                  <a:srgbClr val="0070C0"/>
                </a:solidFill>
                <a:latin typeface="Calibri" panose="020F0502020204030204" pitchFamily="34" charset="0"/>
                <a:ea typeface="Times New Roman"/>
                <a:cs typeface="Calibri" panose="020F0502020204030204" pitchFamily="34" charset="0"/>
              </a:rPr>
              <a:t>مصادر للمقارنة بين العمليّات:</a:t>
            </a:r>
            <a:r>
              <a:rPr lang="he-IL" sz="2400" b="1" dirty="0" smtClean="0">
                <a:latin typeface="Calibri" panose="020F0502020204030204" pitchFamily="34" charset="0"/>
                <a:ea typeface="Times New Roman"/>
                <a:cs typeface="Calibri" panose="020F0502020204030204" pitchFamily="34" charset="0"/>
              </a:rPr>
              <a:t> </a:t>
            </a:r>
            <a:endParaRPr lang="he-IL" sz="2400" b="1" dirty="0">
              <a:latin typeface="Calibri" panose="020F0502020204030204" pitchFamily="34" charset="0"/>
              <a:ea typeface="Times New Roman"/>
              <a:cs typeface="Calibri" panose="020F0502020204030204" pitchFamily="34" charset="0"/>
            </a:endParaRPr>
          </a:p>
          <a:p>
            <a:pPr algn="l">
              <a:defRPr/>
            </a:pPr>
            <a:endParaRPr lang="en-US" sz="2400" dirty="0">
              <a:latin typeface="Calibri" panose="020F0502020204030204" pitchFamily="34" charset="0"/>
              <a:ea typeface="Times New Roman"/>
              <a:cs typeface="Calibri" panose="020F0502020204030204" pitchFamily="34" charset="0"/>
            </a:endParaRPr>
          </a:p>
          <a:p>
            <a:pPr algn="l">
              <a:defRPr/>
            </a:pPr>
            <a:endParaRPr lang="he-IL" sz="2400" dirty="0">
              <a:latin typeface="Calibri" panose="020F0502020204030204" pitchFamily="34" charset="0"/>
              <a:ea typeface="Times New Roman"/>
              <a:cs typeface="Calibri" panose="020F0502020204030204" pitchFamily="34" charset="0"/>
            </a:endParaRPr>
          </a:p>
          <a:p>
            <a:pPr marL="342900" indent="-342900" algn="l">
              <a:buFont typeface="+mj-lt"/>
              <a:buAutoNum type="arabicPeriod"/>
              <a:defRPr/>
            </a:pPr>
            <a:r>
              <a:rPr lang="en-US" sz="2400" dirty="0">
                <a:latin typeface="Calibri" panose="020F0502020204030204" pitchFamily="34" charset="0"/>
                <a:ea typeface="Times New Roman"/>
                <a:cs typeface="Calibri" panose="020F0502020204030204" pitchFamily="34" charset="0"/>
              </a:rPr>
              <a:t>A Framework for K-12 Science Education: Practices, Crosscutting Concepts, and Core Ideas, National Research Council. (2012).</a:t>
            </a:r>
          </a:p>
          <a:p>
            <a:pPr marL="457200" indent="-457200" algn="l">
              <a:spcAft>
                <a:spcPts val="0"/>
              </a:spcAft>
              <a:buFont typeface="+mj-lt"/>
              <a:buAutoNum type="arabicPeriod"/>
              <a:defRPr/>
            </a:pPr>
            <a:endParaRPr lang="he-IL" sz="2400" dirty="0">
              <a:latin typeface="Calibri" panose="020F0502020204030204" pitchFamily="34" charset="0"/>
              <a:ea typeface="Times New Roman"/>
              <a:cs typeface="Calibri" panose="020F0502020204030204" pitchFamily="34" charset="0"/>
            </a:endParaRPr>
          </a:p>
          <a:p>
            <a:pPr marL="457200" indent="-457200" algn="l">
              <a:spcAft>
                <a:spcPts val="0"/>
              </a:spcAft>
              <a:buFont typeface="+mj-lt"/>
              <a:buAutoNum type="arabicPeriod"/>
              <a:defRPr/>
            </a:pPr>
            <a:r>
              <a:rPr lang="en-US" sz="2400" dirty="0">
                <a:latin typeface="Calibri" panose="020F0502020204030204" pitchFamily="34" charset="0"/>
                <a:ea typeface="Times New Roman"/>
                <a:cs typeface="Calibri" panose="020F0502020204030204" pitchFamily="34" charset="0"/>
              </a:rPr>
              <a:t>Bybee,R.W  </a:t>
            </a:r>
            <a:r>
              <a:rPr lang="en-US" sz="2400" i="1" dirty="0">
                <a:latin typeface="Calibri" panose="020F0502020204030204" pitchFamily="34" charset="0"/>
                <a:ea typeface="Times New Roman"/>
                <a:cs typeface="Calibri" panose="020F0502020204030204" pitchFamily="34" charset="0"/>
              </a:rPr>
              <a:t> </a:t>
            </a:r>
            <a:r>
              <a:rPr lang="en-US" sz="2400" dirty="0">
                <a:latin typeface="Calibri" panose="020F0502020204030204" pitchFamily="34" charset="0"/>
                <a:ea typeface="Times New Roman"/>
                <a:cs typeface="Calibri" panose="020F0502020204030204" pitchFamily="34" charset="0"/>
              </a:rPr>
              <a:t>Scientific and Engineering Practices in K–12 Classrooms Understanding.  </a:t>
            </a:r>
            <a:r>
              <a:rPr lang="en-US" sz="2400" i="1" dirty="0">
                <a:latin typeface="Calibri" panose="020F0502020204030204" pitchFamily="34" charset="0"/>
                <a:ea typeface="Times New Roman"/>
                <a:cs typeface="Calibri" panose="020F0502020204030204" pitchFamily="34" charset="0"/>
              </a:rPr>
              <a:t>A Framework for K–12 Science Education</a:t>
            </a:r>
            <a:r>
              <a:rPr lang="en-US" sz="2400" dirty="0">
                <a:latin typeface="Calibri" panose="020F0502020204030204" pitchFamily="34" charset="0"/>
                <a:ea typeface="Times New Roman"/>
                <a:cs typeface="Calibri" panose="020F0502020204030204" pitchFamily="34" charset="0"/>
              </a:rPr>
              <a:t>. 2011 NSTA's  journals</a:t>
            </a:r>
            <a:r>
              <a:rPr lang="en-US" sz="2400" dirty="0">
                <a:solidFill>
                  <a:srgbClr val="222222"/>
                </a:solidFill>
                <a:latin typeface="Calibri" panose="020F0502020204030204" pitchFamily="34" charset="0"/>
                <a:ea typeface="Times New Roman"/>
                <a:cs typeface="Calibri" panose="020F0502020204030204" pitchFamily="34" charset="0"/>
              </a:rPr>
              <a:t>. </a:t>
            </a:r>
          </a:p>
        </p:txBody>
      </p:sp>
      <p:sp>
        <p:nvSpPr>
          <p:cNvPr id="3" name="Title 2" hidden="1"/>
          <p:cNvSpPr>
            <a:spLocks noGrp="1"/>
          </p:cNvSpPr>
          <p:nvPr>
            <p:ph type="title" idx="4294967295"/>
          </p:nvPr>
        </p:nvSpPr>
        <p:spPr/>
        <p:txBody>
          <a:bodyPr/>
          <a:lstStyle/>
          <a:p>
            <a:pPr rtl="0" eaLnBrk="1" latinLnBrk="0" hangingPunct="1"/>
            <a:r>
              <a:rPr lang="ar-JO" sz="2400" b="1" u="sng" kern="1200" dirty="0" smtClean="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مصادر للمقارنة بين العمليّات:</a:t>
            </a:r>
            <a:r>
              <a:rPr lang="he-IL" sz="24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dirty="0" smtClean="0">
              <a:effectLst/>
            </a:endParaRPr>
          </a:p>
          <a:p>
            <a:endParaRPr lang="en-US" dirty="0"/>
          </a:p>
        </p:txBody>
      </p:sp>
    </p:spTree>
    <p:extLst>
      <p:ext uri="{BB962C8B-B14F-4D97-AF65-F5344CB8AC3E}">
        <p14:creationId xmlns:p14="http://schemas.microsoft.com/office/powerpoint/2010/main" val="3798172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75A77B34-4532-483B-AD72-D87D92DCA437}"/>
              </a:ext>
            </a:extLst>
          </p:cNvPr>
          <p:cNvSpPr/>
          <p:nvPr/>
        </p:nvSpPr>
        <p:spPr>
          <a:xfrm>
            <a:off x="683568" y="764704"/>
            <a:ext cx="7776864" cy="3785652"/>
          </a:xfrm>
          <a:prstGeom prst="rect">
            <a:avLst/>
          </a:prstGeom>
        </p:spPr>
        <p:txBody>
          <a:bodyPr wrap="square">
            <a:spAutoFit/>
          </a:bodyPr>
          <a:lstStyle/>
          <a:p>
            <a:pPr algn="just" rtl="1"/>
            <a:r>
              <a:rPr lang="ar-JO" sz="2000" b="0" i="0" dirty="0">
                <a:solidFill>
                  <a:srgbClr val="000000"/>
                </a:solidFill>
                <a:effectLst/>
                <a:latin typeface="Calibri" panose="020F0502020204030204" pitchFamily="34" charset="0"/>
                <a:cs typeface="Calibri" panose="020F0502020204030204" pitchFamily="34" charset="0"/>
              </a:rPr>
              <a:t>بعد اختراع العدسة </a:t>
            </a:r>
            <a:r>
              <a:rPr lang="ar-JO" sz="2000" b="0" i="0" dirty="0" smtClean="0">
                <a:solidFill>
                  <a:srgbClr val="000000"/>
                </a:solidFill>
                <a:effectLst/>
                <a:latin typeface="Calibri" panose="020F0502020204030204" pitchFamily="34" charset="0"/>
                <a:cs typeface="Calibri" panose="020F0502020204030204" pitchFamily="34" charset="0"/>
              </a:rPr>
              <a:t>المُكبِّرة </a:t>
            </a:r>
            <a:r>
              <a:rPr lang="ar-JO" sz="2000" b="0" i="0" dirty="0">
                <a:solidFill>
                  <a:srgbClr val="000000"/>
                </a:solidFill>
                <a:effectLst/>
                <a:latin typeface="Calibri" panose="020F0502020204030204" pitchFamily="34" charset="0"/>
                <a:cs typeface="Calibri" panose="020F0502020204030204" pitchFamily="34" charset="0"/>
              </a:rPr>
              <a:t>واختراع النظّارات تطوَّر مجال البصريّات في أوروبا، خاصّة في إيطاليا </a:t>
            </a:r>
            <a:r>
              <a:rPr lang="ar-JO" sz="2000" b="0" i="0" dirty="0" smtClean="0">
                <a:solidFill>
                  <a:srgbClr val="000000"/>
                </a:solidFill>
                <a:effectLst/>
                <a:latin typeface="Calibri" panose="020F0502020204030204" pitchFamily="34" charset="0"/>
                <a:cs typeface="Calibri" panose="020F0502020204030204" pitchFamily="34" charset="0"/>
              </a:rPr>
              <a:t>وهولندا</a:t>
            </a:r>
            <a:r>
              <a:rPr lang="ar-JO" sz="2000" b="0" i="0" dirty="0">
                <a:solidFill>
                  <a:srgbClr val="000000"/>
                </a:solidFill>
                <a:effectLst/>
                <a:latin typeface="Calibri" panose="020F0502020204030204" pitchFamily="34" charset="0"/>
                <a:cs typeface="Calibri" panose="020F0502020204030204" pitchFamily="34" charset="0"/>
              </a:rPr>
              <a:t>. لقد تمّ بناء </a:t>
            </a:r>
            <a:r>
              <a:rPr lang="ar-JO" sz="2000" b="0" i="0" dirty="0" smtClean="0">
                <a:solidFill>
                  <a:srgbClr val="000000"/>
                </a:solidFill>
                <a:effectLst/>
                <a:latin typeface="Calibri" panose="020F0502020204030204" pitchFamily="34" charset="0"/>
                <a:cs typeface="Calibri" panose="020F0502020204030204" pitchFamily="34" charset="0"/>
              </a:rPr>
              <a:t>وصَقْل </a:t>
            </a:r>
            <a:r>
              <a:rPr lang="ar-JO" sz="2000" b="0" i="0" dirty="0">
                <a:solidFill>
                  <a:srgbClr val="000000"/>
                </a:solidFill>
                <a:effectLst/>
                <a:latin typeface="Calibri" panose="020F0502020204030204" pitchFamily="34" charset="0"/>
                <a:cs typeface="Calibri" panose="020F0502020204030204" pitchFamily="34" charset="0"/>
              </a:rPr>
              <a:t>عدسات من أنواع وجودة مختلفة، وإجراء أبحاث عليها.</a:t>
            </a:r>
            <a:endParaRPr lang="he-IL" sz="2000" b="0" i="0" dirty="0">
              <a:solidFill>
                <a:srgbClr val="000000"/>
              </a:solidFill>
              <a:effectLst/>
              <a:latin typeface="Calibri" panose="020F0502020204030204" pitchFamily="34" charset="0"/>
              <a:cs typeface="Calibri" panose="020F0502020204030204" pitchFamily="34" charset="0"/>
            </a:endParaRPr>
          </a:p>
          <a:p>
            <a:pPr algn="r" rtl="1"/>
            <a:r>
              <a:rPr lang="he-IL" sz="2000" b="0" i="0" dirty="0">
                <a:solidFill>
                  <a:srgbClr val="000000"/>
                </a:solidFill>
                <a:effectLst/>
                <a:latin typeface="Calibri" panose="020F0502020204030204" pitchFamily="34" charset="0"/>
                <a:cs typeface="Calibri" panose="020F0502020204030204" pitchFamily="34" charset="0"/>
              </a:rPr>
              <a:t> </a:t>
            </a:r>
            <a:endParaRPr lang="ar-JO" sz="2000" b="0" i="0" dirty="0">
              <a:solidFill>
                <a:srgbClr val="000000"/>
              </a:solidFill>
              <a:effectLst/>
              <a:latin typeface="Calibri" panose="020F0502020204030204" pitchFamily="34" charset="0"/>
              <a:cs typeface="Calibri" panose="020F0502020204030204" pitchFamily="34" charset="0"/>
            </a:endParaRPr>
          </a:p>
          <a:p>
            <a:pPr algn="r" rtl="1"/>
            <a:r>
              <a:rPr lang="ar-JO" sz="2000" dirty="0">
                <a:solidFill>
                  <a:srgbClr val="000000"/>
                </a:solidFill>
                <a:cs typeface="Calibri" panose="020F0502020204030204" pitchFamily="34" charset="0"/>
              </a:rPr>
              <a:t>عالِما البصريّات الهولنديّان، </a:t>
            </a:r>
            <a:r>
              <a:rPr lang="ar-JO" sz="2000" dirty="0">
                <a:solidFill>
                  <a:srgbClr val="FFC000"/>
                </a:solidFill>
                <a:cs typeface="Calibri" panose="020F0502020204030204" pitchFamily="34" charset="0"/>
              </a:rPr>
              <a:t>زاكارياس يانسن، وابنه هانس </a:t>
            </a:r>
            <a:r>
              <a:rPr lang="ar-JO" sz="2000" dirty="0">
                <a:solidFill>
                  <a:srgbClr val="FFC000"/>
                </a:solidFill>
              </a:rPr>
              <a:t>(</a:t>
            </a:r>
            <a:r>
              <a:rPr lang="en-US" sz="2000" dirty="0">
                <a:solidFill>
                  <a:srgbClr val="FFC000"/>
                </a:solidFill>
              </a:rPr>
              <a:t>Zaccharias Janssen &amp; Hans</a:t>
            </a:r>
            <a:r>
              <a:rPr lang="ar-JO" sz="2000" dirty="0">
                <a:solidFill>
                  <a:srgbClr val="FFC000"/>
                </a:solidFill>
              </a:rPr>
              <a:t>) </a:t>
            </a:r>
            <a:r>
              <a:rPr lang="ar-JO" sz="2000" dirty="0">
                <a:solidFill>
                  <a:srgbClr val="000000"/>
                </a:solidFill>
                <a:cs typeface="Calibri" panose="020F0502020204030204" pitchFamily="34" charset="0"/>
              </a:rPr>
              <a:t>أجريا تجارب على العدسات في سنة 1590.</a:t>
            </a:r>
          </a:p>
          <a:p>
            <a:pPr algn="r" rtl="1"/>
            <a:endParaRPr lang="ar-JO" sz="2000" dirty="0">
              <a:solidFill>
                <a:srgbClr val="000000"/>
              </a:solidFill>
              <a:cs typeface="Calibri" panose="020F0502020204030204" pitchFamily="34" charset="0"/>
            </a:endParaRPr>
          </a:p>
          <a:p>
            <a:pPr algn="just" rtl="1"/>
            <a:r>
              <a:rPr lang="ar-JO" sz="2000" dirty="0">
                <a:solidFill>
                  <a:srgbClr val="000000"/>
                </a:solidFill>
                <a:cs typeface="Calibri" panose="020F0502020204030204" pitchFamily="34" charset="0"/>
              </a:rPr>
              <a:t>وَضَع هذان العالِمان عدسات على مسافات مختلفة داخل أسطوانة. </a:t>
            </a:r>
            <a:r>
              <a:rPr lang="ar-JO" sz="2000" dirty="0" smtClean="0">
                <a:solidFill>
                  <a:srgbClr val="000000"/>
                </a:solidFill>
                <a:cs typeface="Calibri" panose="020F0502020204030204" pitchFamily="34" charset="0"/>
              </a:rPr>
              <a:t>وبعد </a:t>
            </a:r>
            <a:r>
              <a:rPr lang="ar-JO" sz="2000" dirty="0">
                <a:solidFill>
                  <a:srgbClr val="000000"/>
                </a:solidFill>
                <a:cs typeface="Calibri" panose="020F0502020204030204" pitchFamily="34" charset="0"/>
              </a:rPr>
              <a:t>إجراء التجارب، اكتشفا مبدأً فيزيائيًّا. وبحسب هذا المبدأ، فإنّ استعمال عدستَيْن يُمكِّننا من رؤية الغرض بكِبرَ يساوي حاصل ضرب </a:t>
            </a:r>
            <a:r>
              <a:rPr lang="ar-JO" sz="2000" dirty="0" smtClean="0">
                <a:solidFill>
                  <a:srgbClr val="000000"/>
                </a:solidFill>
                <a:cs typeface="Calibri" panose="020F0502020204030204" pitchFamily="34" charset="0"/>
              </a:rPr>
              <a:t>قدرة تكبير العدستَيْن</a:t>
            </a:r>
            <a:r>
              <a:rPr lang="ar-JO" sz="2000" dirty="0">
                <a:solidFill>
                  <a:srgbClr val="000000"/>
                </a:solidFill>
                <a:cs typeface="Calibri" panose="020F0502020204030204" pitchFamily="34" charset="0"/>
              </a:rPr>
              <a:t>. رَكَّب العالِمان جهازًا بسيطًا (اُنظر الصورة)، تبلغ قوّة تكبيره حتى أكبر بـ20 مرّة من كِبَر الغرض الذي يجري فحصه. عمليًّا، اكتشف العالِمان طريقة عمل الميكروسكوب (المجهر) الضوئيّ والتيليسكوب.</a:t>
            </a:r>
          </a:p>
          <a:p>
            <a:pPr algn="r" rtl="1"/>
            <a:endParaRPr lang="he-IL" sz="2000" b="0" i="0" dirty="0">
              <a:solidFill>
                <a:srgbClr val="000000"/>
              </a:solidFill>
              <a:effectLst/>
              <a:latin typeface="Calibri" panose="020F0502020204030204" pitchFamily="34" charset="0"/>
              <a:cs typeface="Calibri" panose="020F0502020204030204" pitchFamily="34" charset="0"/>
            </a:endParaRPr>
          </a:p>
        </p:txBody>
      </p:sp>
      <p:pic>
        <p:nvPicPr>
          <p:cNvPr id="5" name="Picture 4" descr="תוצאת תמונה עבור ‪Zaccharias Janssen &amp; Hans‬‏">
            <a:extLst>
              <a:ext uri="{FF2B5EF4-FFF2-40B4-BE49-F238E27FC236}">
                <a16:creationId xmlns:a16="http://schemas.microsoft.com/office/drawing/2014/main" id="{DE194B2D-1124-4F88-ACE2-29A13C22C5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697" y="4703786"/>
            <a:ext cx="2286000" cy="15335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תוצאת תמונה עבור ‪Zaccharias Janssen &amp; Hans‬‏">
            <a:extLst>
              <a:ext uri="{FF2B5EF4-FFF2-40B4-BE49-F238E27FC236}">
                <a16:creationId xmlns:a16="http://schemas.microsoft.com/office/drawing/2014/main" id="{02B00308-E44C-4845-8BBF-00E4C44251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136" y="4807466"/>
            <a:ext cx="2283121" cy="13495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B932485-9447-4182-9BFD-42F46DC84430}"/>
              </a:ext>
            </a:extLst>
          </p:cNvPr>
          <p:cNvSpPr txBox="1"/>
          <p:nvPr/>
        </p:nvSpPr>
        <p:spPr>
          <a:xfrm>
            <a:off x="179512" y="-27384"/>
            <a:ext cx="8280920" cy="707886"/>
          </a:xfrm>
          <a:prstGeom prst="rect">
            <a:avLst/>
          </a:prstGeom>
          <a:noFill/>
        </p:spPr>
        <p:txBody>
          <a:bodyPr wrap="square" rtlCol="1">
            <a:spAutoFit/>
          </a:bodyPr>
          <a:lstStyle/>
          <a:p>
            <a:pPr algn="ctr"/>
            <a:r>
              <a:rPr lang="ar-JO" sz="4000" b="1" spc="-50" dirty="0">
                <a:solidFill>
                  <a:srgbClr val="0070C0"/>
                </a:solidFill>
                <a:latin typeface="Calibri" panose="020F0502020204030204" pitchFamily="34" charset="0"/>
                <a:cs typeface="Calibri" panose="020F0502020204030204" pitchFamily="34" charset="0"/>
              </a:rPr>
              <a:t>من العدسة </a:t>
            </a:r>
            <a:r>
              <a:rPr lang="ar-JO" sz="4000" b="1" spc="-50" dirty="0" smtClean="0">
                <a:solidFill>
                  <a:srgbClr val="0070C0"/>
                </a:solidFill>
                <a:latin typeface="Calibri" panose="020F0502020204030204" pitchFamily="34" charset="0"/>
                <a:cs typeface="Calibri" panose="020F0502020204030204" pitchFamily="34" charset="0"/>
              </a:rPr>
              <a:t>المُكبِّرة </a:t>
            </a:r>
            <a:r>
              <a:rPr lang="ar-JO" sz="4000" b="1" spc="-50" dirty="0">
                <a:solidFill>
                  <a:srgbClr val="0070C0"/>
                </a:solidFill>
                <a:latin typeface="Calibri" panose="020F0502020204030204" pitchFamily="34" charset="0"/>
                <a:cs typeface="Calibri" panose="020F0502020204030204" pitchFamily="34" charset="0"/>
              </a:rPr>
              <a:t>إلى الميكروسكوب (المجهر)</a:t>
            </a:r>
            <a:endParaRPr lang="he-IL" sz="4000" b="1" spc="-50" dirty="0">
              <a:solidFill>
                <a:srgbClr val="0070C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0656BA52-2905-450C-82E8-E3CC935E78EB}"/>
              </a:ext>
            </a:extLst>
          </p:cNvPr>
          <p:cNvSpPr txBox="1"/>
          <p:nvPr/>
        </p:nvSpPr>
        <p:spPr>
          <a:xfrm>
            <a:off x="5508104" y="5733256"/>
            <a:ext cx="1500731" cy="307777"/>
          </a:xfrm>
          <a:prstGeom prst="rect">
            <a:avLst/>
          </a:prstGeom>
          <a:noFill/>
        </p:spPr>
        <p:txBody>
          <a:bodyPr wrap="none" rtlCol="1">
            <a:spAutoFit/>
          </a:bodyPr>
          <a:lstStyle/>
          <a:p>
            <a:pPr algn="r" rtl="1"/>
            <a:r>
              <a:rPr lang="ar-JO" sz="1400" dirty="0">
                <a:solidFill>
                  <a:srgbClr val="000000"/>
                </a:solidFill>
                <a:latin typeface="Calibri" panose="020F0502020204030204" pitchFamily="34" charset="0"/>
                <a:cs typeface="Calibri" panose="020F0502020204030204" pitchFamily="34" charset="0"/>
              </a:rPr>
              <a:t>زاكارياس وهانس يانسن</a:t>
            </a:r>
            <a:endParaRPr lang="he-IL" sz="1400" dirty="0"/>
          </a:p>
        </p:txBody>
      </p:sp>
      <p:sp>
        <p:nvSpPr>
          <p:cNvPr id="2" name="Title 1" hidden="1"/>
          <p:cNvSpPr>
            <a:spLocks noGrp="1"/>
          </p:cNvSpPr>
          <p:nvPr>
            <p:ph type="title"/>
          </p:nvPr>
        </p:nvSpPr>
        <p:spPr/>
        <p:txBody>
          <a:bodyPr/>
          <a:lstStyle/>
          <a:p>
            <a:pPr rtl="0" eaLnBrk="1" latinLnBrk="0" hangingPunct="1"/>
            <a:r>
              <a:rPr lang="ar-JO" sz="4000" b="1" kern="1200" spc="-50" dirty="0" smtClean="0">
                <a:solidFill>
                  <a:srgbClr val="0070C0"/>
                </a:solidFill>
                <a:effectLst/>
                <a:latin typeface="Calibri" panose="020F0502020204030204" pitchFamily="34" charset="0"/>
                <a:ea typeface="+mn-ea"/>
                <a:cs typeface="Calibri" panose="020F0502020204030204" pitchFamily="34" charset="0"/>
              </a:rPr>
              <a:t>من العدسة المُكبِّرة إلى الميكروسكوب (المجهر)</a:t>
            </a:r>
            <a:endParaRPr lang="en-US" dirty="0" smtClean="0">
              <a:effectLst/>
            </a:endParaRPr>
          </a:p>
        </p:txBody>
      </p:sp>
    </p:spTree>
    <p:extLst>
      <p:ext uri="{BB962C8B-B14F-4D97-AF65-F5344CB8AC3E}">
        <p14:creationId xmlns:p14="http://schemas.microsoft.com/office/powerpoint/2010/main" val="3944153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C23BC95-A693-4FF5-8418-153E3E014918}"/>
              </a:ext>
            </a:extLst>
          </p:cNvPr>
          <p:cNvSpPr>
            <a:spLocks noGrp="1"/>
          </p:cNvSpPr>
          <p:nvPr>
            <p:ph type="title"/>
          </p:nvPr>
        </p:nvSpPr>
        <p:spPr>
          <a:xfrm>
            <a:off x="822960" y="286604"/>
            <a:ext cx="7543800" cy="1450757"/>
          </a:xfrm>
        </p:spPr>
        <p:txBody>
          <a:bodyPr/>
          <a:lstStyle/>
          <a:p>
            <a:pPr algn="ctr"/>
            <a:r>
              <a:rPr lang="ar-JO" b="1" dirty="0">
                <a:solidFill>
                  <a:srgbClr val="0070C0"/>
                </a:solidFill>
                <a:latin typeface="Calibri" panose="020F0502020204030204" pitchFamily="34" charset="0"/>
                <a:ea typeface="+mn-ea"/>
                <a:cs typeface="Calibri" panose="020F0502020204030204" pitchFamily="34" charset="0"/>
              </a:rPr>
              <a:t>عالِم أم مُهندِس؟</a:t>
            </a:r>
            <a:endParaRPr lang="he-IL" b="1" dirty="0">
              <a:solidFill>
                <a:srgbClr val="0070C0"/>
              </a:solidFill>
              <a:latin typeface="Calibri" panose="020F0502020204030204" pitchFamily="34" charset="0"/>
              <a:ea typeface="+mn-ea"/>
              <a:cs typeface="Calibri" panose="020F0502020204030204" pitchFamily="34" charset="0"/>
            </a:endParaRPr>
          </a:p>
        </p:txBody>
      </p:sp>
      <p:sp>
        <p:nvSpPr>
          <p:cNvPr id="3" name="מציין מיקום תוכן 2">
            <a:extLst>
              <a:ext uri="{FF2B5EF4-FFF2-40B4-BE49-F238E27FC236}">
                <a16:creationId xmlns:a16="http://schemas.microsoft.com/office/drawing/2014/main" id="{AB4E46B3-8DA6-4294-8AFE-DA90DA2E1B8A}"/>
              </a:ext>
            </a:extLst>
          </p:cNvPr>
          <p:cNvSpPr>
            <a:spLocks noGrp="1"/>
          </p:cNvSpPr>
          <p:nvPr>
            <p:ph idx="1"/>
          </p:nvPr>
        </p:nvSpPr>
        <p:spPr/>
        <p:txBody>
          <a:bodyPr/>
          <a:lstStyle/>
          <a:p>
            <a:endParaRPr lang="he-IL" dirty="0"/>
          </a:p>
          <a:p>
            <a:endParaRPr lang="he-IL" dirty="0"/>
          </a:p>
          <a:p>
            <a:pPr algn="ctr"/>
            <a:r>
              <a:rPr lang="ar-JO" sz="2800" dirty="0">
                <a:latin typeface="Calibri" panose="020F0502020204030204" pitchFamily="34" charset="0"/>
                <a:cs typeface="Calibri" panose="020F0502020204030204" pitchFamily="34" charset="0"/>
              </a:rPr>
              <a:t>هل أبناء عائلة يانسن كانوا عُلماء أمْ مُهندِسين؟</a:t>
            </a:r>
            <a:endParaRPr lang="he-IL" dirty="0"/>
          </a:p>
        </p:txBody>
      </p:sp>
    </p:spTree>
    <p:extLst>
      <p:ext uri="{BB962C8B-B14F-4D97-AF65-F5344CB8AC3E}">
        <p14:creationId xmlns:p14="http://schemas.microsoft.com/office/powerpoint/2010/main" val="1751360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F6BB8927-93DA-41AB-BF3E-BF3F53091365}"/>
              </a:ext>
            </a:extLst>
          </p:cNvPr>
          <p:cNvSpPr/>
          <p:nvPr/>
        </p:nvSpPr>
        <p:spPr>
          <a:xfrm>
            <a:off x="2123728" y="2191265"/>
            <a:ext cx="6480719" cy="3440685"/>
          </a:xfrm>
          <a:prstGeom prst="rect">
            <a:avLst/>
          </a:prstGeom>
        </p:spPr>
        <p:txBody>
          <a:bodyPr wrap="square">
            <a:spAutoFit/>
          </a:bodyPr>
          <a:lstStyle/>
          <a:p>
            <a:pPr marL="285750" indent="-285750" algn="just" rtl="1">
              <a:lnSpc>
                <a:spcPct val="115000"/>
              </a:lnSpc>
              <a:spcAft>
                <a:spcPts val="1000"/>
              </a:spcAft>
              <a:buFont typeface="Wingdings" panose="05000000000000000000" pitchFamily="2" charset="2"/>
              <a:buChar char="q"/>
            </a:pPr>
            <a:r>
              <a:rPr lang="ar-JO" sz="2200" dirty="0">
                <a:latin typeface="Calibri" panose="020F0502020204030204" pitchFamily="34" charset="0"/>
                <a:ea typeface="Calibri"/>
                <a:cs typeface="Calibri" panose="020F0502020204030204" pitchFamily="34" charset="0"/>
              </a:rPr>
              <a:t>أنطون فان ليفينهوك الذي كان عاملًا في متجر للقماش في هولندا، رأى الميكروسكوب للمرّة الأولى. في تلك الفترة، اعتاد التجار على فحص جودة الأقمشة بواسطة ميكروسكوبات بسيطة احتوت على عدسة </a:t>
            </a:r>
            <a:r>
              <a:rPr lang="ar-JO" sz="2200" dirty="0" smtClean="0">
                <a:latin typeface="Calibri" panose="020F0502020204030204" pitchFamily="34" charset="0"/>
                <a:ea typeface="Calibri"/>
                <a:cs typeface="Calibri" panose="020F0502020204030204" pitchFamily="34" charset="0"/>
              </a:rPr>
              <a:t>مُكبِّرة </a:t>
            </a:r>
            <a:r>
              <a:rPr lang="ar-JO" sz="2200" dirty="0">
                <a:latin typeface="Calibri" panose="020F0502020204030204" pitchFamily="34" charset="0"/>
                <a:ea typeface="Calibri"/>
                <a:cs typeface="Calibri" panose="020F0502020204030204" pitchFamily="34" charset="0"/>
              </a:rPr>
              <a:t>واحدة.</a:t>
            </a:r>
            <a:r>
              <a:rPr lang="he-IL" sz="2200" dirty="0">
                <a:latin typeface="Calibri" panose="020F0502020204030204" pitchFamily="34" charset="0"/>
                <a:ea typeface="Calibri"/>
                <a:cs typeface="Calibri" panose="020F0502020204030204" pitchFamily="34" charset="0"/>
              </a:rPr>
              <a:t> </a:t>
            </a:r>
          </a:p>
          <a:p>
            <a:pPr marL="285750" indent="-285750" algn="just" rtl="1">
              <a:lnSpc>
                <a:spcPct val="115000"/>
              </a:lnSpc>
              <a:spcAft>
                <a:spcPts val="1000"/>
              </a:spcAft>
              <a:buFont typeface="Wingdings" panose="05000000000000000000" pitchFamily="2" charset="2"/>
              <a:buChar char="q"/>
            </a:pPr>
            <a:r>
              <a:rPr lang="ar-JO" sz="2200" dirty="0">
                <a:latin typeface="Calibri" panose="020F0502020204030204" pitchFamily="34" charset="0"/>
                <a:ea typeface="Calibri"/>
                <a:cs typeface="Calibri" panose="020F0502020204030204" pitchFamily="34" charset="0"/>
              </a:rPr>
              <a:t>فان ليفينهوك، الذي لم يكن له ثقافة علميّة، تعلّم مبادئ الصَّقْل والبصريّات وبدأ يحاول تحسين قوّة </a:t>
            </a:r>
            <a:r>
              <a:rPr lang="ar-JO" sz="2200" dirty="0" smtClean="0">
                <a:latin typeface="Calibri" panose="020F0502020204030204" pitchFamily="34" charset="0"/>
                <a:ea typeface="Calibri"/>
                <a:cs typeface="Calibri" panose="020F0502020204030204" pitchFamily="34" charset="0"/>
              </a:rPr>
              <a:t>تكبير الأجهزة</a:t>
            </a:r>
            <a:r>
              <a:rPr lang="ar-JO" sz="2200" dirty="0">
                <a:latin typeface="Calibri" panose="020F0502020204030204" pitchFamily="34" charset="0"/>
                <a:ea typeface="Calibri"/>
                <a:cs typeface="Calibri" panose="020F0502020204030204" pitchFamily="34" charset="0"/>
              </a:rPr>
              <a:t>.</a:t>
            </a:r>
            <a:endParaRPr lang="he-IL" sz="2200" dirty="0">
              <a:latin typeface="Calibri" panose="020F0502020204030204" pitchFamily="34" charset="0"/>
              <a:ea typeface="Calibri"/>
              <a:cs typeface="Calibri" panose="020F0502020204030204" pitchFamily="34" charset="0"/>
            </a:endParaRPr>
          </a:p>
          <a:p>
            <a:pPr marL="285750" indent="-285750" algn="just" rtl="1">
              <a:lnSpc>
                <a:spcPct val="115000"/>
              </a:lnSpc>
              <a:spcAft>
                <a:spcPts val="1000"/>
              </a:spcAft>
              <a:buFont typeface="Wingdings" panose="05000000000000000000" pitchFamily="2" charset="2"/>
              <a:buChar char="q"/>
            </a:pPr>
            <a:r>
              <a:rPr lang="ar-JO" sz="2200" dirty="0">
                <a:latin typeface="Calibri" panose="020F0502020204030204" pitchFamily="34" charset="0"/>
                <a:ea typeface="Calibri"/>
                <a:cs typeface="Calibri" panose="020F0502020204030204" pitchFamily="34" charset="0"/>
              </a:rPr>
              <a:t>في النهاية، في العام 1675، تَمكَّن من بناء ميكروسكوب ذات قدرة تكبير حتىّ أكثر بـ 270 مرّة تقريبًّا.</a:t>
            </a:r>
            <a:endParaRPr lang="en-US" sz="2200" dirty="0">
              <a:latin typeface="Calibri" panose="020F0502020204030204" pitchFamily="34" charset="0"/>
              <a:ea typeface="Calibri"/>
              <a:cs typeface="Calibri" panose="020F0502020204030204" pitchFamily="34" charset="0"/>
            </a:endParaRPr>
          </a:p>
        </p:txBody>
      </p:sp>
      <p:sp>
        <p:nvSpPr>
          <p:cNvPr id="5" name="TextBox 4">
            <a:extLst>
              <a:ext uri="{FF2B5EF4-FFF2-40B4-BE49-F238E27FC236}">
                <a16:creationId xmlns:a16="http://schemas.microsoft.com/office/drawing/2014/main" id="{9A6372C0-9B2D-4A56-B0B4-5541700F4BD2}"/>
              </a:ext>
            </a:extLst>
          </p:cNvPr>
          <p:cNvSpPr txBox="1"/>
          <p:nvPr/>
        </p:nvSpPr>
        <p:spPr>
          <a:xfrm>
            <a:off x="2339753" y="836712"/>
            <a:ext cx="6264694" cy="892552"/>
          </a:xfrm>
          <a:prstGeom prst="rect">
            <a:avLst/>
          </a:prstGeom>
          <a:noFill/>
        </p:spPr>
        <p:txBody>
          <a:bodyPr wrap="square" rtlCol="1">
            <a:spAutoFit/>
          </a:bodyPr>
          <a:lstStyle/>
          <a:p>
            <a:pPr algn="ctr" rtl="1"/>
            <a:r>
              <a:rPr lang="ar-JO" sz="2600" b="1" dirty="0">
                <a:solidFill>
                  <a:srgbClr val="0070C0"/>
                </a:solidFill>
                <a:latin typeface="Calibri" panose="020F0502020204030204" pitchFamily="34" charset="0"/>
                <a:cs typeface="Calibri" panose="020F0502020204030204" pitchFamily="34" charset="0"/>
              </a:rPr>
              <a:t>الجهاز الذي طوّره أبناء عائلة يانسن هو عمليًّا الميكروسكوب الأوّل</a:t>
            </a:r>
            <a:endParaRPr lang="he-IL" sz="2600" b="1" dirty="0">
              <a:solidFill>
                <a:srgbClr val="0070C0"/>
              </a:solidFill>
              <a:latin typeface="Calibri" panose="020F0502020204030204" pitchFamily="34" charset="0"/>
              <a:cs typeface="Calibri" panose="020F0502020204030204" pitchFamily="34" charset="0"/>
            </a:endParaRPr>
          </a:p>
        </p:txBody>
      </p:sp>
      <p:pic>
        <p:nvPicPr>
          <p:cNvPr id="6" name="Picture 10" descr="https://upload.wikimedia.org/wikipedia/commons/d/de/Leeuwenhoek_Microscope.png" title="مجهر">
            <a:extLst>
              <a:ext uri="{FF2B5EF4-FFF2-40B4-BE49-F238E27FC236}">
                <a16:creationId xmlns:a16="http://schemas.microsoft.com/office/drawing/2014/main" id="{D3C2FAFC-3093-4B6A-A943-2DDD3EF1BA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250" y="3717032"/>
            <a:ext cx="1443556" cy="240258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קבוצה 8" title="انطون فان لوفينهوك">
            <a:extLst>
              <a:ext uri="{FF2B5EF4-FFF2-40B4-BE49-F238E27FC236}">
                <a16:creationId xmlns:a16="http://schemas.microsoft.com/office/drawing/2014/main" id="{C1A8EDF9-F61A-4031-AB42-EBF7135ADE53}"/>
              </a:ext>
            </a:extLst>
          </p:cNvPr>
          <p:cNvGrpSpPr/>
          <p:nvPr/>
        </p:nvGrpSpPr>
        <p:grpSpPr>
          <a:xfrm>
            <a:off x="294355" y="1052736"/>
            <a:ext cx="1733346" cy="2376264"/>
            <a:chOff x="294355" y="1052736"/>
            <a:chExt cx="1733346" cy="2376264"/>
          </a:xfrm>
        </p:grpSpPr>
        <p:pic>
          <p:nvPicPr>
            <p:cNvPr id="7" name="Picture 6" descr="http://bigpictureeducation.com/sites/default/files/styles/gallery_large/public/History_2.jpg?itok=pnlctA2W">
              <a:extLst>
                <a:ext uri="{FF2B5EF4-FFF2-40B4-BE49-F238E27FC236}">
                  <a16:creationId xmlns:a16="http://schemas.microsoft.com/office/drawing/2014/main" id="{F548D9CD-F158-42EA-809C-8548963F89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355" y="1420228"/>
              <a:ext cx="1733346" cy="200877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06B0735-000D-40F6-9552-A980A77A9C8D}"/>
                </a:ext>
              </a:extLst>
            </p:cNvPr>
            <p:cNvSpPr txBox="1"/>
            <p:nvPr/>
          </p:nvSpPr>
          <p:spPr>
            <a:xfrm>
              <a:off x="307615" y="1052736"/>
              <a:ext cx="1672097" cy="307777"/>
            </a:xfrm>
            <a:prstGeom prst="rect">
              <a:avLst/>
            </a:prstGeom>
            <a:noFill/>
          </p:spPr>
          <p:txBody>
            <a:bodyPr wrap="square" rtlCol="1">
              <a:spAutoFit/>
            </a:bodyPr>
            <a:lstStyle/>
            <a:p>
              <a:pPr algn="ctr"/>
              <a:r>
                <a:rPr lang="ar-JO" sz="1400" dirty="0">
                  <a:latin typeface="Calibri" panose="020F0502020204030204" pitchFamily="34" charset="0"/>
                  <a:ea typeface="Calibri"/>
                  <a:cs typeface="Calibri" panose="020F0502020204030204" pitchFamily="34" charset="0"/>
                </a:rPr>
                <a:t>أنطون فان ليفينهوك</a:t>
              </a:r>
              <a:endParaRPr lang="he-IL" sz="1400" b="1" dirty="0"/>
            </a:p>
          </p:txBody>
        </p:sp>
      </p:grpSp>
      <p:sp>
        <p:nvSpPr>
          <p:cNvPr id="2" name="Title 1" hidden="1"/>
          <p:cNvSpPr>
            <a:spLocks noGrp="1"/>
          </p:cNvSpPr>
          <p:nvPr>
            <p:ph type="title"/>
          </p:nvPr>
        </p:nvSpPr>
        <p:spPr/>
        <p:txBody>
          <a:bodyPr/>
          <a:lstStyle/>
          <a:p>
            <a:pPr rtl="1" eaLnBrk="1" latinLnBrk="0" hangingPunct="1"/>
            <a:r>
              <a:rPr lang="ar-JO" sz="2600" b="1" kern="1200" dirty="0" smtClean="0">
                <a:solidFill>
                  <a:srgbClr val="0070C0"/>
                </a:solidFill>
                <a:effectLst/>
                <a:latin typeface="Calibri" panose="020F0502020204030204" pitchFamily="34" charset="0"/>
                <a:ea typeface="+mn-ea"/>
                <a:cs typeface="Calibri" panose="020F0502020204030204" pitchFamily="34" charset="0"/>
              </a:rPr>
              <a:t>الجهاز الذي طوّره أبناء عائلة </a:t>
            </a:r>
            <a:r>
              <a:rPr lang="ar-JO" sz="2600" b="1" kern="1200" dirty="0" err="1" smtClean="0">
                <a:solidFill>
                  <a:srgbClr val="0070C0"/>
                </a:solidFill>
                <a:effectLst/>
                <a:latin typeface="Calibri" panose="020F0502020204030204" pitchFamily="34" charset="0"/>
                <a:ea typeface="+mn-ea"/>
                <a:cs typeface="Calibri" panose="020F0502020204030204" pitchFamily="34" charset="0"/>
              </a:rPr>
              <a:t>يانسن</a:t>
            </a:r>
            <a:r>
              <a:rPr lang="ar-JO" sz="2600" b="1" kern="1200" dirty="0" smtClean="0">
                <a:solidFill>
                  <a:srgbClr val="0070C0"/>
                </a:solidFill>
                <a:effectLst/>
                <a:latin typeface="Calibri" panose="020F0502020204030204" pitchFamily="34" charset="0"/>
                <a:ea typeface="+mn-ea"/>
                <a:cs typeface="Calibri" panose="020F0502020204030204" pitchFamily="34" charset="0"/>
              </a:rPr>
              <a:t> هو عمليًّا الميكروسكوب الأوّل</a:t>
            </a:r>
            <a:endParaRPr lang="en-US" dirty="0" smtClean="0">
              <a:effectLst/>
            </a:endParaRPr>
          </a:p>
        </p:txBody>
      </p:sp>
    </p:spTree>
    <p:extLst>
      <p:ext uri="{BB962C8B-B14F-4D97-AF65-F5344CB8AC3E}">
        <p14:creationId xmlns:p14="http://schemas.microsoft.com/office/powerpoint/2010/main" val="4168621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864A6C-6553-4E8E-A9C0-D49765F4D14A}"/>
              </a:ext>
            </a:extLst>
          </p:cNvPr>
          <p:cNvSpPr>
            <a:spLocks noGrp="1"/>
          </p:cNvSpPr>
          <p:nvPr>
            <p:ph type="title"/>
          </p:nvPr>
        </p:nvSpPr>
        <p:spPr>
          <a:xfrm>
            <a:off x="822960" y="286604"/>
            <a:ext cx="7543800" cy="1379883"/>
          </a:xfrm>
        </p:spPr>
        <p:txBody>
          <a:bodyPr>
            <a:normAutofit/>
          </a:bodyPr>
          <a:lstStyle/>
          <a:p>
            <a:pPr algn="ctr"/>
            <a:r>
              <a:rPr lang="ar-JO" b="1" dirty="0">
                <a:solidFill>
                  <a:srgbClr val="0070C0"/>
                </a:solidFill>
                <a:latin typeface="Calibri" panose="020F0502020204030204" pitchFamily="34" charset="0"/>
                <a:ea typeface="+mn-ea"/>
                <a:cs typeface="Calibri" panose="020F0502020204030204" pitchFamily="34" charset="0"/>
              </a:rPr>
              <a:t>سؤال للمُناقَشة:</a:t>
            </a:r>
            <a:endParaRPr lang="he-IL" b="1" dirty="0">
              <a:solidFill>
                <a:srgbClr val="0070C0"/>
              </a:solidFill>
              <a:latin typeface="Calibri" panose="020F0502020204030204" pitchFamily="34" charset="0"/>
              <a:ea typeface="+mn-ea"/>
              <a:cs typeface="Calibri" panose="020F0502020204030204" pitchFamily="34" charset="0"/>
            </a:endParaRPr>
          </a:p>
        </p:txBody>
      </p:sp>
      <p:sp>
        <p:nvSpPr>
          <p:cNvPr id="3" name="מציין מיקום תוכן 2">
            <a:extLst>
              <a:ext uri="{FF2B5EF4-FFF2-40B4-BE49-F238E27FC236}">
                <a16:creationId xmlns:a16="http://schemas.microsoft.com/office/drawing/2014/main" id="{6D8F5EED-7297-4F5B-92D5-79E5FB619956}"/>
              </a:ext>
            </a:extLst>
          </p:cNvPr>
          <p:cNvSpPr>
            <a:spLocks noGrp="1"/>
          </p:cNvSpPr>
          <p:nvPr>
            <p:ph idx="1"/>
          </p:nvPr>
        </p:nvSpPr>
        <p:spPr>
          <a:xfrm>
            <a:off x="899592" y="1844824"/>
            <a:ext cx="7467168" cy="1080120"/>
          </a:xfrm>
        </p:spPr>
        <p:txBody>
          <a:bodyPr anchor="ctr">
            <a:normAutofit/>
          </a:bodyPr>
          <a:lstStyle/>
          <a:p>
            <a:endParaRPr lang="he-IL" sz="2800" b="1" dirty="0"/>
          </a:p>
          <a:p>
            <a:pPr algn="ctr"/>
            <a:r>
              <a:rPr lang="ar-JO" sz="2800" dirty="0">
                <a:solidFill>
                  <a:srgbClr val="000000"/>
                </a:solidFill>
                <a:latin typeface="Calibri" panose="020F0502020204030204" pitchFamily="34" charset="0"/>
                <a:cs typeface="Calibri" panose="020F0502020204030204" pitchFamily="34" charset="0"/>
              </a:rPr>
              <a:t>هل أنطون </a:t>
            </a:r>
            <a:r>
              <a:rPr lang="ar-JO" sz="2800" dirty="0" smtClean="0">
                <a:solidFill>
                  <a:srgbClr val="000000"/>
                </a:solidFill>
                <a:latin typeface="Calibri" panose="020F0502020204030204" pitchFamily="34" charset="0"/>
                <a:cs typeface="Calibri" panose="020F0502020204030204" pitchFamily="34" charset="0"/>
              </a:rPr>
              <a:t>فان ليفينهوك </a:t>
            </a:r>
            <a:r>
              <a:rPr lang="ar-JO" sz="2800" dirty="0">
                <a:solidFill>
                  <a:srgbClr val="000000"/>
                </a:solidFill>
                <a:latin typeface="Calibri" panose="020F0502020204030204" pitchFamily="34" charset="0"/>
                <a:cs typeface="Calibri" panose="020F0502020204030204" pitchFamily="34" charset="0"/>
              </a:rPr>
              <a:t>هو عالِم أم مُهندِس؟</a:t>
            </a:r>
            <a:endParaRPr lang="he-IL" sz="2800" b="1" dirty="0"/>
          </a:p>
          <a:p>
            <a:endParaRPr lang="he-IL" sz="2800" dirty="0"/>
          </a:p>
        </p:txBody>
      </p:sp>
      <p:sp>
        <p:nvSpPr>
          <p:cNvPr id="4" name="TextBox 3">
            <a:extLst>
              <a:ext uri="{FF2B5EF4-FFF2-40B4-BE49-F238E27FC236}">
                <a16:creationId xmlns:a16="http://schemas.microsoft.com/office/drawing/2014/main" id="{790FC15A-078C-4A3B-B27F-A57A66347CC0}"/>
              </a:ext>
            </a:extLst>
          </p:cNvPr>
          <p:cNvSpPr txBox="1"/>
          <p:nvPr/>
        </p:nvSpPr>
        <p:spPr>
          <a:xfrm>
            <a:off x="3336561" y="5863675"/>
            <a:ext cx="2125903" cy="307777"/>
          </a:xfrm>
          <a:prstGeom prst="rect">
            <a:avLst/>
          </a:prstGeom>
          <a:noFill/>
        </p:spPr>
        <p:txBody>
          <a:bodyPr wrap="none" rtlCol="1">
            <a:spAutoFit/>
          </a:bodyPr>
          <a:lstStyle/>
          <a:p>
            <a:r>
              <a:rPr lang="ar-JO" sz="1400" dirty="0">
                <a:solidFill>
                  <a:srgbClr val="000000"/>
                </a:solidFill>
                <a:latin typeface="Calibri" panose="020F0502020204030204" pitchFamily="34" charset="0"/>
                <a:cs typeface="Calibri" panose="020F0502020204030204" pitchFamily="34" charset="0"/>
              </a:rPr>
              <a:t>أنطون ليفينهوك </a:t>
            </a:r>
            <a:r>
              <a:rPr lang="ar-JO" sz="1400" dirty="0">
                <a:solidFill>
                  <a:prstClr val="black"/>
                </a:solidFill>
              </a:rPr>
              <a:t>- </a:t>
            </a:r>
            <a:r>
              <a:rPr lang="he-IL" sz="1400" dirty="0">
                <a:solidFill>
                  <a:prstClr val="black"/>
                </a:solidFill>
              </a:rPr>
              <a:t>1632-1723</a:t>
            </a:r>
          </a:p>
        </p:txBody>
      </p:sp>
      <p:pic>
        <p:nvPicPr>
          <p:cNvPr id="5" name="Picture 6" descr="http://bigpictureeducation.com/sites/default/files/styles/gallery_large/public/History_2.jpg?itok=pnlctA2W">
            <a:extLst>
              <a:ext uri="{FF2B5EF4-FFF2-40B4-BE49-F238E27FC236}">
                <a16:creationId xmlns:a16="http://schemas.microsoft.com/office/drawing/2014/main" id="{32587939-530E-4FD3-B3C8-7DD8E55C9A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30" y="3178410"/>
            <a:ext cx="2654345" cy="3076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359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descr="الهندسة:&#10;مشاركة بين مجالات معرفة مختلفة من أجل تحقيق هدف إنسانيّ مُشترَك.&#10;الطريقة:&#10;التخطيط والتصميم – تعريف المشكلة، الحاجة، التقييدات والمتطلّبات.&#10;تخطيط وتنفيذ حلّ ملائم.&#10;مصادر المعلومات:&#10;* معرفة علميّة  &#10;*التجربة والخطأ &#10;* استخدام الخبرة السابقة.&#10;الـمُنْتَجات:&#10;مُنتَج تكنولوجيّ – مُنتَج ملموس وَ\أو استعماليّ.&#10;العاملون في هذا المجال:&#10;مهندسون&#10;تكنولوجيّون&#10;الهدف:&#10;سدّ احتياجات وحل مشاكل وجوديّة لفائدة ورفاهيّة الإنسان.&#10;&#10;" title="الهندسة"/>
          <p:cNvGraphicFramePr/>
          <p:nvPr>
            <p:extLst>
              <p:ext uri="{D42A27DB-BD31-4B8C-83A1-F6EECF244321}">
                <p14:modId xmlns:p14="http://schemas.microsoft.com/office/powerpoint/2010/main" val="1817781150"/>
              </p:ext>
            </p:extLst>
          </p:nvPr>
        </p:nvGraphicFramePr>
        <p:xfrm>
          <a:off x="467544" y="0"/>
          <a:ext cx="8208912"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hidden="1"/>
          <p:cNvSpPr>
            <a:spLocks noGrp="1"/>
          </p:cNvSpPr>
          <p:nvPr>
            <p:ph type="title" idx="4294967295"/>
          </p:nvPr>
        </p:nvSpPr>
        <p:spPr/>
        <p:txBody>
          <a:bodyPr/>
          <a:lstStyle/>
          <a:p>
            <a:r>
              <a:rPr lang="ar-JO" b="1" dirty="0" smtClean="0">
                <a:solidFill>
                  <a:srgbClr val="FFFFFF"/>
                </a:solidFill>
                <a:effectLst/>
                <a:latin typeface="Traditional Arabic" panose="02020603050405020304"/>
                <a:ea typeface="+mn-ea"/>
                <a:cs typeface="Traditional Arabic" panose="02020603050405020304"/>
              </a:rPr>
              <a:t>الهندسة</a:t>
            </a:r>
            <a:endParaRPr lang="en-US" dirty="0" smtClean="0">
              <a:effectLst/>
            </a:endParaRPr>
          </a:p>
        </p:txBody>
      </p:sp>
    </p:spTree>
    <p:extLst>
      <p:ext uri="{BB962C8B-B14F-4D97-AF65-F5344CB8AC3E}">
        <p14:creationId xmlns:p14="http://schemas.microsoft.com/office/powerpoint/2010/main" val="2895470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C40D42-C5F2-4F36-A592-3C27F6A28532}"/>
              </a:ext>
            </a:extLst>
          </p:cNvPr>
          <p:cNvSpPr txBox="1"/>
          <p:nvPr/>
        </p:nvSpPr>
        <p:spPr>
          <a:xfrm>
            <a:off x="2555776" y="287766"/>
            <a:ext cx="6236382" cy="2323457"/>
          </a:xfrm>
          <a:prstGeom prst="rect">
            <a:avLst/>
          </a:prstGeom>
          <a:noFill/>
        </p:spPr>
        <p:txBody>
          <a:bodyPr wrap="square" rtlCol="1">
            <a:spAutoFit/>
          </a:bodyPr>
          <a:lstStyle/>
          <a:p>
            <a:pPr marL="285750" indent="-285750" algn="just" rtl="1">
              <a:lnSpc>
                <a:spcPct val="115000"/>
              </a:lnSpc>
              <a:spcAft>
                <a:spcPts val="1000"/>
              </a:spcAft>
              <a:buFont typeface="Wingdings" panose="05000000000000000000" pitchFamily="2" charset="2"/>
              <a:buChar char="q"/>
            </a:pPr>
            <a:r>
              <a:rPr lang="ar-JO" sz="2000" dirty="0">
                <a:latin typeface="Calibri" panose="020F0502020204030204" pitchFamily="34" charset="0"/>
                <a:ea typeface="Calibri"/>
                <a:cs typeface="Calibri" panose="020F0502020204030204" pitchFamily="34" charset="0"/>
              </a:rPr>
              <a:t>بواسطة الميكروسكوب الذي بناه فان ليفينهوك بدأ بفحص حشرات، ومن ثمّ بدأ بفحص محتوى بعض السوائل والنباتات، واكتشف لأوّل مرّة الخلايا التي تُركِّب النباتات. كما شاهد لأوّل مرّة خلايا الدم والبكتيريا.</a:t>
            </a:r>
            <a:endParaRPr lang="he-IL" sz="2000" dirty="0">
              <a:latin typeface="Calibri" panose="020F0502020204030204" pitchFamily="34" charset="0"/>
              <a:ea typeface="Calibri"/>
              <a:cs typeface="Calibri" panose="020F0502020204030204" pitchFamily="34" charset="0"/>
            </a:endParaRPr>
          </a:p>
          <a:p>
            <a:pPr marL="285750" indent="-285750" algn="just" rtl="1">
              <a:lnSpc>
                <a:spcPct val="115000"/>
              </a:lnSpc>
              <a:spcAft>
                <a:spcPts val="1000"/>
              </a:spcAft>
              <a:buFont typeface="Wingdings" panose="05000000000000000000" pitchFamily="2" charset="2"/>
              <a:buChar char="q"/>
            </a:pPr>
            <a:r>
              <a:rPr lang="ar-JO" sz="2000" dirty="0">
                <a:latin typeface="Calibri" panose="020F0502020204030204" pitchFamily="34" charset="0"/>
                <a:ea typeface="Calibri"/>
                <a:cs typeface="Calibri" panose="020F0502020204030204" pitchFamily="34" charset="0"/>
              </a:rPr>
              <a:t>فان ليفينهوك أصبح عضوًا في الشركة المَلَكيّة للعلوم في لندن. على امتداد 50 </a:t>
            </a:r>
            <a:r>
              <a:rPr lang="ar-JO" sz="2000" dirty="0" smtClean="0">
                <a:latin typeface="Calibri" panose="020F0502020204030204" pitchFamily="34" charset="0"/>
                <a:ea typeface="Calibri"/>
                <a:cs typeface="Calibri" panose="020F0502020204030204" pitchFamily="34" charset="0"/>
              </a:rPr>
              <a:t>عامًا، وحتى </a:t>
            </a:r>
            <a:r>
              <a:rPr lang="ar-JO" sz="2000" dirty="0">
                <a:latin typeface="Calibri" panose="020F0502020204030204" pitchFamily="34" charset="0"/>
                <a:ea typeface="Calibri"/>
                <a:cs typeface="Calibri" panose="020F0502020204030204" pitchFamily="34" charset="0"/>
              </a:rPr>
              <a:t>وفاته تقريبًا، أرسل إليها حوالي 560 رسالة وَصَف من خلالها مُشاهَداته عَبْر الميكروسكوب واكتشافاته.</a:t>
            </a:r>
            <a:endParaRPr lang="en-US" sz="2000" dirty="0">
              <a:latin typeface="Calibri" panose="020F0502020204030204" pitchFamily="34" charset="0"/>
              <a:ea typeface="Calibri"/>
              <a:cs typeface="Calibri" panose="020F0502020204030204" pitchFamily="34" charset="0"/>
            </a:endParaRPr>
          </a:p>
        </p:txBody>
      </p:sp>
      <p:pic>
        <p:nvPicPr>
          <p:cNvPr id="3" name="Picture 12" descr="http://www.microscopy-uk.org.uk/intro/leeuwm.jpg" title="المجهر الذي بناه جون لوينهوك">
            <a:extLst>
              <a:ext uri="{FF2B5EF4-FFF2-40B4-BE49-F238E27FC236}">
                <a16:creationId xmlns:a16="http://schemas.microsoft.com/office/drawing/2014/main" id="{0775C009-27A4-4BBA-A836-A32AA3EFC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781" y="386247"/>
            <a:ext cx="1687463" cy="16874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الحيوانات الصغيرة. بعد فترة معينة أصبح من الواضح أن نيته هي &quot;الكائنات الأولية&quot; ، الكائنات الحية وحيدة الخلية التي تعيش في مجمعات المياه.&#10;" title="وتسمى العديد من الكائنات الحية الدقيقة Animalcules">
            <a:extLst>
              <a:ext uri="{FF2B5EF4-FFF2-40B4-BE49-F238E27FC236}">
                <a16:creationId xmlns:a16="http://schemas.microsoft.com/office/drawing/2014/main" id="{D3110F0C-EAC9-4B63-9F60-1AA8DBD08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842" y="2708920"/>
            <a:ext cx="2881408" cy="3456384"/>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4">
            <a:extLst>
              <a:ext uri="{FF2B5EF4-FFF2-40B4-BE49-F238E27FC236}">
                <a16:creationId xmlns:a16="http://schemas.microsoft.com/office/drawing/2014/main" id="{B1149F56-BB22-46EE-AC65-1AB09CFFD306}"/>
              </a:ext>
            </a:extLst>
          </p:cNvPr>
          <p:cNvSpPr/>
          <p:nvPr/>
        </p:nvSpPr>
        <p:spPr>
          <a:xfrm>
            <a:off x="3685374" y="4293096"/>
            <a:ext cx="4572000" cy="1477328"/>
          </a:xfrm>
          <a:prstGeom prst="rect">
            <a:avLst/>
          </a:prstGeom>
        </p:spPr>
        <p:txBody>
          <a:bodyPr>
            <a:spAutoFit/>
          </a:bodyPr>
          <a:lstStyle/>
          <a:p>
            <a:pPr algn="just" rtl="1"/>
            <a:r>
              <a:rPr lang="ar-JO" dirty="0">
                <a:latin typeface="Calibri" panose="020F0502020204030204" pitchFamily="34" charset="0"/>
                <a:ea typeface="Calibri"/>
                <a:cs typeface="Calibri" panose="020F0502020204030204" pitchFamily="34" charset="0"/>
              </a:rPr>
              <a:t>وَصَف فان ليفينهوك كيف تأمّل مياه الأمطار بواسطة ميكروسكوبه وشاهد الكثير من الكائنات المجهريّة التي أطلق عليها اسم </a:t>
            </a:r>
            <a:r>
              <a:rPr lang="en-US" dirty="0">
                <a:solidFill>
                  <a:srgbClr val="000000"/>
                </a:solidFill>
                <a:latin typeface="Open Sans Hebrew"/>
              </a:rPr>
              <a:t>Animalcules –</a:t>
            </a:r>
            <a:r>
              <a:rPr lang="ar-JO" dirty="0">
                <a:solidFill>
                  <a:srgbClr val="000000"/>
                </a:solidFill>
                <a:latin typeface="Open Sans Hebrew"/>
              </a:rPr>
              <a:t> </a:t>
            </a:r>
            <a:r>
              <a:rPr lang="ar-JO" dirty="0">
                <a:latin typeface="Calibri" panose="020F0502020204030204" pitchFamily="34" charset="0"/>
                <a:ea typeface="Calibri"/>
                <a:cs typeface="Calibri" panose="020F0502020204030204" pitchFamily="34" charset="0"/>
              </a:rPr>
              <a:t>أيْ: الحَيَوانات الصغيرة. وبعد فترة من الزمن تَبيَّن أنّ قصده كان "الكائنات الأوليّة" وهي كائنات وحيدة الخليّة تعيش في المُجَمَّعات المائيّة.</a:t>
            </a:r>
            <a:r>
              <a:rPr lang="he-IL" dirty="0">
                <a:solidFill>
                  <a:srgbClr val="000000"/>
                </a:solidFill>
                <a:latin typeface="Open Sans Hebrew"/>
              </a:rPr>
              <a:t> </a:t>
            </a:r>
            <a:endParaRPr lang="he-IL" dirty="0"/>
          </a:p>
        </p:txBody>
      </p:sp>
      <p:pic>
        <p:nvPicPr>
          <p:cNvPr id="6" name="Picture 16" descr="http://creationsafaris.com/images/leeuwenhoek.jpg" title="&quot;It Would indeed be a miracle to get these animalcules by chance&quot; -Antony Van Leeuwenhoek">
            <a:extLst>
              <a:ext uri="{FF2B5EF4-FFF2-40B4-BE49-F238E27FC236}">
                <a16:creationId xmlns:a16="http://schemas.microsoft.com/office/drawing/2014/main" id="{30A41469-7DB4-4E59-957D-AF4824A0352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47" t="79488" r="1547" b="3631"/>
          <a:stretch/>
        </p:blipFill>
        <p:spPr bwMode="auto">
          <a:xfrm>
            <a:off x="4070607" y="2928062"/>
            <a:ext cx="4186767" cy="936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hidden="1"/>
          <p:cNvSpPr>
            <a:spLocks noGrp="1"/>
          </p:cNvSpPr>
          <p:nvPr>
            <p:ph type="title" idx="4294967295"/>
          </p:nvPr>
        </p:nvSpPr>
        <p:spPr/>
        <p:txBody>
          <a:bodyPr/>
          <a:lstStyle/>
          <a:p>
            <a:pPr rtl="1"/>
            <a:r>
              <a:rPr lang="ar-SA" sz="1100" dirty="0" smtClean="0">
                <a:solidFill>
                  <a:srgbClr val="1F497D"/>
                </a:solidFill>
                <a:effectLst/>
                <a:latin typeface="Times New Roman" panose="02020603050405020304" pitchFamily="18" charset="0"/>
                <a:ea typeface="Calibri" panose="020F0502020204030204" pitchFamily="34" charset="0"/>
                <a:cs typeface="Arial" panose="020B0604020202020204" pitchFamily="34" charset="0"/>
              </a:rPr>
              <a:t>الهندسة (تابع</a:t>
            </a:r>
            <a:r>
              <a:rPr lang="he-IL" sz="1100" dirty="0" smtClean="0">
                <a:solidFill>
                  <a:srgbClr val="1F497D"/>
                </a:solidFill>
                <a:effectLst/>
                <a:latin typeface="Times New Roman" panose="02020603050405020304" pitchFamily="18" charset="0"/>
                <a:ea typeface="Calibri" panose="020F0502020204030204" pitchFamily="34" charset="0"/>
                <a:cs typeface="Arial" panose="020B0604020202020204" pitchFamily="34" charset="0"/>
              </a:rPr>
              <a:t> 1</a:t>
            </a:r>
            <a:r>
              <a:rPr lang="ar-SA" sz="1100" dirty="0" smtClean="0">
                <a:solidFill>
                  <a:srgbClr val="1F497D"/>
                </a:solidFill>
                <a:effectLst/>
                <a:latin typeface="Times New Roman" panose="02020603050405020304" pitchFamily="18" charset="0"/>
                <a:ea typeface="Calibri" panose="020F0502020204030204" pitchFamily="34" charset="0"/>
                <a:cs typeface="Arial" panose="020B0604020202020204" pitchFamily="34" charset="0"/>
              </a:rPr>
              <a:t>)</a:t>
            </a:r>
            <a:endParaRPr lang="en-US" sz="1200" dirty="0" smtClean="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81549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8881" y="548680"/>
            <a:ext cx="5958747" cy="2031325"/>
          </a:xfrm>
          <a:prstGeom prst="rect">
            <a:avLst/>
          </a:prstGeom>
          <a:noFill/>
        </p:spPr>
        <p:txBody>
          <a:bodyPr wrap="none" rtlCol="1">
            <a:spAutoFit/>
          </a:bodyPr>
          <a:lstStyle/>
          <a:p>
            <a:pPr algn="r" rtl="1"/>
            <a:r>
              <a:rPr lang="ar-JO" dirty="0">
                <a:latin typeface="Calibri" panose="020F0502020204030204" pitchFamily="34" charset="0"/>
                <a:ea typeface="Calibri"/>
                <a:cs typeface="Calibri" panose="020F0502020204030204" pitchFamily="34" charset="0"/>
              </a:rPr>
              <a:t>فان ليفينهوك بدأ عمله كمهندس.</a:t>
            </a:r>
          </a:p>
          <a:p>
            <a:pPr algn="r" rtl="1"/>
            <a:r>
              <a:rPr lang="ar-JO" dirty="0">
                <a:latin typeface="Calibri" panose="020F0502020204030204" pitchFamily="34" charset="0"/>
                <a:cs typeface="Calibri" panose="020F0502020204030204" pitchFamily="34" charset="0"/>
              </a:rPr>
              <a:t>الميكروسكوب الذي بناه فتح الباب أمام مجال علميّ جديد – الميكروبيولوجيا.</a:t>
            </a:r>
          </a:p>
          <a:p>
            <a:pPr algn="r" rtl="1"/>
            <a:endParaRPr lang="he-IL" dirty="0"/>
          </a:p>
          <a:p>
            <a:pPr algn="r" rtl="1"/>
            <a:r>
              <a:rPr lang="ar-JO" dirty="0">
                <a:latin typeface="Calibri" panose="020F0502020204030204" pitchFamily="34" charset="0"/>
                <a:ea typeface="Calibri"/>
                <a:cs typeface="Calibri" panose="020F0502020204030204" pitchFamily="34" charset="0"/>
              </a:rPr>
              <a:t>فان ليفينهوك استعمل </a:t>
            </a:r>
            <a:r>
              <a:rPr lang="ar-JO" dirty="0">
                <a:latin typeface="Calibri" panose="020F0502020204030204" pitchFamily="34" charset="0"/>
                <a:cs typeface="Calibri" panose="020F0502020204030204" pitchFamily="34" charset="0"/>
              </a:rPr>
              <a:t>الميكروسكوب لإجراء أبحاث علميّة.</a:t>
            </a:r>
          </a:p>
          <a:p>
            <a:pPr algn="r" rtl="1"/>
            <a:endParaRPr lang="ar-JO" dirty="0">
              <a:latin typeface="Calibri" panose="020F0502020204030204" pitchFamily="34" charset="0"/>
              <a:cs typeface="Calibri" panose="020F0502020204030204" pitchFamily="34" charset="0"/>
            </a:endParaRPr>
          </a:p>
          <a:p>
            <a:pPr algn="r" rtl="1"/>
            <a:endParaRPr lang="ar-JO" dirty="0">
              <a:latin typeface="Calibri" panose="020F0502020204030204" pitchFamily="34" charset="0"/>
              <a:cs typeface="Calibri" panose="020F0502020204030204" pitchFamily="34" charset="0"/>
            </a:endParaRPr>
          </a:p>
          <a:p>
            <a:pPr algn="r" rtl="1"/>
            <a:r>
              <a:rPr lang="ar-JO" dirty="0">
                <a:latin typeface="Calibri" panose="020F0502020204030204" pitchFamily="34" charset="0"/>
                <a:cs typeface="Calibri" panose="020F0502020204030204" pitchFamily="34" charset="0"/>
              </a:rPr>
              <a:t>ما هي مُمَيِّزات العمل العلميّ؟</a:t>
            </a:r>
            <a:endParaRPr lang="he-IL" dirty="0"/>
          </a:p>
        </p:txBody>
      </p:sp>
      <p:sp>
        <p:nvSpPr>
          <p:cNvPr id="3" name="Title 2" hidden="1"/>
          <p:cNvSpPr>
            <a:spLocks noGrp="1"/>
          </p:cNvSpPr>
          <p:nvPr>
            <p:ph type="title" idx="4294967295"/>
          </p:nvPr>
        </p:nvSpPr>
        <p:spPr/>
        <p:txBody>
          <a:bodyPr/>
          <a:lstStyle/>
          <a:p>
            <a:pPr rtl="1"/>
            <a:r>
              <a:rPr lang="ar-SA" sz="4800" kern="1200" spc="-50" baseline="0" dirty="0" smtClean="0">
                <a:solidFill>
                  <a:schemeClr val="tx1">
                    <a:lumMod val="75000"/>
                    <a:lumOff val="25000"/>
                  </a:schemeClr>
                </a:solidFill>
                <a:effectLst/>
                <a:latin typeface="+mj-lt"/>
                <a:ea typeface="+mj-ea"/>
                <a:cs typeface="+mj-cs"/>
              </a:rPr>
              <a:t>الهندسة (تابع </a:t>
            </a:r>
            <a:r>
              <a:rPr lang="he-IL" sz="4800" kern="1200" spc="-50" baseline="0" dirty="0" smtClean="0">
                <a:solidFill>
                  <a:schemeClr val="tx1">
                    <a:lumMod val="75000"/>
                    <a:lumOff val="25000"/>
                  </a:schemeClr>
                </a:solidFill>
                <a:effectLst/>
                <a:latin typeface="+mj-lt"/>
                <a:ea typeface="+mj-ea"/>
                <a:cs typeface="+mj-cs"/>
              </a:rPr>
              <a:t>2</a:t>
            </a:r>
            <a:r>
              <a:rPr lang="ar-SA" sz="4800" kern="1200" spc="-50" baseline="0" dirty="0" smtClean="0">
                <a:solidFill>
                  <a:schemeClr val="tx1">
                    <a:lumMod val="75000"/>
                    <a:lumOff val="25000"/>
                  </a:schemeClr>
                </a:solidFill>
                <a:effectLst/>
                <a:latin typeface="+mj-lt"/>
                <a:ea typeface="+mj-ea"/>
                <a:cs typeface="+mj-cs"/>
              </a:rPr>
              <a:t>)</a:t>
            </a:r>
            <a:endParaRPr lang="en-US" sz="4800" kern="1200" spc="-50" baseline="0" dirty="0">
              <a:solidFill>
                <a:schemeClr val="tx1">
                  <a:lumMod val="75000"/>
                  <a:lumOff val="25000"/>
                </a:schemeClr>
              </a:solidFill>
              <a:effectLst/>
              <a:latin typeface="+mj-lt"/>
              <a:ea typeface="+mj-ea"/>
              <a:cs typeface="+mj-cs"/>
            </a:endParaRPr>
          </a:p>
        </p:txBody>
      </p:sp>
    </p:spTree>
    <p:extLst>
      <p:ext uri="{BB962C8B-B14F-4D97-AF65-F5344CB8AC3E}">
        <p14:creationId xmlns:p14="http://schemas.microsoft.com/office/powerpoint/2010/main" val="156027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דיאגרמה 3" descr="العِلْم&#10;الطريقة:&#10;طرح أسئلة.&#10;عرض فرضيّات&#10; إجراء تجارب مُراقَبة.&#10;استنتاج استنتاجات&#10;المعرفة &#10;تُنشرَ  في المجلات والكتب العلميّة وفي الوسائل الديجيتاليّة&#10;(عمليّة تصادق على صلاحيّة المعرفة ومصداقيّتها)&#10;المُنتَجات:&#10;المعرفة، وتعميمه لنظريّات وقواعد&#10;العاملون في المجال:&#10;علماء&#10;باحثون&#10;الهدف: المعرفة&#10;بحث الظواهر وإيجاد قانونيّة في الطبيعة&#10;&#10;" title="العِلْم"/>
          <p:cNvGraphicFramePr/>
          <p:nvPr>
            <p:extLst>
              <p:ext uri="{D42A27DB-BD31-4B8C-83A1-F6EECF244321}">
                <p14:modId xmlns:p14="http://schemas.microsoft.com/office/powerpoint/2010/main" val="2152298754"/>
              </p:ext>
            </p:extLst>
          </p:nvPr>
        </p:nvGraphicFramePr>
        <p:xfrm>
          <a:off x="683568" y="424518"/>
          <a:ext cx="8568952"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ª××¦××ª ×ª××× × ×¢×××¨ âªSCIENCE TECHNOLOGYâ¬â">
            <a:extLst>
              <a:ext uri="{FF2B5EF4-FFF2-40B4-BE49-F238E27FC236}">
                <a16:creationId xmlns:a16="http://schemas.microsoft.com/office/drawing/2014/main" id="{99B52D22-A4F0-4A9B-948C-977BE209831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11959" y="3717032"/>
            <a:ext cx="934563" cy="459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ª××¦××ª ×ª××× × ×¢×××¨ âªSCIENCE TECHNOLOGYâ¬â">
            <a:extLst>
              <a:ext uri="{FF2B5EF4-FFF2-40B4-BE49-F238E27FC236}">
                <a16:creationId xmlns:a16="http://schemas.microsoft.com/office/drawing/2014/main" id="{3547AADC-6D30-46E9-AF16-4BCC71495B96}"/>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4960" b="14894"/>
          <a:stretch/>
        </p:blipFill>
        <p:spPr bwMode="auto">
          <a:xfrm>
            <a:off x="4211959" y="2636912"/>
            <a:ext cx="934563" cy="4598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ª××¦××ª ×ª××× × ×¢×××¨ âªSCIENCE TECHNOLOGYâ¬â">
            <a:extLst>
              <a:ext uri="{FF2B5EF4-FFF2-40B4-BE49-F238E27FC236}">
                <a16:creationId xmlns:a16="http://schemas.microsoft.com/office/drawing/2014/main" id="{064543D0-6FAE-400B-9CB3-BDEE1E784BD4}"/>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4960" b="14894"/>
          <a:stretch/>
        </p:blipFill>
        <p:spPr bwMode="auto">
          <a:xfrm>
            <a:off x="6588224" y="34774"/>
            <a:ext cx="2160240" cy="7794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ª××¦××ª ×ª××× × ×¢×××¨ âªSCIENCE TECHNOLOGYâ¬â">
            <a:extLst>
              <a:ext uri="{FF2B5EF4-FFF2-40B4-BE49-F238E27FC236}">
                <a16:creationId xmlns:a16="http://schemas.microsoft.com/office/drawing/2014/main" id="{6A1140EC-3526-4835-822E-5988BE6719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358" y="39272"/>
            <a:ext cx="2266402" cy="7254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hidden="1"/>
          <p:cNvSpPr>
            <a:spLocks noGrp="1"/>
          </p:cNvSpPr>
          <p:nvPr>
            <p:ph type="title" idx="4294967295"/>
          </p:nvPr>
        </p:nvSpPr>
        <p:spPr/>
        <p:txBody>
          <a:bodyPr/>
          <a:lstStyle/>
          <a:p>
            <a:r>
              <a:rPr lang="ar-JO" sz="3200" b="1" dirty="0" smtClean="0">
                <a:solidFill>
                  <a:srgbClr val="FFFFFF"/>
                </a:solidFill>
                <a:effectLst/>
                <a:latin typeface="Calibri" panose="020F0502020204030204" pitchFamily="34" charset="0"/>
                <a:ea typeface="+mn-ea"/>
                <a:cs typeface="Calibri" panose="020F0502020204030204" pitchFamily="34" charset="0"/>
              </a:rPr>
              <a:t>العِلْم</a:t>
            </a:r>
            <a:endParaRPr lang="en-US" sz="3200" dirty="0" smtClean="0">
              <a:effectLst/>
            </a:endParaRPr>
          </a:p>
        </p:txBody>
      </p:sp>
    </p:spTree>
    <p:extLst>
      <p:ext uri="{BB962C8B-B14F-4D97-AF65-F5344CB8AC3E}">
        <p14:creationId xmlns:p14="http://schemas.microsoft.com/office/powerpoint/2010/main" val="1078024697"/>
      </p:ext>
    </p:extLst>
  </p:cSld>
  <p:clrMapOvr>
    <a:masterClrMapping/>
  </p:clrMapOvr>
</p:sld>
</file>

<file path=ppt/theme/theme1.xml><?xml version="1.0" encoding="utf-8"?>
<a:theme xmlns:a="http://schemas.openxmlformats.org/drawingml/2006/main" name="מבט לאחור">
  <a:themeElements>
    <a:clrScheme name="מבט לאחור">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מבט לאחור">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בט לאחור">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3209</TotalTime>
  <Words>1359</Words>
  <Application>Microsoft Office PowerPoint</Application>
  <PresentationFormat>On-screen Show (4:3)</PresentationFormat>
  <Paragraphs>152</Paragraphs>
  <Slides>17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Open Sans Hebrew</vt:lpstr>
      <vt:lpstr>Times New Roman</vt:lpstr>
      <vt:lpstr>Traditional Arabic</vt:lpstr>
      <vt:lpstr>Wingdings</vt:lpstr>
      <vt:lpstr>מבט לאחור</vt:lpstr>
      <vt:lpstr> مديريّة الحوسبة، التكنولوجيا وأنظمة المعلومات                                                                                     السكرتارية التربويّة       قسم المواضيع التكنولوجيّة                                                                                                                          قسم العلوم                                                           التفتيش على تدريس العلوم والتكنولوجيا في التربية النظريّة</vt:lpstr>
      <vt:lpstr>من العدسة المُكبِّرة إلى الميكروسكوب (المجهر)</vt:lpstr>
      <vt:lpstr>عالِم أم مُهندِس؟</vt:lpstr>
      <vt:lpstr>الجهاز الذي طوّره أبناء عائلة يانسن هو عمليًّا الميكروسكوب الأوّل</vt:lpstr>
      <vt:lpstr>سؤال للمُناقَشة:</vt:lpstr>
      <vt:lpstr>الهندسة</vt:lpstr>
      <vt:lpstr>الهندسة (تابع 1)</vt:lpstr>
      <vt:lpstr>الهندسة (تابع 2)</vt:lpstr>
      <vt:lpstr>العِلْم</vt:lpstr>
      <vt:lpstr>وما هي وجهة نظر فان ليفينهوك؟ كيف وصف عمله؟</vt:lpstr>
      <vt:lpstr>العِلْم</vt:lpstr>
      <vt:lpstr>التكنولوجيا</vt:lpstr>
      <vt:lpstr>التمييز بين طُرُق في العِلْم وطُرُق في الهندسة</vt:lpstr>
      <vt:lpstr>التمييز بين طُرُق في العِلْم وطُرُق في الهندسة</vt:lpstr>
      <vt:lpstr>التعامُل مع التكنولوجيا</vt:lpstr>
      <vt:lpstr>العمليّة التكنولوجيّة الهندسيّة</vt:lpstr>
      <vt:lpstr>مصادر للمقارنة بين العمليّات: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ROZMAN</dc:creator>
  <cp:lastModifiedBy>Windows User</cp:lastModifiedBy>
  <cp:revision>217</cp:revision>
  <cp:lastPrinted>2019-03-24T15:29:36Z</cp:lastPrinted>
  <dcterms:created xsi:type="dcterms:W3CDTF">2017-07-02T13:31:39Z</dcterms:created>
  <dcterms:modified xsi:type="dcterms:W3CDTF">2019-03-27T08:17:30Z</dcterms:modified>
</cp:coreProperties>
</file>