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9"/>
  </p:notesMasterIdLst>
  <p:sldIdLst>
    <p:sldId id="295" r:id="rId2"/>
    <p:sldId id="301" r:id="rId3"/>
    <p:sldId id="302" r:id="rId4"/>
    <p:sldId id="303" r:id="rId5"/>
    <p:sldId id="304" r:id="rId6"/>
    <p:sldId id="267" r:id="rId7"/>
    <p:sldId id="299" r:id="rId8"/>
    <p:sldId id="300" r:id="rId9"/>
    <p:sldId id="266" r:id="rId10"/>
    <p:sldId id="259" r:id="rId11"/>
    <p:sldId id="274" r:id="rId12"/>
    <p:sldId id="275" r:id="rId13"/>
    <p:sldId id="292" r:id="rId14"/>
    <p:sldId id="293" r:id="rId15"/>
    <p:sldId id="279" r:id="rId16"/>
    <p:sldId id="282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רונית פרץ" initials="רפ" lastIdx="1" clrIdx="0">
    <p:extLst>
      <p:ext uri="{19B8F6BF-5375-455C-9EA6-DF929625EA0E}">
        <p15:presenceInfo xmlns:p15="http://schemas.microsoft.com/office/powerpoint/2012/main" userId="רונית פרץ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55" autoAdjust="0"/>
    <p:restoredTop sz="86427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DDF83-7B83-48F2-93ED-8C10E9F19F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0F7D0C7-18CF-49C1-9187-F5974F8DF44A}">
      <dgm:prSet phldrT="[טקסט]"/>
      <dgm:spPr/>
      <dgm:t>
        <a:bodyPr/>
        <a:lstStyle/>
        <a:p>
          <a:pPr rtl="1"/>
          <a:r>
            <a:rPr lang="he-IL" dirty="0"/>
            <a:t>הנדסה</a:t>
          </a:r>
        </a:p>
      </dgm:t>
      <dgm:extLst>
        <a:ext uri="{E40237B7-FDA0-4F09-8148-C483321AD2D9}">
          <dgm14:cNvPr xmlns:dgm14="http://schemas.microsoft.com/office/drawing/2010/diagram" id="0" name="" descr="הנדסה&#10;"/>
        </a:ext>
      </dgm:extLst>
    </dgm:pt>
    <dgm:pt modelId="{85A569B8-A6C3-4AD6-B5F4-89EF2C99B5AF}" type="parTrans" cxnId="{839EAC79-58BC-4365-A3AC-D04416ED3338}">
      <dgm:prSet/>
      <dgm:spPr/>
      <dgm:t>
        <a:bodyPr/>
        <a:lstStyle/>
        <a:p>
          <a:pPr rtl="1"/>
          <a:endParaRPr lang="he-IL"/>
        </a:p>
      </dgm:t>
    </dgm:pt>
    <dgm:pt modelId="{7D783E7B-73AC-4F58-BC10-C026ADA135CD}" type="sibTrans" cxnId="{839EAC79-58BC-4365-A3AC-D04416ED3338}">
      <dgm:prSet/>
      <dgm:spPr/>
      <dgm:t>
        <a:bodyPr/>
        <a:lstStyle/>
        <a:p>
          <a:pPr rtl="1"/>
          <a:endParaRPr lang="he-IL"/>
        </a:p>
      </dgm:t>
    </dgm:pt>
    <dgm:pt modelId="{80134D83-845E-498B-9019-58906546EC4E}">
      <dgm:prSet phldrT="[טקסט]"/>
      <dgm:spPr/>
      <dgm:t>
        <a:bodyPr/>
        <a:lstStyle/>
        <a:p>
          <a:pPr rtl="1"/>
          <a:r>
            <a:rPr lang="he-IL" dirty="0" err="1"/>
            <a:t>אינטרקציה</a:t>
          </a:r>
          <a:r>
            <a:rPr lang="he-IL" dirty="0"/>
            <a:t> בין תחומי דעת שונים להשגת יעד אנושי משותף</a:t>
          </a:r>
        </a:p>
      </dgm:t>
    </dgm:pt>
    <dgm:pt modelId="{1A6AB159-7C9B-403E-AAA4-0320FADC1302}" type="parTrans" cxnId="{C1675571-358C-4E15-9A61-46B93C598D39}">
      <dgm:prSet/>
      <dgm:spPr/>
      <dgm:t>
        <a:bodyPr/>
        <a:lstStyle/>
        <a:p>
          <a:pPr rtl="1"/>
          <a:endParaRPr lang="he-IL"/>
        </a:p>
      </dgm:t>
    </dgm:pt>
    <dgm:pt modelId="{47D36EFF-2AEA-4696-B406-30B5CB5CD3B1}" type="sibTrans" cxnId="{C1675571-358C-4E15-9A61-46B93C598D39}">
      <dgm:prSet/>
      <dgm:spPr/>
      <dgm:t>
        <a:bodyPr/>
        <a:lstStyle/>
        <a:p>
          <a:pPr rtl="1"/>
          <a:endParaRPr lang="he-IL"/>
        </a:p>
      </dgm:t>
    </dgm:pt>
    <dgm:pt modelId="{DCDAB030-92E7-4A24-9C7F-59A48616DE5A}">
      <dgm:prSet phldrT="[טקסט]"/>
      <dgm:spPr/>
      <dgm:t>
        <a:bodyPr/>
        <a:lstStyle/>
        <a:p>
          <a:pPr algn="r" rtl="1">
            <a:buNone/>
          </a:pPr>
          <a:r>
            <a:rPr lang="he-IL" dirty="0"/>
            <a:t>      מקורות הידע:</a:t>
          </a:r>
        </a:p>
        <a:p>
          <a:pPr algn="r" rtl="1">
            <a:buNone/>
          </a:pPr>
          <a:r>
            <a:rPr lang="he-IL" dirty="0"/>
            <a:t>* ידע מדעי  </a:t>
          </a:r>
        </a:p>
        <a:p>
          <a:pPr algn="r" rtl="1">
            <a:buNone/>
          </a:pPr>
          <a:r>
            <a:rPr lang="he-IL" dirty="0"/>
            <a:t>*ניסוי וטעיה </a:t>
          </a:r>
        </a:p>
        <a:p>
          <a:pPr algn="r" rtl="1">
            <a:buNone/>
          </a:pPr>
          <a:r>
            <a:rPr lang="he-IL" dirty="0"/>
            <a:t>* שימוש בניסיון קודם.</a:t>
          </a:r>
        </a:p>
      </dgm:t>
    </dgm:pt>
    <dgm:pt modelId="{C96A4F7C-5471-497D-AB5D-7E17B6E27919}" type="parTrans" cxnId="{050F9A54-4640-4A1E-A18F-DCDD5D387E37}">
      <dgm:prSet/>
      <dgm:spPr/>
      <dgm:t>
        <a:bodyPr/>
        <a:lstStyle/>
        <a:p>
          <a:pPr rtl="1"/>
          <a:endParaRPr lang="he-IL"/>
        </a:p>
      </dgm:t>
    </dgm:pt>
    <dgm:pt modelId="{AB05FD8F-7CB5-4C4B-BC7E-8ACE3A5E2C29}" type="sibTrans" cxnId="{050F9A54-4640-4A1E-A18F-DCDD5D387E37}">
      <dgm:prSet/>
      <dgm:spPr/>
      <dgm:t>
        <a:bodyPr/>
        <a:lstStyle/>
        <a:p>
          <a:pPr rtl="1"/>
          <a:endParaRPr lang="he-IL"/>
        </a:p>
      </dgm:t>
    </dgm:pt>
    <dgm:pt modelId="{454A03E5-59A3-4EF0-B644-1D9D36CC2B72}">
      <dgm:prSet/>
      <dgm:spPr/>
      <dgm:t>
        <a:bodyPr/>
        <a:lstStyle/>
        <a:p>
          <a:pPr rtl="1"/>
          <a:r>
            <a:rPr lang="he-IL" dirty="0"/>
            <a:t>העוסקים בתחום:</a:t>
          </a:r>
        </a:p>
        <a:p>
          <a:pPr rtl="1"/>
          <a:r>
            <a:rPr lang="he-IL" dirty="0"/>
            <a:t>מהנדסים</a:t>
          </a:r>
        </a:p>
        <a:p>
          <a:pPr rtl="1"/>
          <a:r>
            <a:rPr lang="he-IL" dirty="0"/>
            <a:t>טכנולוגים</a:t>
          </a:r>
        </a:p>
      </dgm:t>
    </dgm:pt>
    <dgm:pt modelId="{B7B1E9AC-D820-416D-8AA4-7DC6DB02864C}" type="parTrans" cxnId="{0F1D525F-9705-4E51-8563-86B888AE0992}">
      <dgm:prSet/>
      <dgm:spPr/>
      <dgm:t>
        <a:bodyPr/>
        <a:lstStyle/>
        <a:p>
          <a:pPr rtl="1"/>
          <a:endParaRPr lang="he-IL"/>
        </a:p>
      </dgm:t>
    </dgm:pt>
    <dgm:pt modelId="{CD186BA7-B155-45EE-90EC-A39F13DA1299}" type="sibTrans" cxnId="{0F1D525F-9705-4E51-8563-86B888AE0992}">
      <dgm:prSet/>
      <dgm:spPr/>
      <dgm:t>
        <a:bodyPr/>
        <a:lstStyle/>
        <a:p>
          <a:pPr rtl="1"/>
          <a:endParaRPr lang="he-IL"/>
        </a:p>
      </dgm:t>
    </dgm:pt>
    <dgm:pt modelId="{569BA27B-5C7B-4DBC-95A8-E53753D8C395}">
      <dgm:prSet/>
      <dgm:spPr/>
      <dgm:t>
        <a:bodyPr/>
        <a:lstStyle/>
        <a:p>
          <a:pPr rtl="1"/>
          <a:r>
            <a:rPr lang="he-IL" b="1" i="0" u="none" dirty="0"/>
            <a:t>המטרה:</a:t>
          </a:r>
        </a:p>
        <a:p>
          <a:pPr rtl="1"/>
          <a:r>
            <a:rPr lang="he-IL" b="1" i="0" u="none" dirty="0"/>
            <a:t>מענה לצרכים ובעיות קיומיות לתועלת ולרווחת בני אדם</a:t>
          </a:r>
          <a:endParaRPr lang="he-IL" b="0" dirty="0"/>
        </a:p>
      </dgm:t>
    </dgm:pt>
    <dgm:pt modelId="{3A6B58A5-E6FE-4854-9995-E3950D67372C}" type="parTrans" cxnId="{AD0F7D3E-5C3D-4B0E-8A61-DCB76D107552}">
      <dgm:prSet/>
      <dgm:spPr/>
      <dgm:t>
        <a:bodyPr/>
        <a:lstStyle/>
        <a:p>
          <a:pPr rtl="1"/>
          <a:endParaRPr lang="he-IL"/>
        </a:p>
      </dgm:t>
    </dgm:pt>
    <dgm:pt modelId="{48BB8A3E-0791-4EDF-96A8-29D51968AE10}" type="sibTrans" cxnId="{AD0F7D3E-5C3D-4B0E-8A61-DCB76D107552}">
      <dgm:prSet/>
      <dgm:spPr/>
      <dgm:t>
        <a:bodyPr/>
        <a:lstStyle/>
        <a:p>
          <a:pPr rtl="1"/>
          <a:endParaRPr lang="he-IL"/>
        </a:p>
      </dgm:t>
    </dgm:pt>
    <dgm:pt modelId="{46DFA410-DC6A-4D43-AD25-D4B497E53505}">
      <dgm:prSet/>
      <dgm:spPr/>
      <dgm:t>
        <a:bodyPr/>
        <a:lstStyle/>
        <a:p>
          <a:pPr rtl="1"/>
          <a:r>
            <a:rPr lang="he-IL" b="0" i="0" u="none" dirty="0"/>
            <a:t>השיטה:</a:t>
          </a:r>
        </a:p>
        <a:p>
          <a:pPr rtl="1"/>
          <a:r>
            <a:rPr lang="he-IL" b="0" i="0" u="none" dirty="0"/>
            <a:t>תיכון – הגדרת הבעיה, הצורך, האילוצים והדרישות</a:t>
          </a:r>
        </a:p>
        <a:p>
          <a:pPr rtl="1"/>
          <a:r>
            <a:rPr lang="he-IL" b="0" i="0" u="none" dirty="0"/>
            <a:t>תכנון ויישום פתרון מתאים</a:t>
          </a:r>
          <a:endParaRPr lang="he-IL" b="0" dirty="0"/>
        </a:p>
      </dgm:t>
    </dgm:pt>
    <dgm:pt modelId="{15A8DF25-DF3A-426D-8544-40FFC22512B7}" type="parTrans" cxnId="{2124C1E6-CE48-468E-860D-294F730CAF55}">
      <dgm:prSet/>
      <dgm:spPr/>
      <dgm:t>
        <a:bodyPr/>
        <a:lstStyle/>
        <a:p>
          <a:pPr rtl="1"/>
          <a:endParaRPr lang="he-IL"/>
        </a:p>
      </dgm:t>
    </dgm:pt>
    <dgm:pt modelId="{4060484D-A6BB-4C72-BB2B-5A3F71637DCD}" type="sibTrans" cxnId="{2124C1E6-CE48-468E-860D-294F730CAF55}">
      <dgm:prSet/>
      <dgm:spPr/>
      <dgm:t>
        <a:bodyPr/>
        <a:lstStyle/>
        <a:p>
          <a:pPr rtl="1"/>
          <a:endParaRPr lang="he-IL"/>
        </a:p>
      </dgm:t>
    </dgm:pt>
    <dgm:pt modelId="{18102076-26C2-4CB7-8E13-46793DE14EE6}">
      <dgm:prSet/>
      <dgm:spPr/>
      <dgm:t>
        <a:bodyPr/>
        <a:lstStyle/>
        <a:p>
          <a:pPr rtl="1"/>
          <a:r>
            <a:rPr lang="he-IL" b="0" i="0" u="none" dirty="0"/>
            <a:t>התוצרים:</a:t>
          </a:r>
        </a:p>
        <a:p>
          <a:pPr rtl="1"/>
          <a:r>
            <a:rPr lang="he-IL" b="0" i="0" u="none" dirty="0"/>
            <a:t>מוצר טכנולוגי - תוצר מוחשי ו/או שימושי</a:t>
          </a:r>
          <a:endParaRPr lang="he-IL" b="0" dirty="0"/>
        </a:p>
      </dgm:t>
    </dgm:pt>
    <dgm:pt modelId="{F57098E5-19D7-4E49-B9A8-850A86EEE24B}" type="parTrans" cxnId="{640FF83D-19B3-49CA-BE38-8C3D25D8DB95}">
      <dgm:prSet/>
      <dgm:spPr/>
      <dgm:t>
        <a:bodyPr/>
        <a:lstStyle/>
        <a:p>
          <a:pPr rtl="1"/>
          <a:endParaRPr lang="he-IL"/>
        </a:p>
      </dgm:t>
    </dgm:pt>
    <dgm:pt modelId="{A6B8C7B4-FFCF-49BA-ABA6-663F04EB5416}" type="sibTrans" cxnId="{640FF83D-19B3-49CA-BE38-8C3D25D8DB95}">
      <dgm:prSet/>
      <dgm:spPr/>
      <dgm:t>
        <a:bodyPr/>
        <a:lstStyle/>
        <a:p>
          <a:pPr rtl="1"/>
          <a:endParaRPr lang="he-IL"/>
        </a:p>
      </dgm:t>
    </dgm:pt>
    <dgm:pt modelId="{AAEFC823-3EC0-4FE6-AF5C-1D90138210FF}" type="pres">
      <dgm:prSet presAssocID="{3D3DDF83-7B83-48F2-93ED-8C10E9F19F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0DD5C8A-2DD7-4E9B-98CC-907DFDF66C99}" type="pres">
      <dgm:prSet presAssocID="{10F7D0C7-18CF-49C1-9187-F5974F8DF44A}" presName="centerShape" presStyleLbl="node0" presStyleIdx="0" presStyleCnt="1" custScaleX="124055" custScaleY="145409" custLinFactNeighborX="2566" custLinFactNeighborY="-13272"/>
      <dgm:spPr/>
      <dgm:t>
        <a:bodyPr/>
        <a:lstStyle/>
        <a:p>
          <a:pPr rtl="1"/>
          <a:endParaRPr lang="he-IL"/>
        </a:p>
      </dgm:t>
    </dgm:pt>
    <dgm:pt modelId="{C501870E-0917-4561-B4EF-923792DBB074}" type="pres">
      <dgm:prSet presAssocID="{3A6B58A5-E6FE-4854-9995-E3950D67372C}" presName="parTrans" presStyleLbl="sibTrans2D1" presStyleIdx="0" presStyleCnt="6"/>
      <dgm:spPr/>
      <dgm:t>
        <a:bodyPr/>
        <a:lstStyle/>
        <a:p>
          <a:pPr rtl="1"/>
          <a:endParaRPr lang="he-IL"/>
        </a:p>
      </dgm:t>
    </dgm:pt>
    <dgm:pt modelId="{AA7BFAE5-BF58-47A5-BD87-609B04299973}" type="pres">
      <dgm:prSet presAssocID="{3A6B58A5-E6FE-4854-9995-E3950D67372C}" presName="connectorText" presStyleLbl="sibTrans2D1" presStyleIdx="0" presStyleCnt="6"/>
      <dgm:spPr/>
      <dgm:t>
        <a:bodyPr/>
        <a:lstStyle/>
        <a:p>
          <a:pPr rtl="1"/>
          <a:endParaRPr lang="he-IL"/>
        </a:p>
      </dgm:t>
    </dgm:pt>
    <dgm:pt modelId="{F3D99612-A91F-434C-B528-3BEE17B7B970}" type="pres">
      <dgm:prSet presAssocID="{569BA27B-5C7B-4DBC-95A8-E53753D8C395}" presName="node" presStyleLbl="node1" presStyleIdx="0" presStyleCnt="6" custScaleX="78108" custScaleY="70664" custRadScaleRad="108701" custRadScaleInc="-755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848D238-D7E1-45E2-B17F-F813C7B03983}" type="pres">
      <dgm:prSet presAssocID="{1A6AB159-7C9B-403E-AAA4-0320FADC1302}" presName="parTrans" presStyleLbl="sibTrans2D1" presStyleIdx="1" presStyleCnt="6"/>
      <dgm:spPr/>
      <dgm:t>
        <a:bodyPr/>
        <a:lstStyle/>
        <a:p>
          <a:pPr rtl="1"/>
          <a:endParaRPr lang="he-IL"/>
        </a:p>
      </dgm:t>
    </dgm:pt>
    <dgm:pt modelId="{4B09FF13-AE3F-4E85-A718-30E2F083E51A}" type="pres">
      <dgm:prSet presAssocID="{1A6AB159-7C9B-403E-AAA4-0320FADC1302}" presName="connectorText" presStyleLbl="sibTrans2D1" presStyleIdx="1" presStyleCnt="6"/>
      <dgm:spPr/>
      <dgm:t>
        <a:bodyPr/>
        <a:lstStyle/>
        <a:p>
          <a:pPr rtl="1"/>
          <a:endParaRPr lang="he-IL"/>
        </a:p>
      </dgm:t>
    </dgm:pt>
    <dgm:pt modelId="{4AC9CAFE-92A6-4FEF-8B83-0E04CDD8D22A}" type="pres">
      <dgm:prSet presAssocID="{80134D83-845E-498B-9019-58906546EC4E}" presName="node" presStyleLbl="node1" presStyleIdx="1" presStyleCnt="6" custScaleX="97980" custScaleY="108352" custRadScaleRad="168786" custRadScaleInc="-65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0499AD-0DF6-4EA4-9069-EB68AA9C651D}" type="pres">
      <dgm:prSet presAssocID="{C96A4F7C-5471-497D-AB5D-7E17B6E27919}" presName="parTrans" presStyleLbl="sibTrans2D1" presStyleIdx="2" presStyleCnt="6"/>
      <dgm:spPr/>
      <dgm:t>
        <a:bodyPr/>
        <a:lstStyle/>
        <a:p>
          <a:pPr rtl="1"/>
          <a:endParaRPr lang="he-IL"/>
        </a:p>
      </dgm:t>
    </dgm:pt>
    <dgm:pt modelId="{A8D9C426-B56D-43D7-BBB1-A762DE96A296}" type="pres">
      <dgm:prSet presAssocID="{C96A4F7C-5471-497D-AB5D-7E17B6E27919}" presName="connectorText" presStyleLbl="sibTrans2D1" presStyleIdx="2" presStyleCnt="6"/>
      <dgm:spPr/>
      <dgm:t>
        <a:bodyPr/>
        <a:lstStyle/>
        <a:p>
          <a:pPr rtl="1"/>
          <a:endParaRPr lang="he-IL"/>
        </a:p>
      </dgm:t>
    </dgm:pt>
    <dgm:pt modelId="{4FD7D3A2-276B-4F5D-BA89-30F9439D520C}" type="pres">
      <dgm:prSet presAssocID="{DCDAB030-92E7-4A24-9C7F-59A48616DE5A}" presName="node" presStyleLbl="node1" presStyleIdx="2" presStyleCnt="6" custScaleX="116148" custScaleY="109989" custRadScaleRad="96203" custRadScaleInc="19556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578C6E-0C17-4226-BDA6-4D15F6427904}" type="pres">
      <dgm:prSet presAssocID="{15A8DF25-DF3A-426D-8544-40FFC22512B7}" presName="parTrans" presStyleLbl="sibTrans2D1" presStyleIdx="3" presStyleCnt="6"/>
      <dgm:spPr/>
      <dgm:t>
        <a:bodyPr/>
        <a:lstStyle/>
        <a:p>
          <a:pPr rtl="1"/>
          <a:endParaRPr lang="he-IL"/>
        </a:p>
      </dgm:t>
    </dgm:pt>
    <dgm:pt modelId="{2A3C47E2-DC50-4832-8534-F06FB2DAEFF3}" type="pres">
      <dgm:prSet presAssocID="{15A8DF25-DF3A-426D-8544-40FFC22512B7}" presName="connectorText" presStyleLbl="sibTrans2D1" presStyleIdx="3" presStyleCnt="6"/>
      <dgm:spPr/>
      <dgm:t>
        <a:bodyPr/>
        <a:lstStyle/>
        <a:p>
          <a:pPr rtl="1"/>
          <a:endParaRPr lang="he-IL"/>
        </a:p>
      </dgm:t>
    </dgm:pt>
    <dgm:pt modelId="{6FE9A6C5-3803-46BD-92C1-1ABEB9F2F851}" type="pres">
      <dgm:prSet presAssocID="{46DFA410-DC6A-4D43-AD25-D4B497E53505}" presName="node" presStyleLbl="node1" presStyleIdx="3" presStyleCnt="6" custScaleX="105099" custScaleY="105261" custRadScaleRad="149576" custRadScaleInc="-24176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ACFCAB-C04C-43FF-A21D-4766635F0F0B}" type="pres">
      <dgm:prSet presAssocID="{F57098E5-19D7-4E49-B9A8-850A86EEE24B}" presName="parTrans" presStyleLbl="sibTrans2D1" presStyleIdx="4" presStyleCnt="6"/>
      <dgm:spPr/>
      <dgm:t>
        <a:bodyPr/>
        <a:lstStyle/>
        <a:p>
          <a:pPr rtl="1"/>
          <a:endParaRPr lang="he-IL"/>
        </a:p>
      </dgm:t>
    </dgm:pt>
    <dgm:pt modelId="{3D0220B5-5812-42DE-A1DD-118A242F6E08}" type="pres">
      <dgm:prSet presAssocID="{F57098E5-19D7-4E49-B9A8-850A86EEE24B}" presName="connectorText" presStyleLbl="sibTrans2D1" presStyleIdx="4" presStyleCnt="6"/>
      <dgm:spPr/>
      <dgm:t>
        <a:bodyPr/>
        <a:lstStyle/>
        <a:p>
          <a:pPr rtl="1"/>
          <a:endParaRPr lang="he-IL"/>
        </a:p>
      </dgm:t>
    </dgm:pt>
    <dgm:pt modelId="{5990E701-317B-4013-9A68-DD984301377F}" type="pres">
      <dgm:prSet presAssocID="{18102076-26C2-4CB7-8E13-46793DE14EE6}" presName="node" presStyleLbl="node1" presStyleIdx="4" presStyleCnt="6" custScaleX="87285" custScaleY="102379" custRadScaleRad="122241" custRadScaleInc="468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28C5F0-1996-419C-81F2-7BDFDCD2D002}" type="pres">
      <dgm:prSet presAssocID="{B7B1E9AC-D820-416D-8AA4-7DC6DB02864C}" presName="parTrans" presStyleLbl="sibTrans2D1" presStyleIdx="5" presStyleCnt="6"/>
      <dgm:spPr/>
      <dgm:t>
        <a:bodyPr/>
        <a:lstStyle/>
        <a:p>
          <a:pPr rtl="1"/>
          <a:endParaRPr lang="he-IL"/>
        </a:p>
      </dgm:t>
    </dgm:pt>
    <dgm:pt modelId="{C3DDDFE7-77CF-4A07-9314-0A1311491C75}" type="pres">
      <dgm:prSet presAssocID="{B7B1E9AC-D820-416D-8AA4-7DC6DB02864C}" presName="connectorText" presStyleLbl="sibTrans2D1" presStyleIdx="5" presStyleCnt="6"/>
      <dgm:spPr/>
      <dgm:t>
        <a:bodyPr/>
        <a:lstStyle/>
        <a:p>
          <a:pPr rtl="1"/>
          <a:endParaRPr lang="he-IL"/>
        </a:p>
      </dgm:t>
    </dgm:pt>
    <dgm:pt modelId="{4B152ADD-F0E1-41EA-8F24-4616E0B171AA}" type="pres">
      <dgm:prSet presAssocID="{454A03E5-59A3-4EF0-B644-1D9D36CC2B72}" presName="node" presStyleLbl="node1" presStyleIdx="5" presStyleCnt="6" custRadScaleRad="138003" custRadScaleInc="610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373B8DC-7C22-4567-BEA4-6EDAE96A6775}" type="presOf" srcId="{3D3DDF83-7B83-48F2-93ED-8C10E9F19F98}" destId="{AAEFC823-3EC0-4FE6-AF5C-1D90138210FF}" srcOrd="0" destOrd="0" presId="urn:microsoft.com/office/officeart/2005/8/layout/radial5"/>
    <dgm:cxn modelId="{6E4628F6-34FF-4DF0-B124-0A4E69326CC9}" type="presOf" srcId="{80134D83-845E-498B-9019-58906546EC4E}" destId="{4AC9CAFE-92A6-4FEF-8B83-0E04CDD8D22A}" srcOrd="0" destOrd="0" presId="urn:microsoft.com/office/officeart/2005/8/layout/radial5"/>
    <dgm:cxn modelId="{19313ADA-F643-4AE9-A5D9-509320BB868D}" type="presOf" srcId="{1A6AB159-7C9B-403E-AAA4-0320FADC1302}" destId="{4B09FF13-AE3F-4E85-A718-30E2F083E51A}" srcOrd="1" destOrd="0" presId="urn:microsoft.com/office/officeart/2005/8/layout/radial5"/>
    <dgm:cxn modelId="{0BCDAB62-39FC-47F0-ADD1-60EC3890600C}" type="presOf" srcId="{3A6B58A5-E6FE-4854-9995-E3950D67372C}" destId="{AA7BFAE5-BF58-47A5-BD87-609B04299973}" srcOrd="1" destOrd="0" presId="urn:microsoft.com/office/officeart/2005/8/layout/radial5"/>
    <dgm:cxn modelId="{0CC1F663-BB39-4A48-8415-C97A9DFCA80B}" type="presOf" srcId="{1A6AB159-7C9B-403E-AAA4-0320FADC1302}" destId="{D848D238-D7E1-45E2-B17F-F813C7B03983}" srcOrd="0" destOrd="0" presId="urn:microsoft.com/office/officeart/2005/8/layout/radial5"/>
    <dgm:cxn modelId="{7A5EBD43-A0EC-4E0D-BBD0-00DF3B3CF691}" type="presOf" srcId="{C96A4F7C-5471-497D-AB5D-7E17B6E27919}" destId="{A8D9C426-B56D-43D7-BBB1-A762DE96A296}" srcOrd="1" destOrd="0" presId="urn:microsoft.com/office/officeart/2005/8/layout/radial5"/>
    <dgm:cxn modelId="{640FF83D-19B3-49CA-BE38-8C3D25D8DB95}" srcId="{10F7D0C7-18CF-49C1-9187-F5974F8DF44A}" destId="{18102076-26C2-4CB7-8E13-46793DE14EE6}" srcOrd="4" destOrd="0" parTransId="{F57098E5-19D7-4E49-B9A8-850A86EEE24B}" sibTransId="{A6B8C7B4-FFCF-49BA-ABA6-663F04EB5416}"/>
    <dgm:cxn modelId="{9C740C4D-32B9-4E25-9DDA-56FFA430D39F}" type="presOf" srcId="{C96A4F7C-5471-497D-AB5D-7E17B6E27919}" destId="{9C0499AD-0DF6-4EA4-9069-EB68AA9C651D}" srcOrd="0" destOrd="0" presId="urn:microsoft.com/office/officeart/2005/8/layout/radial5"/>
    <dgm:cxn modelId="{EB193902-6155-4C19-B87F-BA2386DD3998}" type="presOf" srcId="{10F7D0C7-18CF-49C1-9187-F5974F8DF44A}" destId="{30DD5C8A-2DD7-4E9B-98CC-907DFDF66C99}" srcOrd="0" destOrd="0" presId="urn:microsoft.com/office/officeart/2005/8/layout/radial5"/>
    <dgm:cxn modelId="{C1675571-358C-4E15-9A61-46B93C598D39}" srcId="{10F7D0C7-18CF-49C1-9187-F5974F8DF44A}" destId="{80134D83-845E-498B-9019-58906546EC4E}" srcOrd="1" destOrd="0" parTransId="{1A6AB159-7C9B-403E-AAA4-0320FADC1302}" sibTransId="{47D36EFF-2AEA-4696-B406-30B5CB5CD3B1}"/>
    <dgm:cxn modelId="{A25B164C-0106-4E36-8307-E016037DBDA3}" type="presOf" srcId="{15A8DF25-DF3A-426D-8544-40FFC22512B7}" destId="{3D578C6E-0C17-4226-BDA6-4D15F6427904}" srcOrd="0" destOrd="0" presId="urn:microsoft.com/office/officeart/2005/8/layout/radial5"/>
    <dgm:cxn modelId="{F1B4C15D-2545-49EF-92F6-28FA6316C814}" type="presOf" srcId="{454A03E5-59A3-4EF0-B644-1D9D36CC2B72}" destId="{4B152ADD-F0E1-41EA-8F24-4616E0B171AA}" srcOrd="0" destOrd="0" presId="urn:microsoft.com/office/officeart/2005/8/layout/radial5"/>
    <dgm:cxn modelId="{29548D4D-BEBA-4772-99FC-28FE2DF7E239}" type="presOf" srcId="{569BA27B-5C7B-4DBC-95A8-E53753D8C395}" destId="{F3D99612-A91F-434C-B528-3BEE17B7B970}" srcOrd="0" destOrd="0" presId="urn:microsoft.com/office/officeart/2005/8/layout/radial5"/>
    <dgm:cxn modelId="{17B104DE-75A5-424E-AF64-AB4EE3A68B28}" type="presOf" srcId="{F57098E5-19D7-4E49-B9A8-850A86EEE24B}" destId="{3D0220B5-5812-42DE-A1DD-118A242F6E08}" srcOrd="1" destOrd="0" presId="urn:microsoft.com/office/officeart/2005/8/layout/radial5"/>
    <dgm:cxn modelId="{824E772C-7944-497C-9ED5-65EFA6CC4C8A}" type="presOf" srcId="{15A8DF25-DF3A-426D-8544-40FFC22512B7}" destId="{2A3C47E2-DC50-4832-8534-F06FB2DAEFF3}" srcOrd="1" destOrd="0" presId="urn:microsoft.com/office/officeart/2005/8/layout/radial5"/>
    <dgm:cxn modelId="{D7B534F6-CCFF-48CA-9F58-07FFB937DD4F}" type="presOf" srcId="{B7B1E9AC-D820-416D-8AA4-7DC6DB02864C}" destId="{C3DDDFE7-77CF-4A07-9314-0A1311491C75}" srcOrd="1" destOrd="0" presId="urn:microsoft.com/office/officeart/2005/8/layout/radial5"/>
    <dgm:cxn modelId="{839EAC79-58BC-4365-A3AC-D04416ED3338}" srcId="{3D3DDF83-7B83-48F2-93ED-8C10E9F19F98}" destId="{10F7D0C7-18CF-49C1-9187-F5974F8DF44A}" srcOrd="0" destOrd="0" parTransId="{85A569B8-A6C3-4AD6-B5F4-89EF2C99B5AF}" sibTransId="{7D783E7B-73AC-4F58-BC10-C026ADA135CD}"/>
    <dgm:cxn modelId="{AD0F7D3E-5C3D-4B0E-8A61-DCB76D107552}" srcId="{10F7D0C7-18CF-49C1-9187-F5974F8DF44A}" destId="{569BA27B-5C7B-4DBC-95A8-E53753D8C395}" srcOrd="0" destOrd="0" parTransId="{3A6B58A5-E6FE-4854-9995-E3950D67372C}" sibTransId="{48BB8A3E-0791-4EDF-96A8-29D51968AE10}"/>
    <dgm:cxn modelId="{4ABDB21F-7907-4625-B1F3-09B771AE6496}" type="presOf" srcId="{F57098E5-19D7-4E49-B9A8-850A86EEE24B}" destId="{92ACFCAB-C04C-43FF-A21D-4766635F0F0B}" srcOrd="0" destOrd="0" presId="urn:microsoft.com/office/officeart/2005/8/layout/radial5"/>
    <dgm:cxn modelId="{2078E326-800A-47A0-AF64-4E289CF1B43C}" type="presOf" srcId="{18102076-26C2-4CB7-8E13-46793DE14EE6}" destId="{5990E701-317B-4013-9A68-DD984301377F}" srcOrd="0" destOrd="0" presId="urn:microsoft.com/office/officeart/2005/8/layout/radial5"/>
    <dgm:cxn modelId="{050F9A54-4640-4A1E-A18F-DCDD5D387E37}" srcId="{10F7D0C7-18CF-49C1-9187-F5974F8DF44A}" destId="{DCDAB030-92E7-4A24-9C7F-59A48616DE5A}" srcOrd="2" destOrd="0" parTransId="{C96A4F7C-5471-497D-AB5D-7E17B6E27919}" sibTransId="{AB05FD8F-7CB5-4C4B-BC7E-8ACE3A5E2C29}"/>
    <dgm:cxn modelId="{0F1D525F-9705-4E51-8563-86B888AE0992}" srcId="{10F7D0C7-18CF-49C1-9187-F5974F8DF44A}" destId="{454A03E5-59A3-4EF0-B644-1D9D36CC2B72}" srcOrd="5" destOrd="0" parTransId="{B7B1E9AC-D820-416D-8AA4-7DC6DB02864C}" sibTransId="{CD186BA7-B155-45EE-90EC-A39F13DA1299}"/>
    <dgm:cxn modelId="{9148212C-41C9-45BA-8605-4311739ACB61}" type="presOf" srcId="{46DFA410-DC6A-4D43-AD25-D4B497E53505}" destId="{6FE9A6C5-3803-46BD-92C1-1ABEB9F2F851}" srcOrd="0" destOrd="0" presId="urn:microsoft.com/office/officeart/2005/8/layout/radial5"/>
    <dgm:cxn modelId="{CC850AE3-3543-4F5F-BEC6-A7673D3E3015}" type="presOf" srcId="{3A6B58A5-E6FE-4854-9995-E3950D67372C}" destId="{C501870E-0917-4561-B4EF-923792DBB074}" srcOrd="0" destOrd="0" presId="urn:microsoft.com/office/officeart/2005/8/layout/radial5"/>
    <dgm:cxn modelId="{CEBD1673-EC62-4C5E-89AF-C2E276972EFA}" type="presOf" srcId="{DCDAB030-92E7-4A24-9C7F-59A48616DE5A}" destId="{4FD7D3A2-276B-4F5D-BA89-30F9439D520C}" srcOrd="0" destOrd="0" presId="urn:microsoft.com/office/officeart/2005/8/layout/radial5"/>
    <dgm:cxn modelId="{D502D168-F685-4B52-8926-F9F84D466826}" type="presOf" srcId="{B7B1E9AC-D820-416D-8AA4-7DC6DB02864C}" destId="{3228C5F0-1996-419C-81F2-7BDFDCD2D002}" srcOrd="0" destOrd="0" presId="urn:microsoft.com/office/officeart/2005/8/layout/radial5"/>
    <dgm:cxn modelId="{2124C1E6-CE48-468E-860D-294F730CAF55}" srcId="{10F7D0C7-18CF-49C1-9187-F5974F8DF44A}" destId="{46DFA410-DC6A-4D43-AD25-D4B497E53505}" srcOrd="3" destOrd="0" parTransId="{15A8DF25-DF3A-426D-8544-40FFC22512B7}" sibTransId="{4060484D-A6BB-4C72-BB2B-5A3F71637DCD}"/>
    <dgm:cxn modelId="{A74556D2-FFE5-403A-B8B4-82D8F35D07E6}" type="presParOf" srcId="{AAEFC823-3EC0-4FE6-AF5C-1D90138210FF}" destId="{30DD5C8A-2DD7-4E9B-98CC-907DFDF66C99}" srcOrd="0" destOrd="0" presId="urn:microsoft.com/office/officeart/2005/8/layout/radial5"/>
    <dgm:cxn modelId="{C88A5650-7C58-4558-8A2F-42837C30446A}" type="presParOf" srcId="{AAEFC823-3EC0-4FE6-AF5C-1D90138210FF}" destId="{C501870E-0917-4561-B4EF-923792DBB074}" srcOrd="1" destOrd="0" presId="urn:microsoft.com/office/officeart/2005/8/layout/radial5"/>
    <dgm:cxn modelId="{E7E29A6F-55D1-4BCF-8BD8-D195E7BFD2BA}" type="presParOf" srcId="{C501870E-0917-4561-B4EF-923792DBB074}" destId="{AA7BFAE5-BF58-47A5-BD87-609B04299973}" srcOrd="0" destOrd="0" presId="urn:microsoft.com/office/officeart/2005/8/layout/radial5"/>
    <dgm:cxn modelId="{8FE49ABE-2815-49C4-A147-09141711F419}" type="presParOf" srcId="{AAEFC823-3EC0-4FE6-AF5C-1D90138210FF}" destId="{F3D99612-A91F-434C-B528-3BEE17B7B970}" srcOrd="2" destOrd="0" presId="urn:microsoft.com/office/officeart/2005/8/layout/radial5"/>
    <dgm:cxn modelId="{4C074081-0B10-45B0-90D6-EF66410AEC1D}" type="presParOf" srcId="{AAEFC823-3EC0-4FE6-AF5C-1D90138210FF}" destId="{D848D238-D7E1-45E2-B17F-F813C7B03983}" srcOrd="3" destOrd="0" presId="urn:microsoft.com/office/officeart/2005/8/layout/radial5"/>
    <dgm:cxn modelId="{D497EC79-C6F5-4C99-870E-09994E54E128}" type="presParOf" srcId="{D848D238-D7E1-45E2-B17F-F813C7B03983}" destId="{4B09FF13-AE3F-4E85-A718-30E2F083E51A}" srcOrd="0" destOrd="0" presId="urn:microsoft.com/office/officeart/2005/8/layout/radial5"/>
    <dgm:cxn modelId="{994DEB83-5539-4042-8FE0-B383A5A378B4}" type="presParOf" srcId="{AAEFC823-3EC0-4FE6-AF5C-1D90138210FF}" destId="{4AC9CAFE-92A6-4FEF-8B83-0E04CDD8D22A}" srcOrd="4" destOrd="0" presId="urn:microsoft.com/office/officeart/2005/8/layout/radial5"/>
    <dgm:cxn modelId="{6DA580D6-02AD-49D7-A23F-EDF74F5AA7A6}" type="presParOf" srcId="{AAEFC823-3EC0-4FE6-AF5C-1D90138210FF}" destId="{9C0499AD-0DF6-4EA4-9069-EB68AA9C651D}" srcOrd="5" destOrd="0" presId="urn:microsoft.com/office/officeart/2005/8/layout/radial5"/>
    <dgm:cxn modelId="{75A3B48D-B967-4D56-AAC7-1F28C7CFB7DE}" type="presParOf" srcId="{9C0499AD-0DF6-4EA4-9069-EB68AA9C651D}" destId="{A8D9C426-B56D-43D7-BBB1-A762DE96A296}" srcOrd="0" destOrd="0" presId="urn:microsoft.com/office/officeart/2005/8/layout/radial5"/>
    <dgm:cxn modelId="{685B1001-C03F-43F6-9EFD-B298E42E6022}" type="presParOf" srcId="{AAEFC823-3EC0-4FE6-AF5C-1D90138210FF}" destId="{4FD7D3A2-276B-4F5D-BA89-30F9439D520C}" srcOrd="6" destOrd="0" presId="urn:microsoft.com/office/officeart/2005/8/layout/radial5"/>
    <dgm:cxn modelId="{72A87F6B-AF7C-4AD3-8707-CF843AF0E930}" type="presParOf" srcId="{AAEFC823-3EC0-4FE6-AF5C-1D90138210FF}" destId="{3D578C6E-0C17-4226-BDA6-4D15F6427904}" srcOrd="7" destOrd="0" presId="urn:microsoft.com/office/officeart/2005/8/layout/radial5"/>
    <dgm:cxn modelId="{A22B42BE-DA70-4500-942E-BDC74A950CFB}" type="presParOf" srcId="{3D578C6E-0C17-4226-BDA6-4D15F6427904}" destId="{2A3C47E2-DC50-4832-8534-F06FB2DAEFF3}" srcOrd="0" destOrd="0" presId="urn:microsoft.com/office/officeart/2005/8/layout/radial5"/>
    <dgm:cxn modelId="{93D4C20C-53B7-4796-9271-27D54C85C67C}" type="presParOf" srcId="{AAEFC823-3EC0-4FE6-AF5C-1D90138210FF}" destId="{6FE9A6C5-3803-46BD-92C1-1ABEB9F2F851}" srcOrd="8" destOrd="0" presId="urn:microsoft.com/office/officeart/2005/8/layout/radial5"/>
    <dgm:cxn modelId="{1DF94B59-E2BC-48D7-8754-1764DAC488F7}" type="presParOf" srcId="{AAEFC823-3EC0-4FE6-AF5C-1D90138210FF}" destId="{92ACFCAB-C04C-43FF-A21D-4766635F0F0B}" srcOrd="9" destOrd="0" presId="urn:microsoft.com/office/officeart/2005/8/layout/radial5"/>
    <dgm:cxn modelId="{81AEC822-88FA-478D-B3DC-446D91F35732}" type="presParOf" srcId="{92ACFCAB-C04C-43FF-A21D-4766635F0F0B}" destId="{3D0220B5-5812-42DE-A1DD-118A242F6E08}" srcOrd="0" destOrd="0" presId="urn:microsoft.com/office/officeart/2005/8/layout/radial5"/>
    <dgm:cxn modelId="{885DC294-F729-4488-A902-19DA8FFE4614}" type="presParOf" srcId="{AAEFC823-3EC0-4FE6-AF5C-1D90138210FF}" destId="{5990E701-317B-4013-9A68-DD984301377F}" srcOrd="10" destOrd="0" presId="urn:microsoft.com/office/officeart/2005/8/layout/radial5"/>
    <dgm:cxn modelId="{50B1EC29-4AEA-4DC3-8AAD-8A84779EB01C}" type="presParOf" srcId="{AAEFC823-3EC0-4FE6-AF5C-1D90138210FF}" destId="{3228C5F0-1996-419C-81F2-7BDFDCD2D002}" srcOrd="11" destOrd="0" presId="urn:microsoft.com/office/officeart/2005/8/layout/radial5"/>
    <dgm:cxn modelId="{17B566FE-9A23-40E6-A966-3F984639EC2C}" type="presParOf" srcId="{3228C5F0-1996-419C-81F2-7BDFDCD2D002}" destId="{C3DDDFE7-77CF-4A07-9314-0A1311491C75}" srcOrd="0" destOrd="0" presId="urn:microsoft.com/office/officeart/2005/8/layout/radial5"/>
    <dgm:cxn modelId="{DBB03534-0C14-420D-BAE2-EB869AE8EED4}" type="presParOf" srcId="{AAEFC823-3EC0-4FE6-AF5C-1D90138210FF}" destId="{4B152ADD-F0E1-41EA-8F24-4616E0B171A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584ED-1131-4F9F-851E-8966900EA6F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9411F55-7BC1-466F-AC3F-6FC91F55A055}">
      <dgm:prSet phldrT="[טקסט]" custT="1"/>
      <dgm:spPr/>
      <dgm:t>
        <a:bodyPr/>
        <a:lstStyle/>
        <a:p>
          <a:pPr rtl="1"/>
          <a:r>
            <a:rPr lang="he-IL" sz="4000" b="1" i="1" u="none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מדע</a:t>
          </a:r>
        </a:p>
      </dgm:t>
      <dgm:extLst>
        <a:ext uri="{E40237B7-FDA0-4F09-8148-C483321AD2D9}">
          <dgm14:cNvPr xmlns:dgm14="http://schemas.microsoft.com/office/drawing/2010/diagram" id="0" name="" title="מדע"/>
        </a:ext>
      </dgm:extLst>
    </dgm:pt>
    <dgm:pt modelId="{951B2A91-3B0F-472F-B6B7-AA6B1F57E701}" type="parTrans" cxnId="{C9360361-565C-45DC-A38C-849767BCD3CD}">
      <dgm:prSet/>
      <dgm:spPr/>
      <dgm:t>
        <a:bodyPr/>
        <a:lstStyle/>
        <a:p>
          <a:pPr rtl="1"/>
          <a:endParaRPr lang="he-IL"/>
        </a:p>
      </dgm:t>
    </dgm:pt>
    <dgm:pt modelId="{EF06E535-5EF4-4BD9-A814-2F4BA515E3E7}" type="sibTrans" cxnId="{C9360361-565C-45DC-A38C-849767BCD3CD}">
      <dgm:prSet/>
      <dgm:spPr/>
      <dgm:t>
        <a:bodyPr/>
        <a:lstStyle/>
        <a:p>
          <a:pPr rtl="1"/>
          <a:endParaRPr lang="he-IL"/>
        </a:p>
      </dgm:t>
    </dgm:pt>
    <dgm:pt modelId="{AAEDFDB9-9263-47F7-A907-5D4342088971}">
      <dgm:prSet phldrT="[טקסט]" custT="1"/>
      <dgm:spPr/>
      <dgm:t>
        <a:bodyPr/>
        <a:lstStyle/>
        <a:p>
          <a:pPr rtl="1"/>
          <a:r>
            <a:rPr lang="he-IL" sz="2200" b="1" dirty="0"/>
            <a:t>המטרה: ידע</a:t>
          </a:r>
        </a:p>
        <a:p>
          <a:pPr rtl="1"/>
          <a:r>
            <a:rPr lang="he-IL" sz="2000" dirty="0"/>
            <a:t>חקירת תופעות ומציאת חוקיות בטבע</a:t>
          </a:r>
        </a:p>
      </dgm:t>
    </dgm:pt>
    <dgm:pt modelId="{73784534-B3F2-4EDB-BAFF-2FCC0DCFE137}" type="parTrans" cxnId="{0F05FCA6-7B9D-490A-B6CB-217B788BAC55}">
      <dgm:prSet/>
      <dgm:spPr/>
      <dgm:t>
        <a:bodyPr/>
        <a:lstStyle/>
        <a:p>
          <a:pPr rtl="1"/>
          <a:endParaRPr lang="he-IL"/>
        </a:p>
      </dgm:t>
    </dgm:pt>
    <dgm:pt modelId="{850A514F-2371-4567-A355-789CD6A23E4D}" type="sibTrans" cxnId="{0F05FCA6-7B9D-490A-B6CB-217B788BAC55}">
      <dgm:prSet/>
      <dgm:spPr/>
      <dgm:t>
        <a:bodyPr/>
        <a:lstStyle/>
        <a:p>
          <a:pPr rtl="1"/>
          <a:endParaRPr lang="he-IL"/>
        </a:p>
      </dgm:t>
    </dgm:pt>
    <dgm:pt modelId="{31DF898D-96C0-4AE1-AFB2-1C780476C367}">
      <dgm:prSet phldrT="[טקסט]" custT="1"/>
      <dgm:spPr/>
      <dgm:t>
        <a:bodyPr/>
        <a:lstStyle/>
        <a:p>
          <a:pPr rtl="1"/>
          <a:r>
            <a:rPr lang="he-IL" sz="2200" b="1" i="0" kern="1200" dirty="0"/>
            <a:t>השיטה:</a:t>
          </a:r>
        </a:p>
        <a:p>
          <a:pPr rtl="1"/>
          <a:r>
            <a:rPr lang="he-IL" sz="2200" b="1" i="0" kern="1200" dirty="0"/>
            <a:t>שאילת שאלות</a:t>
          </a:r>
          <a:r>
            <a:rPr lang="he-IL" sz="1600" b="1" i="0" kern="1200" dirty="0"/>
            <a:t>.</a:t>
          </a:r>
        </a:p>
        <a:p>
          <a:pPr rtl="1"/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העלאת השערות</a:t>
          </a:r>
        </a:p>
        <a:p>
          <a:pPr rtl="1"/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ניסויים אמפיריים מבוקרים.</a:t>
          </a:r>
        </a:p>
        <a:p>
          <a:pPr rtl="1"/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הסקת מסקנות</a:t>
          </a:r>
        </a:p>
        <a:p>
          <a:pPr rtl="1"/>
          <a:endParaRPr lang="he-IL" sz="1600" kern="1200" dirty="0"/>
        </a:p>
      </dgm:t>
    </dgm:pt>
    <dgm:pt modelId="{A130B64A-748C-46EE-991C-5D15358549F1}" type="parTrans" cxnId="{C018D76F-25AA-4B1D-9D24-0CB0EAAAE7F8}">
      <dgm:prSet/>
      <dgm:spPr/>
      <dgm:t>
        <a:bodyPr/>
        <a:lstStyle/>
        <a:p>
          <a:pPr rtl="1"/>
          <a:endParaRPr lang="he-IL"/>
        </a:p>
      </dgm:t>
    </dgm:pt>
    <dgm:pt modelId="{D13E94D7-4AFA-47A4-9B30-28D87C2C3E9D}" type="sibTrans" cxnId="{C018D76F-25AA-4B1D-9D24-0CB0EAAAE7F8}">
      <dgm:prSet/>
      <dgm:spPr/>
      <dgm:t>
        <a:bodyPr/>
        <a:lstStyle/>
        <a:p>
          <a:pPr rtl="1"/>
          <a:endParaRPr lang="he-IL"/>
        </a:p>
      </dgm:t>
    </dgm:pt>
    <dgm:pt modelId="{B903F28E-F8DE-4887-BECA-D64C15A8D059}">
      <dgm:prSet phldrT="[טקסט]" custT="1"/>
      <dgm:spPr/>
      <dgm:t>
        <a:bodyPr/>
        <a:lstStyle/>
        <a:p>
          <a:pPr rtl="1"/>
          <a:r>
            <a:rPr lang="he-IL" sz="22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התוצרים:</a:t>
          </a:r>
        </a:p>
        <a:p>
          <a:pPr rtl="1"/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ידע,</a:t>
          </a:r>
        </a:p>
        <a:p>
          <a:pPr rtl="1"/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והכללתו לתיאוריות וכללים</a:t>
          </a:r>
        </a:p>
      </dgm:t>
    </dgm:pt>
    <dgm:pt modelId="{69B12E8D-174A-4303-BF7C-494328D32D5B}" type="parTrans" cxnId="{BFB8087A-3EDE-40A5-BA56-0F48CBCEDE8D}">
      <dgm:prSet/>
      <dgm:spPr/>
      <dgm:t>
        <a:bodyPr/>
        <a:lstStyle/>
        <a:p>
          <a:pPr rtl="1"/>
          <a:endParaRPr lang="he-IL"/>
        </a:p>
      </dgm:t>
    </dgm:pt>
    <dgm:pt modelId="{CAD18341-9D59-41BF-8F75-B013EF315219}" type="sibTrans" cxnId="{BFB8087A-3EDE-40A5-BA56-0F48CBCEDE8D}">
      <dgm:prSet/>
      <dgm:spPr/>
      <dgm:t>
        <a:bodyPr/>
        <a:lstStyle/>
        <a:p>
          <a:pPr rtl="1"/>
          <a:endParaRPr lang="he-IL"/>
        </a:p>
      </dgm:t>
    </dgm:pt>
    <dgm:pt modelId="{05286697-15AC-4C90-B9C9-CB45E78AD248}">
      <dgm:prSet/>
      <dgm:spPr/>
      <dgm:t>
        <a:bodyPr/>
        <a:lstStyle/>
        <a:p>
          <a:pPr rtl="1"/>
          <a:r>
            <a:rPr lang="he-IL" b="1" dirty="0"/>
            <a:t>הידע </a:t>
          </a:r>
        </a:p>
        <a:p>
          <a:pPr rtl="1"/>
          <a:r>
            <a:rPr lang="he-IL" dirty="0"/>
            <a:t>מפורסם בכתבי עת וספרים מדעיים </a:t>
          </a:r>
        </a:p>
        <a:p>
          <a:pPr rtl="1"/>
          <a:r>
            <a:rPr lang="he-IL" dirty="0"/>
            <a:t>ובמדיום הדיגיטלי</a:t>
          </a:r>
        </a:p>
        <a:p>
          <a:pPr rtl="1"/>
          <a:r>
            <a:rPr lang="he-IL" dirty="0"/>
            <a:t>(תהליך המאשר את תוקף הידע ומהימנותו)</a:t>
          </a:r>
        </a:p>
      </dgm:t>
    </dgm:pt>
    <dgm:pt modelId="{427E6E93-53F7-4636-A0F7-817A84E43A50}" type="parTrans" cxnId="{55F47852-E180-4BAA-BC07-C92C4C5D81D3}">
      <dgm:prSet/>
      <dgm:spPr/>
      <dgm:t>
        <a:bodyPr/>
        <a:lstStyle/>
        <a:p>
          <a:pPr rtl="1"/>
          <a:endParaRPr lang="he-IL"/>
        </a:p>
      </dgm:t>
    </dgm:pt>
    <dgm:pt modelId="{1F9864FA-3077-4B41-8AEB-192FCE7A91D0}" type="sibTrans" cxnId="{55F47852-E180-4BAA-BC07-C92C4C5D81D3}">
      <dgm:prSet/>
      <dgm:spPr/>
      <dgm:t>
        <a:bodyPr/>
        <a:lstStyle/>
        <a:p>
          <a:pPr rtl="1"/>
          <a:endParaRPr lang="he-IL"/>
        </a:p>
      </dgm:t>
    </dgm:pt>
    <dgm:pt modelId="{35C5EA20-94FC-4F9E-9C8B-92BFEE4EE005}">
      <dgm:prSet custT="1"/>
      <dgm:spPr/>
      <dgm:t>
        <a:bodyPr/>
        <a:lstStyle/>
        <a:p>
          <a:pPr rtl="1"/>
          <a:r>
            <a:rPr lang="he-IL" sz="2200" b="1" dirty="0"/>
            <a:t>העוסקים בתחום</a:t>
          </a:r>
          <a:r>
            <a:rPr lang="he-IL" sz="2200" dirty="0"/>
            <a:t>:</a:t>
          </a:r>
        </a:p>
        <a:p>
          <a:pPr rtl="1"/>
          <a:r>
            <a:rPr lang="he-IL" sz="2000" dirty="0"/>
            <a:t>מדענים חוקרים</a:t>
          </a:r>
        </a:p>
      </dgm:t>
    </dgm:pt>
    <dgm:pt modelId="{0E8F7D71-1688-4688-B9CA-AB6C9AF914FC}" type="parTrans" cxnId="{422D87C1-47C8-404E-9FE8-5B52CD2030C4}">
      <dgm:prSet/>
      <dgm:spPr/>
      <dgm:t>
        <a:bodyPr/>
        <a:lstStyle/>
        <a:p>
          <a:pPr rtl="1"/>
          <a:endParaRPr lang="he-IL"/>
        </a:p>
      </dgm:t>
    </dgm:pt>
    <dgm:pt modelId="{DF8E324D-5A37-42D3-B1E7-DFACE29D3297}" type="sibTrans" cxnId="{422D87C1-47C8-404E-9FE8-5B52CD2030C4}">
      <dgm:prSet/>
      <dgm:spPr/>
      <dgm:t>
        <a:bodyPr/>
        <a:lstStyle/>
        <a:p>
          <a:pPr rtl="1"/>
          <a:endParaRPr lang="he-IL"/>
        </a:p>
      </dgm:t>
    </dgm:pt>
    <dgm:pt modelId="{937D661C-2936-4D7C-82B8-6AB3D9BBEE94}" type="pres">
      <dgm:prSet presAssocID="{006584ED-1131-4F9F-851E-8966900EA6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70BF5262-686C-4A6C-B6D7-C398D2796D38}" type="pres">
      <dgm:prSet presAssocID="{39411F55-7BC1-466F-AC3F-6FC91F55A055}" presName="singleCycle" presStyleCnt="0"/>
      <dgm:spPr/>
    </dgm:pt>
    <dgm:pt modelId="{2243775A-E764-4DE9-97D1-43A795BD0693}" type="pres">
      <dgm:prSet presAssocID="{39411F55-7BC1-466F-AC3F-6FC91F55A055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he-IL"/>
        </a:p>
      </dgm:t>
    </dgm:pt>
    <dgm:pt modelId="{C360E82B-8252-4FFE-A9D4-842C95F0134C}" type="pres">
      <dgm:prSet presAssocID="{73784534-B3F2-4EDB-BAFF-2FCC0DCFE137}" presName="Name56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028A5651-CC6E-4B53-9A9C-ED94B9532142}" type="pres">
      <dgm:prSet presAssocID="{AAEDFDB9-9263-47F7-A907-5D4342088971}" presName="text0" presStyleLbl="node1" presStyleIdx="1" presStyleCnt="6" custScaleX="156807" custScaleY="16860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FB9ABE-40D3-46F8-8490-EC72314982D9}" type="pres">
      <dgm:prSet presAssocID="{A130B64A-748C-46EE-991C-5D15358549F1}" presName="Name56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32913576-095F-475E-B2D1-746D9E530D40}" type="pres">
      <dgm:prSet presAssocID="{31DF898D-96C0-4AE1-AFB2-1C780476C367}" presName="text0" presStyleLbl="node1" presStyleIdx="2" presStyleCnt="6" custScaleX="269413" custScaleY="192868" custRadScaleRad="128526" custRadScaleInc="2170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C84F8EE-F857-4FD6-941A-565C0A9D4B59}" type="pres">
      <dgm:prSet presAssocID="{69B12E8D-174A-4303-BF7C-494328D32D5B}" presName="Name56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7FB4E873-7806-489F-82C0-C14D97B572B3}" type="pres">
      <dgm:prSet presAssocID="{B903F28E-F8DE-4887-BECA-D64C15A8D059}" presName="text0" presStyleLbl="node1" presStyleIdx="3" presStyleCnt="6" custScaleX="141680" custScaleY="177662" custRadScaleRad="122557" custRadScaleInc="30424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DC2F9F-B4B3-42FD-877B-8FA929160021}" type="pres">
      <dgm:prSet presAssocID="{427E6E93-53F7-4636-A0F7-817A84E43A50}" presName="Name56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8E79D5E1-3EB3-40F5-9004-3BD68FB669B6}" type="pres">
      <dgm:prSet presAssocID="{05286697-15AC-4C90-B9C9-CB45E78AD248}" presName="text0" presStyleLbl="node1" presStyleIdx="4" presStyleCnt="6" custScaleX="197029" custScaleY="151456" custRadScaleRad="81068" custRadScaleInc="-1031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6D6315-5065-438C-A496-7C74247F6C61}" type="pres">
      <dgm:prSet presAssocID="{0E8F7D71-1688-4688-B9CA-AB6C9AF914FC}" presName="Name56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0220D1E6-C7C9-4C44-A8BF-79AB90B97D68}" type="pres">
      <dgm:prSet presAssocID="{35C5EA20-94FC-4F9E-9C8B-92BFEE4EE005}" presName="text0" presStyleLbl="node1" presStyleIdx="5" presStyleCnt="6" custScaleX="152219" custScaleY="180100" custRadScaleRad="128918" custRadScaleInc="4755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FB8087A-3EDE-40A5-BA56-0F48CBCEDE8D}" srcId="{39411F55-7BC1-466F-AC3F-6FC91F55A055}" destId="{B903F28E-F8DE-4887-BECA-D64C15A8D059}" srcOrd="2" destOrd="0" parTransId="{69B12E8D-174A-4303-BF7C-494328D32D5B}" sibTransId="{CAD18341-9D59-41BF-8F75-B013EF315219}"/>
    <dgm:cxn modelId="{C9360361-565C-45DC-A38C-849767BCD3CD}" srcId="{006584ED-1131-4F9F-851E-8966900EA6F0}" destId="{39411F55-7BC1-466F-AC3F-6FC91F55A055}" srcOrd="0" destOrd="0" parTransId="{951B2A91-3B0F-472F-B6B7-AA6B1F57E701}" sibTransId="{EF06E535-5EF4-4BD9-A814-2F4BA515E3E7}"/>
    <dgm:cxn modelId="{04A63100-FB73-4C23-9C82-945AE5F975B0}" type="presOf" srcId="{427E6E93-53F7-4636-A0F7-817A84E43A50}" destId="{1DDC2F9F-B4B3-42FD-877B-8FA929160021}" srcOrd="0" destOrd="0" presId="urn:microsoft.com/office/officeart/2008/layout/RadialCluster"/>
    <dgm:cxn modelId="{C018D76F-25AA-4B1D-9D24-0CB0EAAAE7F8}" srcId="{39411F55-7BC1-466F-AC3F-6FC91F55A055}" destId="{31DF898D-96C0-4AE1-AFB2-1C780476C367}" srcOrd="1" destOrd="0" parTransId="{A130B64A-748C-46EE-991C-5D15358549F1}" sibTransId="{D13E94D7-4AFA-47A4-9B30-28D87C2C3E9D}"/>
    <dgm:cxn modelId="{36C06AFA-BD8B-4D9C-B403-157F0A39D719}" type="presOf" srcId="{B903F28E-F8DE-4887-BECA-D64C15A8D059}" destId="{7FB4E873-7806-489F-82C0-C14D97B572B3}" srcOrd="0" destOrd="0" presId="urn:microsoft.com/office/officeart/2008/layout/RadialCluster"/>
    <dgm:cxn modelId="{A3B6C8AB-65C9-4212-8EFB-4F3F4AFB0F9D}" type="presOf" srcId="{A130B64A-748C-46EE-991C-5D15358549F1}" destId="{A4FB9ABE-40D3-46F8-8490-EC72314982D9}" srcOrd="0" destOrd="0" presId="urn:microsoft.com/office/officeart/2008/layout/RadialCluster"/>
    <dgm:cxn modelId="{7AF12D2B-F99D-4398-A37A-21E501D76ED5}" type="presOf" srcId="{006584ED-1131-4F9F-851E-8966900EA6F0}" destId="{937D661C-2936-4D7C-82B8-6AB3D9BBEE94}" srcOrd="0" destOrd="0" presId="urn:microsoft.com/office/officeart/2008/layout/RadialCluster"/>
    <dgm:cxn modelId="{E87337DA-34F9-400E-8D44-F597F239A865}" type="presOf" srcId="{73784534-B3F2-4EDB-BAFF-2FCC0DCFE137}" destId="{C360E82B-8252-4FFE-A9D4-842C95F0134C}" srcOrd="0" destOrd="0" presId="urn:microsoft.com/office/officeart/2008/layout/RadialCluster"/>
    <dgm:cxn modelId="{B8EB43F3-5C84-48EC-BDBC-2AAFF0038E21}" type="presOf" srcId="{35C5EA20-94FC-4F9E-9C8B-92BFEE4EE005}" destId="{0220D1E6-C7C9-4C44-A8BF-79AB90B97D68}" srcOrd="0" destOrd="0" presId="urn:microsoft.com/office/officeart/2008/layout/RadialCluster"/>
    <dgm:cxn modelId="{45CA8908-F5D7-42B6-A672-748459C34912}" type="presOf" srcId="{69B12E8D-174A-4303-BF7C-494328D32D5B}" destId="{1C84F8EE-F857-4FD6-941A-565C0A9D4B59}" srcOrd="0" destOrd="0" presId="urn:microsoft.com/office/officeart/2008/layout/RadialCluster"/>
    <dgm:cxn modelId="{8D04FCF6-29FC-4961-828E-9C75687BE168}" type="presOf" srcId="{AAEDFDB9-9263-47F7-A907-5D4342088971}" destId="{028A5651-CC6E-4B53-9A9C-ED94B9532142}" srcOrd="0" destOrd="0" presId="urn:microsoft.com/office/officeart/2008/layout/RadialCluster"/>
    <dgm:cxn modelId="{0F05FCA6-7B9D-490A-B6CB-217B788BAC55}" srcId="{39411F55-7BC1-466F-AC3F-6FC91F55A055}" destId="{AAEDFDB9-9263-47F7-A907-5D4342088971}" srcOrd="0" destOrd="0" parTransId="{73784534-B3F2-4EDB-BAFF-2FCC0DCFE137}" sibTransId="{850A514F-2371-4567-A355-789CD6A23E4D}"/>
    <dgm:cxn modelId="{422D87C1-47C8-404E-9FE8-5B52CD2030C4}" srcId="{39411F55-7BC1-466F-AC3F-6FC91F55A055}" destId="{35C5EA20-94FC-4F9E-9C8B-92BFEE4EE005}" srcOrd="4" destOrd="0" parTransId="{0E8F7D71-1688-4688-B9CA-AB6C9AF914FC}" sibTransId="{DF8E324D-5A37-42D3-B1E7-DFACE29D3297}"/>
    <dgm:cxn modelId="{6FD1BAF7-8DA0-42BC-9047-0B227863D0F7}" type="presOf" srcId="{39411F55-7BC1-466F-AC3F-6FC91F55A055}" destId="{2243775A-E764-4DE9-97D1-43A795BD0693}" srcOrd="0" destOrd="0" presId="urn:microsoft.com/office/officeart/2008/layout/RadialCluster"/>
    <dgm:cxn modelId="{312787D7-D2BB-47E3-9E30-AA93293145F5}" type="presOf" srcId="{0E8F7D71-1688-4688-B9CA-AB6C9AF914FC}" destId="{746D6315-5065-438C-A496-7C74247F6C61}" srcOrd="0" destOrd="0" presId="urn:microsoft.com/office/officeart/2008/layout/RadialCluster"/>
    <dgm:cxn modelId="{E4BDB10B-3066-4357-A4C8-832ED4C732BA}" type="presOf" srcId="{05286697-15AC-4C90-B9C9-CB45E78AD248}" destId="{8E79D5E1-3EB3-40F5-9004-3BD68FB669B6}" srcOrd="0" destOrd="0" presId="urn:microsoft.com/office/officeart/2008/layout/RadialCluster"/>
    <dgm:cxn modelId="{F5889E95-F30F-4E78-B3B2-760389A142DB}" type="presOf" srcId="{31DF898D-96C0-4AE1-AFB2-1C780476C367}" destId="{32913576-095F-475E-B2D1-746D9E530D40}" srcOrd="0" destOrd="0" presId="urn:microsoft.com/office/officeart/2008/layout/RadialCluster"/>
    <dgm:cxn modelId="{55F47852-E180-4BAA-BC07-C92C4C5D81D3}" srcId="{39411F55-7BC1-466F-AC3F-6FC91F55A055}" destId="{05286697-15AC-4C90-B9C9-CB45E78AD248}" srcOrd="3" destOrd="0" parTransId="{427E6E93-53F7-4636-A0F7-817A84E43A50}" sibTransId="{1F9864FA-3077-4B41-8AEB-192FCE7A91D0}"/>
    <dgm:cxn modelId="{15A38704-38E3-4AFD-AA55-6FD40F699D67}" type="presParOf" srcId="{937D661C-2936-4D7C-82B8-6AB3D9BBEE94}" destId="{70BF5262-686C-4A6C-B6D7-C398D2796D38}" srcOrd="0" destOrd="0" presId="urn:microsoft.com/office/officeart/2008/layout/RadialCluster"/>
    <dgm:cxn modelId="{8A79B032-4631-4378-AB0A-06D49659681A}" type="presParOf" srcId="{70BF5262-686C-4A6C-B6D7-C398D2796D38}" destId="{2243775A-E764-4DE9-97D1-43A795BD0693}" srcOrd="0" destOrd="0" presId="urn:microsoft.com/office/officeart/2008/layout/RadialCluster"/>
    <dgm:cxn modelId="{7553AB59-D210-48A9-88D4-29CC7E38114B}" type="presParOf" srcId="{70BF5262-686C-4A6C-B6D7-C398D2796D38}" destId="{C360E82B-8252-4FFE-A9D4-842C95F0134C}" srcOrd="1" destOrd="0" presId="urn:microsoft.com/office/officeart/2008/layout/RadialCluster"/>
    <dgm:cxn modelId="{BFCC91B6-1C79-4F19-B400-5A595D679C23}" type="presParOf" srcId="{70BF5262-686C-4A6C-B6D7-C398D2796D38}" destId="{028A5651-CC6E-4B53-9A9C-ED94B9532142}" srcOrd="2" destOrd="0" presId="urn:microsoft.com/office/officeart/2008/layout/RadialCluster"/>
    <dgm:cxn modelId="{DFCED2D8-6E25-4B26-AAA5-7827176621A7}" type="presParOf" srcId="{70BF5262-686C-4A6C-B6D7-C398D2796D38}" destId="{A4FB9ABE-40D3-46F8-8490-EC72314982D9}" srcOrd="3" destOrd="0" presId="urn:microsoft.com/office/officeart/2008/layout/RadialCluster"/>
    <dgm:cxn modelId="{7CFEC350-2A4A-45A5-8E76-A6BE9E755729}" type="presParOf" srcId="{70BF5262-686C-4A6C-B6D7-C398D2796D38}" destId="{32913576-095F-475E-B2D1-746D9E530D40}" srcOrd="4" destOrd="0" presId="urn:microsoft.com/office/officeart/2008/layout/RadialCluster"/>
    <dgm:cxn modelId="{038F1F29-7A7C-4429-94E8-5C07F1DB2A14}" type="presParOf" srcId="{70BF5262-686C-4A6C-B6D7-C398D2796D38}" destId="{1C84F8EE-F857-4FD6-941A-565C0A9D4B59}" srcOrd="5" destOrd="0" presId="urn:microsoft.com/office/officeart/2008/layout/RadialCluster"/>
    <dgm:cxn modelId="{56A9D43C-3C53-4D2C-ABB6-76B299BD5985}" type="presParOf" srcId="{70BF5262-686C-4A6C-B6D7-C398D2796D38}" destId="{7FB4E873-7806-489F-82C0-C14D97B572B3}" srcOrd="6" destOrd="0" presId="urn:microsoft.com/office/officeart/2008/layout/RadialCluster"/>
    <dgm:cxn modelId="{77ADF95D-1809-424F-85A8-2A4894F7B05D}" type="presParOf" srcId="{70BF5262-686C-4A6C-B6D7-C398D2796D38}" destId="{1DDC2F9F-B4B3-42FD-877B-8FA929160021}" srcOrd="7" destOrd="0" presId="urn:microsoft.com/office/officeart/2008/layout/RadialCluster"/>
    <dgm:cxn modelId="{6471A5AA-33F3-4D43-8096-E5C1966A52C9}" type="presParOf" srcId="{70BF5262-686C-4A6C-B6D7-C398D2796D38}" destId="{8E79D5E1-3EB3-40F5-9004-3BD68FB669B6}" srcOrd="8" destOrd="0" presId="urn:microsoft.com/office/officeart/2008/layout/RadialCluster"/>
    <dgm:cxn modelId="{C4F80005-294E-42A0-897D-1B2828825F38}" type="presParOf" srcId="{70BF5262-686C-4A6C-B6D7-C398D2796D38}" destId="{746D6315-5065-438C-A496-7C74247F6C61}" srcOrd="9" destOrd="0" presId="urn:microsoft.com/office/officeart/2008/layout/RadialCluster"/>
    <dgm:cxn modelId="{BF2EBA3B-CBF5-444C-8426-6AAFEB98EACB}" type="presParOf" srcId="{70BF5262-686C-4A6C-B6D7-C398D2796D38}" destId="{0220D1E6-C7C9-4C44-A8BF-79AB90B97D6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D5C8A-2DD7-4E9B-98CC-907DFDF66C99}">
      <dsp:nvSpPr>
        <dsp:cNvPr id="0" name=""/>
        <dsp:cNvSpPr/>
      </dsp:nvSpPr>
      <dsp:spPr>
        <a:xfrm>
          <a:off x="3204675" y="1496176"/>
          <a:ext cx="1899349" cy="222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/>
            <a:t>הנדסה</a:t>
          </a:r>
        </a:p>
      </dsp:txBody>
      <dsp:txXfrm>
        <a:off x="3482828" y="1822209"/>
        <a:ext cx="1343043" cy="1574224"/>
      </dsp:txXfrm>
    </dsp:sp>
    <dsp:sp modelId="{C501870E-0917-4561-B4EF-923792DBB074}">
      <dsp:nvSpPr>
        <dsp:cNvPr id="0" name=""/>
        <dsp:cNvSpPr/>
      </dsp:nvSpPr>
      <dsp:spPr>
        <a:xfrm rot="15789011">
          <a:off x="3967619" y="1165748"/>
          <a:ext cx="89175" cy="520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00000">
        <a:off x="3982590" y="1283141"/>
        <a:ext cx="62423" cy="312334"/>
      </dsp:txXfrm>
    </dsp:sp>
    <dsp:sp modelId="{F3D99612-A91F-434C-B528-3BEE17B7B970}">
      <dsp:nvSpPr>
        <dsp:cNvPr id="0" name=""/>
        <dsp:cNvSpPr/>
      </dsp:nvSpPr>
      <dsp:spPr>
        <a:xfrm>
          <a:off x="3178875" y="0"/>
          <a:ext cx="1485502" cy="1343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i="0" u="none" kern="1200" dirty="0"/>
            <a:t>המטרה: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i="0" u="none" kern="1200" dirty="0"/>
            <a:t>מענה לצרכים ובעיות קיומיות לתועלת ולרווחת בני אדם</a:t>
          </a:r>
          <a:endParaRPr lang="he-IL" sz="1200" b="0" kern="1200" dirty="0"/>
        </a:p>
      </dsp:txBody>
      <dsp:txXfrm>
        <a:off x="3396422" y="196814"/>
        <a:ext cx="1050408" cy="950299"/>
      </dsp:txXfrm>
    </dsp:sp>
    <dsp:sp modelId="{D848D238-D7E1-45E2-B17F-F813C7B03983}">
      <dsp:nvSpPr>
        <dsp:cNvPr id="0" name=""/>
        <dsp:cNvSpPr/>
      </dsp:nvSpPr>
      <dsp:spPr>
        <a:xfrm rot="20016026">
          <a:off x="5293330" y="1578298"/>
          <a:ext cx="827407" cy="520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5301473" y="1717128"/>
        <a:ext cx="671240" cy="312334"/>
      </dsp:txXfrm>
    </dsp:sp>
    <dsp:sp modelId="{4AC9CAFE-92A6-4FEF-8B83-0E04CDD8D22A}">
      <dsp:nvSpPr>
        <dsp:cNvPr id="0" name=""/>
        <dsp:cNvSpPr/>
      </dsp:nvSpPr>
      <dsp:spPr>
        <a:xfrm>
          <a:off x="6345473" y="28809"/>
          <a:ext cx="1863438" cy="2060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err="1"/>
            <a:t>אינטרקציה</a:t>
          </a:r>
          <a:r>
            <a:rPr lang="he-IL" sz="1200" kern="1200" dirty="0"/>
            <a:t> בין תחומי דעת שונים להשגת יעד אנושי משותף</a:t>
          </a:r>
        </a:p>
      </dsp:txBody>
      <dsp:txXfrm>
        <a:off x="6618367" y="330591"/>
        <a:ext cx="1317650" cy="1457135"/>
      </dsp:txXfrm>
    </dsp:sp>
    <dsp:sp modelId="{9C0499AD-0DF6-4EA4-9069-EB68AA9C651D}">
      <dsp:nvSpPr>
        <dsp:cNvPr id="0" name=""/>
        <dsp:cNvSpPr/>
      </dsp:nvSpPr>
      <dsp:spPr>
        <a:xfrm rot="5481158">
          <a:off x="3887297" y="3884066"/>
          <a:ext cx="461616" cy="520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00000">
        <a:off x="3958174" y="3918955"/>
        <a:ext cx="323131" cy="312334"/>
      </dsp:txXfrm>
    </dsp:sp>
    <dsp:sp modelId="{4FD7D3A2-276B-4F5D-BA89-30F9439D520C}">
      <dsp:nvSpPr>
        <dsp:cNvPr id="0" name=""/>
        <dsp:cNvSpPr/>
      </dsp:nvSpPr>
      <dsp:spPr>
        <a:xfrm>
          <a:off x="2978342" y="4592511"/>
          <a:ext cx="2208968" cy="2091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      מקורות הידע: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* ידע מדעי 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*ניסוי וטעיה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* שימוש בניסיון קודם.</a:t>
          </a:r>
        </a:p>
      </dsp:txBody>
      <dsp:txXfrm>
        <a:off x="3301838" y="4898853"/>
        <a:ext cx="1561976" cy="1479148"/>
      </dsp:txXfrm>
    </dsp:sp>
    <dsp:sp modelId="{3D578C6E-0C17-4226-BDA6-4D15F6427904}">
      <dsp:nvSpPr>
        <dsp:cNvPr id="0" name=""/>
        <dsp:cNvSpPr/>
      </dsp:nvSpPr>
      <dsp:spPr>
        <a:xfrm rot="1799694">
          <a:off x="5245718" y="3215206"/>
          <a:ext cx="818361" cy="520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5256176" y="3280282"/>
        <a:ext cx="662194" cy="312334"/>
      </dsp:txXfrm>
    </dsp:sp>
    <dsp:sp modelId="{6FE9A6C5-3803-46BD-92C1-1ABEB9F2F851}">
      <dsp:nvSpPr>
        <dsp:cNvPr id="0" name=""/>
        <dsp:cNvSpPr/>
      </dsp:nvSpPr>
      <dsp:spPr>
        <a:xfrm>
          <a:off x="6210079" y="3371891"/>
          <a:ext cx="1998832" cy="2001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i="0" u="none" kern="1200" dirty="0"/>
            <a:t>השיטה: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i="0" u="none" kern="1200" dirty="0"/>
            <a:t>תיכון – הגדרת הבעיה, הצורך, האילוצים והדרישות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i="0" u="none" kern="1200" dirty="0"/>
            <a:t>תכנון ויישום פתרון מתאים</a:t>
          </a:r>
          <a:endParaRPr lang="he-IL" sz="1200" b="0" kern="1200" dirty="0"/>
        </a:p>
      </dsp:txBody>
      <dsp:txXfrm>
        <a:off x="6502801" y="3665064"/>
        <a:ext cx="1413388" cy="1415567"/>
      </dsp:txXfrm>
    </dsp:sp>
    <dsp:sp modelId="{92ACFCAB-C04C-43FF-A21D-4766635F0F0B}">
      <dsp:nvSpPr>
        <dsp:cNvPr id="0" name=""/>
        <dsp:cNvSpPr/>
      </dsp:nvSpPr>
      <dsp:spPr>
        <a:xfrm rot="9232798">
          <a:off x="2197126" y="3108178"/>
          <a:ext cx="818011" cy="520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00000">
        <a:off x="2345319" y="3177913"/>
        <a:ext cx="661844" cy="312334"/>
      </dsp:txXfrm>
    </dsp:sp>
    <dsp:sp modelId="{5990E701-317B-4013-9A68-DD984301377F}">
      <dsp:nvSpPr>
        <dsp:cNvPr id="0" name=""/>
        <dsp:cNvSpPr/>
      </dsp:nvSpPr>
      <dsp:spPr>
        <a:xfrm>
          <a:off x="296633" y="3120338"/>
          <a:ext cx="1660035" cy="1947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i="0" u="none" kern="1200" dirty="0"/>
            <a:t>התוצרים: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i="0" u="none" kern="1200" dirty="0"/>
            <a:t>מוצר טכנולוגי - תוצר מוחשי ו/או שימושי</a:t>
          </a:r>
          <a:endParaRPr lang="he-IL" sz="1200" b="0" kern="1200" dirty="0"/>
        </a:p>
      </dsp:txBody>
      <dsp:txXfrm>
        <a:off x="539739" y="3405484"/>
        <a:ext cx="1173823" cy="1376809"/>
      </dsp:txXfrm>
    </dsp:sp>
    <dsp:sp modelId="{3228C5F0-1996-419C-81F2-7BDFDCD2D002}">
      <dsp:nvSpPr>
        <dsp:cNvPr id="0" name=""/>
        <dsp:cNvSpPr/>
      </dsp:nvSpPr>
      <dsp:spPr>
        <a:xfrm rot="12042019">
          <a:off x="2307603" y="1782577"/>
          <a:ext cx="695330" cy="520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00000">
        <a:off x="2458729" y="1914290"/>
        <a:ext cx="539163" cy="312334"/>
      </dsp:txXfrm>
    </dsp:sp>
    <dsp:sp modelId="{4B152ADD-F0E1-41EA-8F24-4616E0B171AA}">
      <dsp:nvSpPr>
        <dsp:cNvPr id="0" name=""/>
        <dsp:cNvSpPr/>
      </dsp:nvSpPr>
      <dsp:spPr>
        <a:xfrm>
          <a:off x="182769" y="516965"/>
          <a:ext cx="1901856" cy="1901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/>
            <a:t>העוסקים בתחום: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/>
            <a:t>מהנדסים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/>
            <a:t>טכנולוגים</a:t>
          </a:r>
        </a:p>
      </dsp:txBody>
      <dsp:txXfrm>
        <a:off x="461289" y="795485"/>
        <a:ext cx="1344816" cy="1344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3775A-E764-4DE9-97D1-43A795BD0693}">
      <dsp:nvSpPr>
        <dsp:cNvPr id="0" name=""/>
        <dsp:cNvSpPr/>
      </dsp:nvSpPr>
      <dsp:spPr>
        <a:xfrm>
          <a:off x="3126261" y="2137723"/>
          <a:ext cx="1663384" cy="166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b="1" i="1" u="none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מדע</a:t>
          </a:r>
        </a:p>
      </dsp:txBody>
      <dsp:txXfrm>
        <a:off x="3207461" y="2218923"/>
        <a:ext cx="1500984" cy="1500984"/>
      </dsp:txXfrm>
    </dsp:sp>
    <dsp:sp modelId="{C360E82B-8252-4FFE-A9D4-842C95F0134C}">
      <dsp:nvSpPr>
        <dsp:cNvPr id="0" name=""/>
        <dsp:cNvSpPr/>
      </dsp:nvSpPr>
      <dsp:spPr>
        <a:xfrm rot="16200000">
          <a:off x="3679417" y="1859186"/>
          <a:ext cx="5570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07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A5651-CC6E-4B53-9A9C-ED94B9532142}">
      <dsp:nvSpPr>
        <dsp:cNvPr id="0" name=""/>
        <dsp:cNvSpPr/>
      </dsp:nvSpPr>
      <dsp:spPr>
        <a:xfrm>
          <a:off x="3084171" y="-298431"/>
          <a:ext cx="1747563" cy="1879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/>
            <a:t>המטרה: ידע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חקירת תופעות ומציאת חוקיות בטבע</a:t>
          </a:r>
        </a:p>
      </dsp:txBody>
      <dsp:txXfrm>
        <a:off x="3169480" y="-213122"/>
        <a:ext cx="1576945" cy="1708463"/>
      </dsp:txXfrm>
    </dsp:sp>
    <dsp:sp modelId="{A4FB9ABE-40D3-46F8-8490-EC72314982D9}">
      <dsp:nvSpPr>
        <dsp:cNvPr id="0" name=""/>
        <dsp:cNvSpPr/>
      </dsp:nvSpPr>
      <dsp:spPr>
        <a:xfrm rot="20988914">
          <a:off x="4784744" y="2764991"/>
          <a:ext cx="6221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1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3576-095F-475E-B2D1-746D9E530D40}">
      <dsp:nvSpPr>
        <dsp:cNvPr id="0" name=""/>
        <dsp:cNvSpPr/>
      </dsp:nvSpPr>
      <dsp:spPr>
        <a:xfrm>
          <a:off x="5402017" y="1365550"/>
          <a:ext cx="3002521" cy="214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i="0" kern="1200" dirty="0"/>
            <a:t>השיטה: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i="0" kern="1200" dirty="0"/>
            <a:t>שאילת שאלות</a:t>
          </a:r>
          <a:r>
            <a:rPr lang="he-IL" sz="1600" b="1" i="0" kern="1200" dirty="0"/>
            <a:t>.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העלאת השערות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ניסויים אמפיריים מבוקרים.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הסקת מסקנות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5506945" y="1470478"/>
        <a:ext cx="2792665" cy="1939595"/>
      </dsp:txXfrm>
    </dsp:sp>
    <dsp:sp modelId="{1C84F8EE-F857-4FD6-941A-565C0A9D4B59}">
      <dsp:nvSpPr>
        <dsp:cNvPr id="0" name=""/>
        <dsp:cNvSpPr/>
      </dsp:nvSpPr>
      <dsp:spPr>
        <a:xfrm rot="9811757">
          <a:off x="1987174" y="3380174"/>
          <a:ext cx="1162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294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E873-7806-489F-82C0-C14D97B572B3}">
      <dsp:nvSpPr>
        <dsp:cNvPr id="0" name=""/>
        <dsp:cNvSpPr/>
      </dsp:nvSpPr>
      <dsp:spPr>
        <a:xfrm>
          <a:off x="432057" y="2788462"/>
          <a:ext cx="1578978" cy="1979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התוצרים: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ידע,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והכללתו לתיאוריות וכללים</a:t>
          </a:r>
        </a:p>
      </dsp:txBody>
      <dsp:txXfrm>
        <a:off x="509136" y="2865541"/>
        <a:ext cx="1424820" cy="1825827"/>
      </dsp:txXfrm>
    </dsp:sp>
    <dsp:sp modelId="{1DDC2F9F-B4B3-42FD-877B-8FA929160021}">
      <dsp:nvSpPr>
        <dsp:cNvPr id="0" name=""/>
        <dsp:cNvSpPr/>
      </dsp:nvSpPr>
      <dsp:spPr>
        <a:xfrm rot="5331163">
          <a:off x="3872680" y="3905098"/>
          <a:ext cx="208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9D5E1-3EB3-40F5-9004-3BD68FB669B6}">
      <dsp:nvSpPr>
        <dsp:cNvPr id="0" name=""/>
        <dsp:cNvSpPr/>
      </dsp:nvSpPr>
      <dsp:spPr>
        <a:xfrm>
          <a:off x="2897764" y="4009089"/>
          <a:ext cx="2195824" cy="168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הידע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/>
            <a:t>מפורסם בכתבי עת וספרים מדעיים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/>
            <a:t>ובמדיום הדיגיטלי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/>
            <a:t>(תהליך המאשר את תוקף הידע ומהימנותו)</a:t>
          </a:r>
        </a:p>
      </dsp:txBody>
      <dsp:txXfrm>
        <a:off x="2980162" y="4091487"/>
        <a:ext cx="2031028" cy="1523132"/>
      </dsp:txXfrm>
    </dsp:sp>
    <dsp:sp modelId="{746D6315-5065-438C-A496-7C74247F6C61}">
      <dsp:nvSpPr>
        <dsp:cNvPr id="0" name=""/>
        <dsp:cNvSpPr/>
      </dsp:nvSpPr>
      <dsp:spPr>
        <a:xfrm rot="12907253">
          <a:off x="2264760" y="2111809"/>
          <a:ext cx="947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777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0D1E6-C7C9-4C44-A8BF-79AB90B97D68}">
      <dsp:nvSpPr>
        <dsp:cNvPr id="0" name=""/>
        <dsp:cNvSpPr/>
      </dsp:nvSpPr>
      <dsp:spPr>
        <a:xfrm>
          <a:off x="654604" y="239003"/>
          <a:ext cx="1696431" cy="200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/>
            <a:t>העוסקים בתחום</a:t>
          </a:r>
          <a:r>
            <a:rPr lang="he-IL" sz="2200" kern="1200" dirty="0"/>
            <a:t>: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מדענים חוקרים</a:t>
          </a:r>
        </a:p>
      </dsp:txBody>
      <dsp:txXfrm>
        <a:off x="737417" y="321816"/>
        <a:ext cx="1530805" cy="1841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5F5DBB-BE33-43B8-A75E-88E448F91F79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BA0672-35CD-4291-A7B4-580E5C24F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209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1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0672-35CD-4291-A7B4-580E5C24F2EB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86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0672-35CD-4291-A7B4-580E5C24F2E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38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08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08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3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44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636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82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67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93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9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C4CB6E-1352-457F-BBC7-C43466A8C5E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502628-73A3-4AE2-8213-03E16549E32D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6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וצאת תמונה עבור מדע וטכנולוגיה">
            <a:extLst>
              <a:ext uri="{FF2B5EF4-FFF2-40B4-BE49-F238E27FC236}">
                <a16:creationId xmlns:a16="http://schemas.microsoft.com/office/drawing/2014/main" id="{0EA6C567-5225-4E80-8744-092DF733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4F2FF"/>
              </a:clrFrom>
              <a:clrTo>
                <a:srgbClr val="C4F2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6000"/>
                    </a14:imgEffect>
                    <a14:imgEffect>
                      <a14:colorTemperature colorTemp="5470"/>
                    </a14:imgEffect>
                    <a14:imgEffect>
                      <a14:saturation sat="95000"/>
                    </a14:imgEffect>
                    <a14:imgEffect>
                      <a14:brightnessContrast bright="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4720"/>
            <a:ext cx="9108504" cy="121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2">
            <a:extLst>
              <a:ext uri="{FF2B5EF4-FFF2-40B4-BE49-F238E27FC236}">
                <a16:creationId xmlns:a16="http://schemas.microsoft.com/office/drawing/2014/main" id="{E485B2EC-A01E-4504-A6B3-45F531DD8F8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3508" y="137643"/>
            <a:ext cx="8856984" cy="10772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he-IL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מנהל תקשוב, טכנולוגיה ומערכות מידע                                                                       	          </a:t>
            </a:r>
            <a:r>
              <a:rPr lang="he-IL" alt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המזכירות הפדגוגית</a:t>
            </a:r>
            <a: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he-IL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אגף המקצועות הטכנולוגיים                                                                                        	                </a:t>
            </a:r>
            <a:r>
              <a:rPr lang="he-IL" alt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אגף מדעים</a:t>
            </a:r>
            <a:r>
              <a:rPr kumimoji="0" lang="he-IL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he-IL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he-IL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	     הפיקוח על הוראת מדע וטכנולוגיה בחינוך העיוני</a:t>
            </a:r>
            <a:endParaRPr kumimoji="0" lang="he-IL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0A3E8D-924C-4C46-B077-3A6BAF2F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256" y="1460246"/>
            <a:ext cx="9162256" cy="23287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מדע וטכנולוגיה לכל </a:t>
            </a:r>
            <a:endParaRPr lang="en-US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חקר מדעי ותיכון הנדסי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מדען ומהנדס</a:t>
            </a:r>
          </a:p>
        </p:txBody>
      </p:sp>
      <p:pic>
        <p:nvPicPr>
          <p:cNvPr id="6146" name="Picture 2" descr="×ª××¦××ª ×ª××× × ×¢×××¨ âªSCIENCE TECHNOLOGYâ¬â">
            <a:extLst>
              <a:ext uri="{FF2B5EF4-FFF2-40B4-BE49-F238E27FC236}">
                <a16:creationId xmlns:a16="http://schemas.microsoft.com/office/drawing/2014/main" id="{DADF7E92-9843-4F15-98AF-9F3910430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 bwMode="auto">
          <a:xfrm>
            <a:off x="0" y="3861048"/>
            <a:ext cx="910850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3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118311" y="14876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b="0" i="0" dirty="0">
                <a:solidFill>
                  <a:srgbClr val="000000"/>
                </a:solidFill>
                <a:effectLst/>
                <a:latin typeface="Open Sans Hebrew"/>
              </a:rPr>
              <a:t>"עשיתי את עבודתי לא כדי לגרוף את השבחים שאני נהנה מהם כיום, אלא בעיקר מתוך הערגה לידע, שאני חש כי היא מצויה בי יותר מאשר אצל מרבית האנשים".</a:t>
            </a:r>
            <a:endParaRPr lang="en-US" b="0" i="0" dirty="0">
              <a:solidFill>
                <a:srgbClr val="000000"/>
              </a:solidFill>
              <a:effectLst/>
              <a:latin typeface="Open Sans Hebrew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54341" y="427605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b="0" i="0" dirty="0">
                <a:solidFill>
                  <a:srgbClr val="000000"/>
                </a:solidFill>
                <a:effectLst/>
                <a:latin typeface="Open Sans Hebrew"/>
              </a:rPr>
              <a:t>בחינה מדוקדקת ומודרנית של ממצאיו ושל שיטות העבודה שלו מעידה על עבודה מסודרת בסטנדרטים גבוהים. ב-1981 איתר המומחה הבריטי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Open Sans Hebrew"/>
              </a:rPr>
              <a:t>למיקרוסקופיה</a:t>
            </a:r>
            <a:r>
              <a:rPr lang="he-IL" b="0" i="0" dirty="0">
                <a:solidFill>
                  <a:srgbClr val="000000"/>
                </a:solidFill>
                <a:effectLst/>
                <a:latin typeface="Open Sans Hebrew"/>
              </a:rPr>
              <a:t> בריאן פורד (בעצמו חוקר עצמאי) כמה מהדוגמאות המקוריות שון-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Open Sans Hebrew"/>
              </a:rPr>
              <a:t>לוונהוק</a:t>
            </a:r>
            <a:r>
              <a:rPr lang="he-IL" b="0" i="0" dirty="0">
                <a:solidFill>
                  <a:srgbClr val="000000"/>
                </a:solidFill>
                <a:effectLst/>
                <a:latin typeface="Open Sans Hebrew"/>
              </a:rPr>
              <a:t> שלח לחברה המלכותית של לונדון, ומצא שהן עמדו במבחן הזמן והשתמרו היטב, כ-300 שנה לאחר הכנתן.</a:t>
            </a:r>
            <a:endParaRPr lang="he-IL" dirty="0"/>
          </a:p>
        </p:txBody>
      </p:sp>
      <p:pic>
        <p:nvPicPr>
          <p:cNvPr id="3074" name="Picture 2" descr="תוצאת תמונה עבור ממציא המיקרוסקו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8416"/>
            <a:ext cx="3603699" cy="27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40FA6-8B4A-451D-944F-31629C68AC24}"/>
              </a:ext>
            </a:extLst>
          </p:cNvPr>
          <p:cNvSpPr txBox="1"/>
          <p:nvPr/>
        </p:nvSpPr>
        <p:spPr>
          <a:xfrm>
            <a:off x="251520" y="404664"/>
            <a:ext cx="87717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ומה </a:t>
            </a:r>
            <a:r>
              <a:rPr lang="he-IL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ון</a:t>
            </a:r>
            <a:r>
              <a:rPr lang="he-I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לוונהוק</a:t>
            </a:r>
            <a:r>
              <a:rPr lang="he-I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חשב? כיצד תיאר את עבודתו?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he-IL" sz="40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ומה </a:t>
            </a:r>
            <a:r>
              <a:rPr lang="he-IL" sz="4000" b="1" kern="12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ון</a:t>
            </a:r>
            <a:r>
              <a:rPr lang="he-IL" sz="40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lang="he-IL" sz="4000" b="1" kern="12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לוונהוק</a:t>
            </a:r>
            <a:r>
              <a:rPr lang="he-IL" sz="40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חשב? כיצד תיאר את עבודתו?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33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מדע</a:t>
            </a:r>
            <a:b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634080B-2BC2-451A-879A-7FD8C427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r" rtl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dirty="0">
                <a:solidFill>
                  <a:srgbClr val="22222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מדע היא שיטה </a:t>
            </a:r>
            <a:r>
              <a:rPr lang="he-IL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לאיסוף ידע אודות העולם באמצעות תצפית, ניסוי והסקה שיטתיים, ודרכי מחקר שנועדו לפתח ידע זה. </a:t>
            </a:r>
            <a:r>
              <a:rPr lang="en-US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r>
              <a:rPr lang="he-IL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השיטה המדעית כוללת עקרונות ותהליכים המשמשים לאיסוף ידע מדעי, ומכונה גם מחקר  המחקר המדעי מתבצע במוסדות מחקר אקדמאים ובחברות כלכליות שונות.</a:t>
            </a:r>
          </a:p>
          <a:p>
            <a:pPr algn="ctr" rtl="1" eaLnBrk="1" hangingPunct="1">
              <a:lnSpc>
                <a:spcPct val="170000"/>
              </a:lnSpc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he-IL" sz="31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"ידע מדעי אינו תלוי בזהותו וחשיבותו של מי שאומר אותה, אלא בהוכחה  בלתי תלויה המעוגנת בניסוי" </a:t>
            </a:r>
          </a:p>
          <a:p>
            <a:pPr algn="l" rtl="1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he-IL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ברונובסקי</a:t>
            </a:r>
            <a:r>
              <a:rPr lang="he-IL" sz="17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e-IL" sz="1700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Colombia University Press, New York , 1978</a:t>
            </a:r>
          </a:p>
          <a:p>
            <a:pPr algn="r" rtl="1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rgbClr val="99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rgbClr val="99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endParaRPr lang="he-IL" sz="2000" b="1" dirty="0">
              <a:solidFill>
                <a:srgbClr val="99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74484-6930-442A-90BE-14791472BF37}"/>
              </a:ext>
            </a:extLst>
          </p:cNvPr>
          <p:cNvSpPr txBox="1"/>
          <p:nvPr/>
        </p:nvSpPr>
        <p:spPr>
          <a:xfrm>
            <a:off x="683568" y="947629"/>
            <a:ext cx="77048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200" b="1" dirty="0">
                <a:latin typeface="Calibri" panose="020F0502020204030204" pitchFamily="34" charset="0"/>
                <a:cs typeface="Calibri" panose="020F0502020204030204" pitchFamily="34" charset="0"/>
              </a:rPr>
              <a:t>ענף ידע העוסק באוסף של עובדות או אמיתות המסודרות באופן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200" b="1" dirty="0">
                <a:latin typeface="Calibri" panose="020F0502020204030204" pitchFamily="34" charset="0"/>
                <a:cs typeface="Calibri" panose="020F0502020204030204" pitchFamily="34" charset="0"/>
              </a:rPr>
              <a:t>שיטתי ולפיכך מצביע על פעילותם של חוקים כלליים- חוקי טבע</a:t>
            </a:r>
            <a:r>
              <a:rPr lang="he-IL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e-IL" sz="2200" dirty="0">
                <a:solidFill>
                  <a:srgbClr val="22222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74" name="Picture 2" descr="×ª××¦××ª ×ª××× × ×¢×××¨ âªSCIENCE TECHNOLOGYâ¬â">
            <a:extLst>
              <a:ext uri="{FF2B5EF4-FFF2-40B4-BE49-F238E27FC236}">
                <a16:creationId xmlns:a16="http://schemas.microsoft.com/office/drawing/2014/main" id="{BC0CBD2C-1945-4C27-A5BA-08D679BC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01208"/>
            <a:ext cx="2977713" cy="9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738D4E-D2CB-4311-9AA5-36E8C8D4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42" y="240451"/>
            <a:ext cx="7543800" cy="748455"/>
          </a:xfrm>
        </p:spPr>
        <p:txBody>
          <a:bodyPr/>
          <a:lstStyle/>
          <a:p>
            <a:pPr algn="ctr" rtl="1" eaLnBrk="1" hangingPunct="1"/>
            <a:r>
              <a:rPr lang="he-IL" alt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טכנולוגיה</a:t>
            </a:r>
            <a:endParaRPr lang="en-GB" altLang="he-IL" b="1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563A0EF-B489-4314-82C8-3E3BF023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348880"/>
            <a:ext cx="7543801" cy="3960440"/>
          </a:xfrm>
        </p:spPr>
        <p:txBody>
          <a:bodyPr>
            <a:normAutofit fontScale="92500"/>
          </a:bodyPr>
          <a:lstStyle/>
          <a:p>
            <a:pPr algn="ctr" rtl="1" eaLnBrk="1" hangingPunct="1">
              <a:lnSpc>
                <a:spcPct val="150000"/>
              </a:lnSpc>
            </a:pPr>
            <a:r>
              <a:rPr lang="he-IL" altLang="he-I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מכלול הידע המצטבר של המין האנושי "לעשות את כל אשר הוא יודע לעשות"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he-IL" altLang="he-I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"במקום שיש אדם יש טכנולוגיה" </a:t>
            </a: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altLang="he-IL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ג'ורג' </a:t>
            </a:r>
            <a:r>
              <a:rPr lang="he-IL" altLang="he-IL" dirty="0" err="1">
                <a:latin typeface="Arial" panose="020B0604020202020204" pitchFamily="34" charset="0"/>
                <a:ea typeface="Times New Roman" panose="02020603050405020304" pitchFamily="18" charset="0"/>
              </a:rPr>
              <a:t>בוגליארלו</a:t>
            </a:r>
            <a:endParaRPr lang="he-IL" altLang="he-I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altLang="he-I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altLang="he-I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he-IL" sz="1400" dirty="0">
                <a:latin typeface="Arial" panose="020B0604020202020204" pitchFamily="34" charset="0"/>
                <a:ea typeface="Times New Roman" panose="02020603050405020304" pitchFamily="18" charset="0"/>
              </a:rPr>
              <a:t>The History and Philosophy of Technology , University of Illinois Press, 1979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093CA-00D8-4858-9D99-6C2B221897EB}"/>
              </a:ext>
            </a:extLst>
          </p:cNvPr>
          <p:cNvSpPr txBox="1"/>
          <p:nvPr/>
        </p:nvSpPr>
        <p:spPr>
          <a:xfrm>
            <a:off x="839442" y="1052736"/>
            <a:ext cx="7543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altLang="he-IL" sz="22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שינוי של העולם הטבעי שנעשה כדי למלא את הצרכים או רצונות האדם .</a:t>
            </a:r>
          </a:p>
          <a:p>
            <a:pPr algn="ctr" rtl="1"/>
            <a:endParaRPr lang="he-I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×ª××× × ×§×©××¨×">
            <a:extLst>
              <a:ext uri="{FF2B5EF4-FFF2-40B4-BE49-F238E27FC236}">
                <a16:creationId xmlns:a16="http://schemas.microsoft.com/office/drawing/2014/main" id="{F1E0A27C-69F8-40CF-8E5D-04D84050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26408"/>
            <a:ext cx="2471404" cy="14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FA86C4-B5CE-4221-A8EB-14A4D758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807896" cy="76470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הבחנה בין שיטות במדע לאלו בהנדסה</a:t>
            </a:r>
          </a:p>
        </p:txBody>
      </p:sp>
      <p:graphicFrame>
        <p:nvGraphicFramePr>
          <p:cNvPr id="4" name="מציין מיקום תוכן 3" descr="מדע&#10;המניע לתהליך:&#10;&#10;המדע חותר לפתח תאוריות שעוזרות להבין ולהסביר את התופעות בעולם הסובב אותנו&#10;&#10;שאילת שאלות &#10;מדע מתחיל עם שאלה על תופעה כמו:  איך אפשר להסביר שהשמים כחולים?  - או מה גורם למחלת הסרטן? &#10;השיטה:&#10;ביצוע פעילות לחיפוש תשובות/&#10;פתרונות לבעיה:&#10;עריכת ניסויים מדעיים:&#10;הצגת השערות,&#10;זיהוי של משתנים תלויים ובלתי תלויים תוך שליטה במשתנים. איסוף ועיבוד תוצאות מתן הסברים.&#10; &#10;הנדסה&#10;המניע לתהליך:&#10; הטכנולוגיה חותרת למצוא פתרונות טכנולוגיים כדי לענות על הצרכים של בני האדם בעולם שבו הם מתקיימים. &#10;&#10;הגדרת בעיות&#10;&#10;הנדסה מתחילה עם בעיה, צורך או מתן מענה לרצון שעולה או לקושי שצריך לפתור כמו:&#10;צמצום התלות של המדינה בדלקים  פוסיליים עשוי לעורר מגוון של בעיות הנדסיות כמו: עיצוב מערכות תחבורתיות, חלופי תאים סולריים משופרים,  &#10;השיטה:&#10;ביצוע פעילות לחיפוש תשובות/&#10;פתרונות לבעיה:&#10;חקירה שמטרתה לצבור נתונים,&#10; לזהות משתנים רלוונטיים,&#10; לזהות את הדרך היעילה ביותר והמתאימה ביותר למגוון התנאים.&#10;&#10;&#10;" title="הבחנה בין שיטות במדע לאלו בהנדסה">
            <a:extLst>
              <a:ext uri="{FF2B5EF4-FFF2-40B4-BE49-F238E27FC236}">
                <a16:creationId xmlns:a16="http://schemas.microsoft.com/office/drawing/2014/main" id="{2BF86C1D-3031-41B4-B54A-DE1312587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352037"/>
              </p:ext>
            </p:extLst>
          </p:nvPr>
        </p:nvGraphicFramePr>
        <p:xfrm>
          <a:off x="228600" y="795247"/>
          <a:ext cx="8686800" cy="56022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02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מדע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הנדסה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82">
                <a:tc>
                  <a:txBody>
                    <a:bodyPr/>
                    <a:lstStyle/>
                    <a:p>
                      <a:pPr algn="r" rtl="1"/>
                      <a:endParaRPr lang="he-IL" sz="1800" dirty="0"/>
                    </a:p>
                    <a:p>
                      <a:pPr algn="r" rtl="1"/>
                      <a:endParaRPr lang="he-IL" sz="1800" dirty="0"/>
                    </a:p>
                    <a:p>
                      <a:pPr algn="r" rtl="1"/>
                      <a:endParaRPr lang="he-IL" sz="1800" dirty="0"/>
                    </a:p>
                    <a:p>
                      <a:pPr algn="r" rtl="1"/>
                      <a:endParaRPr lang="he-IL" sz="1800" dirty="0"/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C00000"/>
                          </a:solidFill>
                        </a:rPr>
                        <a:t>המניע</a:t>
                      </a:r>
                      <a:r>
                        <a:rPr lang="he-IL" sz="1800" b="1" dirty="0"/>
                        <a:t> לתהליך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המדע חותר לפתח תאוריות שעוזרות להבין ולהסביר את התופעות בעולם הסובב אותנו</a:t>
                      </a:r>
                      <a:endParaRPr lang="he-IL" sz="1800" b="1" dirty="0"/>
                    </a:p>
                    <a:p>
                      <a:pPr algn="r" rtl="1"/>
                      <a:endParaRPr lang="he-IL" sz="1200" dirty="0"/>
                    </a:p>
                    <a:p>
                      <a:pPr algn="r" rtl="1"/>
                      <a:r>
                        <a:rPr lang="he-IL" sz="1800" dirty="0"/>
                        <a:t>שאילת שאלות </a:t>
                      </a:r>
                    </a:p>
                    <a:p>
                      <a:pPr algn="r" rtl="1"/>
                      <a:endParaRPr lang="he-IL" sz="1800" dirty="0"/>
                    </a:p>
                    <a:p>
                      <a:pPr algn="r" rtl="1"/>
                      <a:r>
                        <a:rPr lang="he-IL" sz="1800" dirty="0"/>
                        <a:t>מדע</a:t>
                      </a:r>
                      <a:r>
                        <a:rPr lang="he-IL" sz="1800" baseline="0" dirty="0"/>
                        <a:t> מתחיל עם שאלה על תופעה כמו:  איך אפשר להסביר שהשמים כחולים?  - או</a:t>
                      </a:r>
                    </a:p>
                    <a:p>
                      <a:pPr algn="r" rtl="1"/>
                      <a:r>
                        <a:rPr lang="he-IL" sz="1800" baseline="0" dirty="0"/>
                        <a:t>מה גורם למחלת הסרטן? </a:t>
                      </a:r>
                    </a:p>
                    <a:p>
                      <a:pPr algn="r" rtl="1"/>
                      <a:endParaRPr lang="he-IL" sz="1800" baseline="0" dirty="0">
                        <a:highlight>
                          <a:srgbClr val="FFFF00"/>
                        </a:highligh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הטכנולוגיה חותרת למצוא פתרונות טכנולוגיים כדי לענות על הצרכים של בני האדם בעולם שבו הם מתקיימים. </a:t>
                      </a:r>
                      <a:endParaRPr lang="he-IL" sz="1800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הגדרת בעיות</a:t>
                      </a:r>
                    </a:p>
                    <a:p>
                      <a:pPr algn="r" rtl="1"/>
                      <a:endParaRPr lang="he-IL" sz="1200" dirty="0"/>
                    </a:p>
                    <a:p>
                      <a:pPr algn="r" rtl="1"/>
                      <a:r>
                        <a:rPr lang="he-IL" sz="1800" dirty="0"/>
                        <a:t>הנדסה מתחילה עם בעיה, צורך או מתן מענה לרצון שעולה או לקושי שצריך לפתור כמו:</a:t>
                      </a:r>
                    </a:p>
                    <a:p>
                      <a:pPr algn="r" rtl="1"/>
                      <a:r>
                        <a:rPr lang="he-IL" sz="1800" dirty="0"/>
                        <a:t>צמצום התלות של המדינה </a:t>
                      </a:r>
                      <a:r>
                        <a:rPr lang="he-IL" sz="1800" dirty="0" err="1"/>
                        <a:t>בדלקים</a:t>
                      </a:r>
                      <a:r>
                        <a:rPr lang="he-IL" sz="1800" dirty="0"/>
                        <a:t>  </a:t>
                      </a:r>
                      <a:r>
                        <a:rPr lang="he-IL" sz="1800" dirty="0" err="1"/>
                        <a:t>פוסיליים</a:t>
                      </a:r>
                      <a:r>
                        <a:rPr lang="he-IL" sz="1800" dirty="0"/>
                        <a:t> עשוי לעורר מגוון של בעיות הנדסיות כמו: עיצוב מערכות תחבורתיות, חלופי תאים סולריים משופרים, </a:t>
                      </a:r>
                      <a:r>
                        <a:rPr lang="he-IL" sz="1800" baseline="0" dirty="0"/>
                        <a:t> </a:t>
                      </a:r>
                      <a:endParaRPr lang="he-IL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376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C00000"/>
                          </a:solidFill>
                        </a:rPr>
                        <a:t>השיטה:</a:t>
                      </a:r>
                    </a:p>
                    <a:p>
                      <a:pPr algn="r" rtl="1"/>
                      <a:r>
                        <a:rPr lang="he-IL" sz="1800" b="1" dirty="0"/>
                        <a:t>ביצוע פעילות לחיפוש תשובות/</a:t>
                      </a:r>
                    </a:p>
                    <a:p>
                      <a:pPr algn="r" rtl="1"/>
                      <a:r>
                        <a:rPr lang="he-IL" sz="1800" b="1" dirty="0"/>
                        <a:t>פתרונות לבעיה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aseline="0" dirty="0"/>
                        <a:t>עריכת ניסויים מדעיים:</a:t>
                      </a:r>
                    </a:p>
                    <a:p>
                      <a:pPr algn="r" rtl="1"/>
                      <a:r>
                        <a:rPr lang="he-IL" sz="1800" baseline="0" dirty="0"/>
                        <a:t>הצגת השערות,</a:t>
                      </a:r>
                    </a:p>
                    <a:p>
                      <a:pPr algn="r" rtl="1"/>
                      <a:r>
                        <a:rPr lang="he-IL" sz="1800" baseline="0" dirty="0"/>
                        <a:t>זיהוי של משתנים תלויים ובלתי תלויים תוך שליטה במשתנים. איסוף ועיבוד תוצאות </a:t>
                      </a:r>
                    </a:p>
                    <a:p>
                      <a:pPr algn="r" rtl="1"/>
                      <a:r>
                        <a:rPr lang="he-IL" sz="1800" baseline="0" dirty="0"/>
                        <a:t>מתן הסברים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חקירה שמטרתה לצבור נתונים,</a:t>
                      </a:r>
                    </a:p>
                    <a:p>
                      <a:pPr algn="r" rtl="1"/>
                      <a:r>
                        <a:rPr lang="he-IL" sz="1800" dirty="0"/>
                        <a:t> לזהות משתנים רלוונטיים,</a:t>
                      </a:r>
                    </a:p>
                    <a:p>
                      <a:pPr algn="r" rtl="1"/>
                      <a:r>
                        <a:rPr lang="he-IL" sz="1800" baseline="0" dirty="0"/>
                        <a:t> לזהות את הדרך היעילה ביותר והמתאימה ביותר למגוון התנאים.</a:t>
                      </a:r>
                      <a:endParaRPr lang="he-IL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5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 descr="מדע&#10;ניתוח  ופרשנות נתונים:&#10;שימוש בסטטיסטיקות בגרפים וטבלאות כדי לזהות תכונות ודפוסים משמעותיים. &#10;תוצרי התהליך:&#10;ידע מדעי תקף, תיאוריות וחוקים מדעיים&#10;הערכת המידע:&#10;פרסום בכתבי עת מדעיים ,ספרים ובמדיום הדיגיטלי וכן הצגת הידע בכנסים מדעיים. הידע המדעי עובר תהליך של ביקורת עמיתים המתקפת אותו.&#10;&#10;הנדסה&#10;ניתוח  ופרשנות נתונים:&#10;ניתוח נתונים שנאספו בבדיקות כדי לבדוק עד כמה המוצר:&#10; עומד בקריטריונים ופותר בעיה במסגרת המגבלות.&#10;תוצרי התהליך:&#10;פתרונות טכנולוגיים, מוצרים שיש לאדם צורך בהם.&#10;הערכת המידע:&#10;שיתוף פעולה בין עמיתים לאורך כל התהליך.&#10;ביצוע שלב קריטי של בחירת הפתרון המבטיח מתוך שדה של רעיונות נוספים. &#10;&#10;&#10;" title="הבחנה בין שיטות במדע לאלו בהנדסה">
            <a:extLst>
              <a:ext uri="{FF2B5EF4-FFF2-40B4-BE49-F238E27FC236}">
                <a16:creationId xmlns:a16="http://schemas.microsoft.com/office/drawing/2014/main" id="{1CE79430-ADA3-40AC-B6A5-C56250258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22864"/>
              </p:ext>
            </p:extLst>
          </p:nvPr>
        </p:nvGraphicFramePr>
        <p:xfrm>
          <a:off x="899592" y="1385392"/>
          <a:ext cx="7471125" cy="48357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827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83820" marR="83820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מדע</a:t>
                      </a:r>
                    </a:p>
                  </a:txBody>
                  <a:tcPr marL="83820" marR="83820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הנדסה</a:t>
                      </a:r>
                    </a:p>
                  </a:txBody>
                  <a:tcPr marL="83820" marR="83820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11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rgbClr val="C00000"/>
                          </a:solidFill>
                        </a:rPr>
                        <a:t>ניתוח  ופרשנות </a:t>
                      </a:r>
                      <a:r>
                        <a:rPr lang="he-IL" sz="1800" b="1" dirty="0"/>
                        <a:t>נתונים</a:t>
                      </a:r>
                    </a:p>
                  </a:txBody>
                  <a:tcPr marL="83820" marR="83820" marT="45723" marB="4572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שימוש בסטטיסטיקות בגרפים וטבלאות כדי לזהות תכונות ודפוסים</a:t>
                      </a:r>
                      <a:r>
                        <a:rPr lang="he-IL" sz="1800" baseline="0" dirty="0"/>
                        <a:t> משמעותיים. </a:t>
                      </a:r>
                      <a:endParaRPr lang="he-IL" sz="1800" dirty="0"/>
                    </a:p>
                  </a:txBody>
                  <a:tcPr marL="83820" marR="83820" marT="45723" marB="4572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ניתוח נתונים שנאספו</a:t>
                      </a:r>
                      <a:r>
                        <a:rPr lang="he-IL" sz="1800" baseline="0" dirty="0"/>
                        <a:t> בבדיקות כדי לבדוק עד כמה המוצר:</a:t>
                      </a:r>
                    </a:p>
                    <a:p>
                      <a:pPr algn="r" rtl="1"/>
                      <a:r>
                        <a:rPr lang="he-IL" sz="1800" baseline="0" dirty="0"/>
                        <a:t> עומד בקריטריונים </a:t>
                      </a:r>
                    </a:p>
                    <a:p>
                      <a:pPr algn="r" rtl="1"/>
                      <a:r>
                        <a:rPr lang="he-IL" sz="1800" baseline="0" dirty="0"/>
                        <a:t>ופותר בעיה במסגרת המגבלות.</a:t>
                      </a:r>
                      <a:endParaRPr lang="he-IL" sz="1800" dirty="0"/>
                    </a:p>
                  </a:txBody>
                  <a:tcPr marL="83820" marR="83820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92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תוצרי התהליך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ידע מדעי תקף, תיאוריות וחוקים מדעיים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פתרונות טכנולוגיים, מוצרים שיש לאדם צורך בהם.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929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הערכת המידע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he-IL" dirty="0"/>
                        <a:t>פרסום בכתבי עת מדעיים ,ספרים ובמדיום הדיגיטלי וכן הצגת הידע בכנסים מדעיים. הידע המדעי עובר תהליך של ביקורת עמיתים המתקפת אותו.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aseline="0" dirty="0"/>
                        <a:t>שיתוף פעולה בין עמיתים לאורך כל התהליך.</a:t>
                      </a:r>
                    </a:p>
                    <a:p>
                      <a:pPr algn="r" rtl="1"/>
                      <a:r>
                        <a:rPr lang="he-IL" sz="1800" baseline="0" dirty="0"/>
                        <a:t>ביצוע שלב קריטי של בחירת הפתרון המבטיח מתוך שדה של רעיונות נוספים. </a:t>
                      </a:r>
                      <a:endParaRPr lang="he-IL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848727567"/>
                  </a:ext>
                </a:extLst>
              </a:tr>
            </a:tbl>
          </a:graphicData>
        </a:graphic>
      </p:graphicFrame>
      <p:sp>
        <p:nvSpPr>
          <p:cNvPr id="6" name="כותרת 1" title="הבחנה בין שיטות במדע לאלו בהנדסה">
            <a:extLst>
              <a:ext uri="{FF2B5EF4-FFF2-40B4-BE49-F238E27FC236}">
                <a16:creationId xmlns:a16="http://schemas.microsoft.com/office/drawing/2014/main" id="{EAF747D0-DE5E-4E80-8E98-CAB40B22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9" y="620688"/>
            <a:ext cx="8807896" cy="76470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הבחנה בין שיטות במדע לאלו בהנדסה</a:t>
            </a:r>
          </a:p>
        </p:txBody>
      </p:sp>
    </p:spTree>
    <p:extLst>
      <p:ext uri="{BB962C8B-B14F-4D97-AF65-F5344CB8AC3E}">
        <p14:creationId xmlns:p14="http://schemas.microsoft.com/office/powerpoint/2010/main" val="28862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93B335-0652-4BEF-8604-23B7F6D5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1008112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alt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התייחסויות לטכנולוגיה</a:t>
            </a:r>
            <a:endParaRPr lang="en-US" altLang="he-IL" b="1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5F1E09B-8F22-4932-8660-6176F350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טכנולוגיה העניקה לאדם יתרון לעומת יצורים אחרים ואפשרה לו לחצוב </a:t>
            </a: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  לעצמו נישה אבולוציונית ייחודית;</a:t>
            </a:r>
          </a:p>
          <a:p>
            <a:pPr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תופעות לוואי של הטכנולוגיה (בעיות אקולוגיות: זיהום אוויר, מים, קרקע, </a:t>
            </a:r>
            <a:r>
              <a:rPr lang="en-US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השמדת מינים, פגיעה באוזון, תופעת החממה) </a:t>
            </a:r>
            <a:r>
              <a:rPr lang="en-US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(דוגמאות: אסון </a:t>
            </a:r>
            <a:r>
              <a:rPr lang="he-IL" altLang="he-I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צ'רנוביל</a:t>
            </a: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אסון </a:t>
            </a:r>
            <a:r>
              <a:rPr lang="he-IL" altLang="he-I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פוקושימה</a:t>
            </a: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בעיית החברה הטכנולוגית (העולם החדש של אורוול "1984" ה"אמצעים" </a:t>
            </a:r>
            <a:r>
              <a:rPr lang="en-US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הפכו ל"מטרה"; הטכנולוגיה שולטת בנו) </a:t>
            </a:r>
          </a:p>
          <a:p>
            <a:pPr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he-IL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היא פותחת דלתות אך אינה מכריחה אותנו להיכנס דרכן.</a:t>
            </a:r>
            <a:r>
              <a:rPr lang="he-IL" altLang="he-IL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e-IL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(דיונים בנושא: שימושי הנדסה גנטית לייצור צמחים משופרים ולשכפול </a:t>
            </a: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   אברי אדם או בע"ח). </a:t>
            </a:r>
          </a:p>
          <a:p>
            <a:pPr algn="r" rtl="1" eaLnBrk="1" hangingPunct="1">
              <a:buFont typeface="Wingdings" panose="05000000000000000000" pitchFamily="2" charset="2"/>
              <a:buChar char="q"/>
              <a:defRPr/>
            </a:pPr>
            <a:endParaRPr lang="he-IL" altLang="he-IL" sz="2400" b="1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 eaLnBrk="1" hangingPunct="1">
              <a:buFont typeface="Wingdings" panose="05000000000000000000" pitchFamily="2" charset="2"/>
              <a:buChar char="q"/>
              <a:defRPr/>
            </a:pPr>
            <a:endParaRPr lang="en-US" alt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2ADA50B9-18C5-4863-B5D4-9FCA0E38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11716"/>
            <a:ext cx="7543800" cy="1054164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alt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התהליך הטכנולוגי הנדסי</a:t>
            </a:r>
          </a:p>
        </p:txBody>
      </p:sp>
      <p:sp>
        <p:nvSpPr>
          <p:cNvPr id="14339" name="מציין מיקום תוכן 2">
            <a:extLst>
              <a:ext uri="{FF2B5EF4-FFF2-40B4-BE49-F238E27FC236}">
                <a16:creationId xmlns:a16="http://schemas.microsoft.com/office/drawing/2014/main" id="{35B677A3-585B-4E60-B863-8EB87E43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58" y="1988840"/>
            <a:ext cx="7993589" cy="4165923"/>
          </a:xfrm>
        </p:spPr>
        <p:txBody>
          <a:bodyPr>
            <a:noAutofit/>
          </a:bodyPr>
          <a:lstStyle/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altLang="he-IL" sz="2300" dirty="0">
                <a:latin typeface="Calibri" panose="020F0502020204030204" pitchFamily="34" charset="0"/>
                <a:cs typeface="Calibri" panose="020F0502020204030204" pitchFamily="34" charset="0"/>
              </a:rPr>
              <a:t> התהליך הטכנולוגי הנדסי מהווה את </a:t>
            </a:r>
            <a:r>
              <a:rPr lang="he-IL" altLang="he-IL" sz="2300" b="1" dirty="0">
                <a:latin typeface="Calibri" panose="020F0502020204030204" pitchFamily="34" charset="0"/>
                <a:cs typeface="Calibri" panose="020F0502020204030204" pitchFamily="34" charset="0"/>
              </a:rPr>
              <a:t>הליבה המתודולוגית של </a:t>
            </a:r>
            <a:r>
              <a:rPr lang="en-US" altLang="he-IL" sz="23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3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300" b="1" dirty="0">
                <a:latin typeface="Calibri" panose="020F0502020204030204" pitchFamily="34" charset="0"/>
                <a:cs typeface="Calibri" panose="020F0502020204030204" pitchFamily="34" charset="0"/>
              </a:rPr>
              <a:t>   הטכנולוגיה וההנדסה</a:t>
            </a:r>
            <a:r>
              <a:rPr lang="he-IL" altLang="he-IL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ולפיכך חשוב ביותר לזמן לתלמידים אפשרויות </a:t>
            </a:r>
            <a:r>
              <a:rPr lang="en-US" altLang="he-IL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3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e-IL" altLang="he-IL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חוזרות ונשנות להתנסויות מעשית בתהליך. </a:t>
            </a:r>
          </a:p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altLang="he-IL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3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חשוב שההתנסות בתהליך תהייה אותנטית ותשקף כמה שיותר את </a:t>
            </a:r>
            <a:r>
              <a:rPr lang="en-US" altLang="he-IL" sz="23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3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3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e-IL" altLang="he-IL" sz="23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אופיו של התהליך כפי שהוא מתרחש בחיים </a:t>
            </a:r>
            <a:r>
              <a:rPr lang="he-IL" altLang="he-IL" sz="2300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האמיתיים</a:t>
            </a:r>
            <a:r>
              <a:rPr lang="he-IL" altLang="he-IL" sz="23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altLang="he-IL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3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הפתרון הטכנולוגי/הנדסי שואב מידע מתחומי דעת שונים בהתאם להקשר</a:t>
            </a:r>
            <a:endParaRPr lang="he-IL" altLang="he-IL" sz="2300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C91FBA4-1B15-427C-BE9F-A2C3DCD01B27}"/>
              </a:ext>
            </a:extLst>
          </p:cNvPr>
          <p:cNvSpPr/>
          <p:nvPr/>
        </p:nvSpPr>
        <p:spPr>
          <a:xfrm>
            <a:off x="806726" y="141277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endParaRPr lang="en-US" sz="2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algn="l">
              <a:defRPr/>
            </a:pPr>
            <a:endParaRPr lang="he-IL" sz="2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A Framework for K-12 Science Education: Practices, Crosscutting Concepts, and Core Ideas, National Research Council. (2012).</a:t>
            </a:r>
          </a:p>
          <a:p>
            <a:pPr marL="457200" indent="-457200" algn="l">
              <a:spcAft>
                <a:spcPts val="0"/>
              </a:spcAft>
              <a:buFont typeface="+mj-lt"/>
              <a:buAutoNum type="arabicPeriod"/>
              <a:defRPr/>
            </a:pPr>
            <a:endParaRPr lang="he-IL" sz="2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457200" indent="-457200" algn="l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Bybee,R.W</a:t>
            </a: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 </a:t>
            </a:r>
            <a:r>
              <a:rPr lang="en-US" sz="2400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Scientific and Engineering Practices in K–12 Classrooms Understanding.  </a:t>
            </a:r>
            <a:r>
              <a:rPr lang="en-US" sz="2400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A Framework for K–12 Science Education</a:t>
            </a: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 2011 NSTA's  journals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5286" y="80357"/>
            <a:ext cx="7543800" cy="1450757"/>
          </a:xfrm>
        </p:spPr>
        <p:txBody>
          <a:bodyPr/>
          <a:lstStyle/>
          <a:p>
            <a:r>
              <a:rPr lang="he-IL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מקורות להשוואה בין התהליכים</a:t>
            </a:r>
            <a:r>
              <a:rPr lang="he-IL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: </a:t>
            </a:r>
            <a:br>
              <a:rPr lang="he-IL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75A77B34-4532-483B-AD72-D87D92DCA437}"/>
              </a:ext>
            </a:extLst>
          </p:cNvPr>
          <p:cNvSpPr/>
          <p:nvPr/>
        </p:nvSpPr>
        <p:spPr>
          <a:xfrm>
            <a:off x="683568" y="76470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לאחר המצאת זכוכית המגדלת והמצאת המשקפיים התפתח ענף האופטיקה באירופה, בייחוד באיטליה ובהולנד. סוגי עדשות שונות בגדלים שונים ובאיכויות שונות נבנו, לוטשו ונחקרו. </a:t>
            </a:r>
          </a:p>
          <a:p>
            <a:pPr algn="r" rtl="1"/>
            <a:r>
              <a:rPr lang="he-I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/>
            <a:r>
              <a:rPr lang="he-I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אופטיקאים הולנדיים,</a:t>
            </a:r>
            <a:r>
              <a:rPr lang="he-I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e-IL" sz="2000" b="1" i="0" dirty="0" err="1">
                <a:solidFill>
                  <a:srgbClr val="AA77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זָאכַארִיאַס</a:t>
            </a:r>
            <a:r>
              <a:rPr lang="he-IL" sz="2000" b="1" i="0" dirty="0">
                <a:solidFill>
                  <a:srgbClr val="AA77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יַאנְסֶן ובנו הַאנְס </a:t>
            </a:r>
            <a:r>
              <a:rPr lang="en-US" sz="2000" b="1" i="0" dirty="0">
                <a:solidFill>
                  <a:srgbClr val="AA77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i="0" dirty="0" err="1">
                <a:solidFill>
                  <a:srgbClr val="AA77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Zaccharias</a:t>
            </a:r>
            <a:r>
              <a:rPr lang="en-US" sz="2000" b="1" i="0" dirty="0">
                <a:solidFill>
                  <a:srgbClr val="AA77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Janssen &amp; Hans)</a:t>
            </a:r>
            <a:endParaRPr lang="he-IL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ערכו בשנת  1590 ניסויים בעדשות. </a:t>
            </a:r>
          </a:p>
          <a:p>
            <a:pPr algn="r" rtl="1"/>
            <a:r>
              <a:rPr lang="he-I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הם סידרו זוג עדשות במרווחים שונים בתוך גליל. בעקבות הניסויים הם גילו עקרון פיסיקלי לפיו שימוש בשתי עדשות מאפשר לראות את העצם הנראה בגודל השווה למכפלת ההגדלה בשתי העדשות. </a:t>
            </a:r>
          </a:p>
          <a:p>
            <a:pPr algn="r" rtl="1"/>
            <a:endParaRPr lang="he-I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הם הרכיבו מכשיר פשוט (</a:t>
            </a:r>
            <a:r>
              <a:rPr lang="he-I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בתמונה), בעל כושר הגדלה עד פי 20 מגודל העצם הנבדק. הם </a:t>
            </a:r>
            <a:r>
              <a:rPr lang="he-I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גילו למעשה את אופן פעולת מיקרוסקופ האור והטלסקופ.</a:t>
            </a:r>
            <a:endParaRPr lang="en-US" sz="2000" b="1" dirty="0">
              <a:solidFill>
                <a:srgbClr val="AA77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תוצאת תמונה עבור ‪Zaccharias Janssen &amp; Hans‬‏">
            <a:extLst>
              <a:ext uri="{FF2B5EF4-FFF2-40B4-BE49-F238E27FC236}">
                <a16:creationId xmlns:a16="http://schemas.microsoft.com/office/drawing/2014/main" id="{DE194B2D-1124-4F88-ACE2-29A13C22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97" y="4703786"/>
            <a:ext cx="2286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תוצאת תמונה עבור ‪Zaccharias Janssen &amp; Hans‬‏">
            <a:extLst>
              <a:ext uri="{FF2B5EF4-FFF2-40B4-BE49-F238E27FC236}">
                <a16:creationId xmlns:a16="http://schemas.microsoft.com/office/drawing/2014/main" id="{02B00308-E44C-4845-8BBF-00E4C442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6" y="4807466"/>
            <a:ext cx="2283121" cy="13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32485-9447-4182-9BFD-42F46DC84430}"/>
              </a:ext>
            </a:extLst>
          </p:cNvPr>
          <p:cNvSpPr txBox="1"/>
          <p:nvPr/>
        </p:nvSpPr>
        <p:spPr>
          <a:xfrm>
            <a:off x="1403648" y="-27384"/>
            <a:ext cx="67687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spc="-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מזכוכית מגדלת למיקרוסקופ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BA52-2905-450C-82E8-E3CC935E78EB}"/>
              </a:ext>
            </a:extLst>
          </p:cNvPr>
          <p:cNvSpPr txBox="1"/>
          <p:nvPr/>
        </p:nvSpPr>
        <p:spPr>
          <a:xfrm>
            <a:off x="5578090" y="5589240"/>
            <a:ext cx="22060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/>
              <a:t>זאכאריאס</a:t>
            </a:r>
            <a:r>
              <a:rPr lang="he-IL" dirty="0"/>
              <a:t> והאנס יאנסן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he-IL" sz="4000" b="1" kern="1200" spc="-5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מזכוכית מגדלת למיקרוסקופ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5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23BC95-A693-4FF5-8418-153E3E0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מדען או מהנדס?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4E46B3-8DA6-4294-8AFE-DA90DA2E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האם בני משפחת יאנסן היו מדענים או מהנדסים?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136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6BB8927-93DA-41AB-BF3E-BF3F53091365}"/>
              </a:ext>
            </a:extLst>
          </p:cNvPr>
          <p:cNvSpPr/>
          <p:nvPr/>
        </p:nvSpPr>
        <p:spPr>
          <a:xfrm>
            <a:off x="2123728" y="2191265"/>
            <a:ext cx="6480719" cy="383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אנטון ואן </a:t>
            </a:r>
            <a:r>
              <a:rPr lang="he-IL" sz="2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לוונהוק</a:t>
            </a:r>
            <a:r>
              <a:rPr lang="he-IL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שהיה שוליה בבית מסחר לבדים בהולנד, נתקל לראשונה במיקרוסקופ. באותה תקופה נהגו סוחרי בדים לבחון את איכות הבד באמצעות מיקרוסקופים פשוטים שכללו עדשה מגדילה אחת.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ואן </a:t>
            </a:r>
            <a:r>
              <a:rPr lang="he-IL" sz="2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לוונהוק</a:t>
            </a:r>
            <a:r>
              <a:rPr lang="he-IL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שלא היה בעל השכלה מדעית, למד את עקרונות הליטוש והאופטיקה והחל לנסות ולשפר את כושר ההגדלה של המכשירים.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לבסוף </a:t>
            </a:r>
            <a:r>
              <a:rPr lang="he-IL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בשנת 1675, </a:t>
            </a:r>
            <a:r>
              <a:rPr lang="he-IL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הצליח לבנות מיקרוסקופ בעל כושר הגדלה עד פי 270</a:t>
            </a:r>
            <a: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372C0-9B2D-4A56-B0B4-5541700F4BD2}"/>
              </a:ext>
            </a:extLst>
          </p:cNvPr>
          <p:cNvSpPr txBox="1"/>
          <p:nvPr/>
        </p:nvSpPr>
        <p:spPr>
          <a:xfrm>
            <a:off x="2339753" y="836712"/>
            <a:ext cx="626469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המכשיר שפיתחו בני משפחת יאנסן הוא למעשה </a:t>
            </a:r>
          </a:p>
          <a:p>
            <a:pPr algn="ctr"/>
            <a:r>
              <a:rPr lang="he-IL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המיקרוסקופ הראשון </a:t>
            </a:r>
          </a:p>
        </p:txBody>
      </p:sp>
      <p:pic>
        <p:nvPicPr>
          <p:cNvPr id="6" name="Picture 10" descr="https://upload.wikimedia.org/wikipedia/commons/d/de/Leeuwenhoek_Microscope.png" title="מיקרוסקופ">
            <a:extLst>
              <a:ext uri="{FF2B5EF4-FFF2-40B4-BE49-F238E27FC236}">
                <a16:creationId xmlns:a16="http://schemas.microsoft.com/office/drawing/2014/main" id="{D3C2FAFC-3093-4B6A-A943-2DDD3EF1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0" y="3717032"/>
            <a:ext cx="1443556" cy="24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קבוצה 8" title="אנטון ואן לוונהוק">
            <a:extLst>
              <a:ext uri="{FF2B5EF4-FFF2-40B4-BE49-F238E27FC236}">
                <a16:creationId xmlns:a16="http://schemas.microsoft.com/office/drawing/2014/main" id="{C1A8EDF9-F61A-4031-AB42-EBF7135ADE53}"/>
              </a:ext>
            </a:extLst>
          </p:cNvPr>
          <p:cNvGrpSpPr/>
          <p:nvPr/>
        </p:nvGrpSpPr>
        <p:grpSpPr>
          <a:xfrm>
            <a:off x="294355" y="1052736"/>
            <a:ext cx="1733346" cy="2376264"/>
            <a:chOff x="294355" y="1052736"/>
            <a:chExt cx="1733346" cy="2376264"/>
          </a:xfrm>
        </p:grpSpPr>
        <p:pic>
          <p:nvPicPr>
            <p:cNvPr id="7" name="Picture 6" descr="http://bigpictureeducation.com/sites/default/files/styles/gallery_large/public/History_2.jpg?itok=pnlctA2W" title="אנטון ואן לוונהוק">
              <a:extLst>
                <a:ext uri="{FF2B5EF4-FFF2-40B4-BE49-F238E27FC236}">
                  <a16:creationId xmlns:a16="http://schemas.microsoft.com/office/drawing/2014/main" id="{F548D9CD-F158-42EA-809C-8548963F8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55" y="1420228"/>
              <a:ext cx="1733346" cy="200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6B0735-000D-40F6-9552-A980A77A9C8D}"/>
                </a:ext>
              </a:extLst>
            </p:cNvPr>
            <p:cNvSpPr txBox="1"/>
            <p:nvPr/>
          </p:nvSpPr>
          <p:spPr>
            <a:xfrm>
              <a:off x="307615" y="1052736"/>
              <a:ext cx="16720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אנטון ואן </a:t>
              </a:r>
              <a:r>
                <a:rPr lang="he-IL" b="1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לוונהוק</a:t>
              </a:r>
              <a:endParaRPr lang="he-IL" b="1" dirty="0"/>
            </a:p>
          </p:txBody>
        </p:sp>
      </p:grp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he-IL" sz="2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המכשיר שפיתחו בני משפחת יאנסן הוא למעשה 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he-IL" sz="2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המיקרוסקופ הראשון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862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864A6C-6553-4E8E-A9C0-D49765F4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7988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שאלה לדיון: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8F5EED-7297-4F5B-92D5-79E5FB61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>
            <a:normAutofit/>
          </a:bodyPr>
          <a:lstStyle/>
          <a:p>
            <a:endParaRPr lang="he-IL" sz="2800" b="1" dirty="0"/>
          </a:p>
          <a:p>
            <a:pPr algn="ctr"/>
            <a:r>
              <a:rPr lang="he-IL" sz="2800" b="1" dirty="0"/>
              <a:t>האם </a:t>
            </a:r>
            <a:r>
              <a:rPr lang="he-IL" sz="2800" b="1" dirty="0">
                <a:solidFill>
                  <a:prstClr val="black"/>
                </a:solidFill>
              </a:rPr>
              <a:t>אנטון </a:t>
            </a:r>
            <a:r>
              <a:rPr lang="he-IL" sz="2800" b="1" dirty="0" err="1">
                <a:solidFill>
                  <a:prstClr val="black"/>
                </a:solidFill>
              </a:rPr>
              <a:t>ון</a:t>
            </a:r>
            <a:r>
              <a:rPr lang="he-IL" sz="2800" b="1" dirty="0">
                <a:solidFill>
                  <a:prstClr val="black"/>
                </a:solidFill>
              </a:rPr>
              <a:t> </a:t>
            </a:r>
            <a:r>
              <a:rPr lang="he-IL" sz="2800" b="1" dirty="0" err="1">
                <a:solidFill>
                  <a:prstClr val="black"/>
                </a:solidFill>
              </a:rPr>
              <a:t>לוונהוק</a:t>
            </a:r>
            <a:r>
              <a:rPr lang="he-IL" sz="2800" b="1" dirty="0">
                <a:solidFill>
                  <a:prstClr val="black"/>
                </a:solidFill>
              </a:rPr>
              <a:t>  הוא מדען או מהנדס?</a:t>
            </a:r>
            <a:endParaRPr lang="he-IL" sz="2800" b="1" dirty="0"/>
          </a:p>
          <a:p>
            <a:endParaRPr lang="he-I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FC15A-078C-4A3B-B27F-A57A66347CC0}"/>
              </a:ext>
            </a:extLst>
          </p:cNvPr>
          <p:cNvSpPr txBox="1"/>
          <p:nvPr/>
        </p:nvSpPr>
        <p:spPr>
          <a:xfrm>
            <a:off x="3149976" y="5911355"/>
            <a:ext cx="28440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prstClr val="black"/>
                </a:solidFill>
              </a:rPr>
              <a:t>אנטון </a:t>
            </a:r>
            <a:r>
              <a:rPr lang="he-IL" dirty="0" err="1">
                <a:solidFill>
                  <a:prstClr val="black"/>
                </a:solidFill>
              </a:rPr>
              <a:t>ון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err="1">
                <a:solidFill>
                  <a:prstClr val="black"/>
                </a:solidFill>
              </a:rPr>
              <a:t>לוונהוק</a:t>
            </a:r>
            <a:r>
              <a:rPr lang="he-IL" dirty="0">
                <a:solidFill>
                  <a:prstClr val="black"/>
                </a:solidFill>
              </a:rPr>
              <a:t> – 1632-1723</a:t>
            </a:r>
          </a:p>
        </p:txBody>
      </p:sp>
      <p:pic>
        <p:nvPicPr>
          <p:cNvPr id="5" name="Picture 6" descr="http://bigpictureeducation.com/sites/default/files/styles/gallery_large/public/History_2.jpg?itok=pnlctA2W">
            <a:extLst>
              <a:ext uri="{FF2B5EF4-FFF2-40B4-BE49-F238E27FC236}">
                <a16:creationId xmlns:a16="http://schemas.microsoft.com/office/drawing/2014/main" id="{32587939-530E-4FD3-B3C8-7DD8E55C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0" y="3178410"/>
            <a:ext cx="2654345" cy="30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 descr="הנדסה&#10;אינטרקציה בין תחומי דעת שונים להשגת יעד אנושי משותף&#10;השיטה:&#10;תיכון – הגדרת הבעיה, הצורך, האילוצים והדרישות&#10;תכנון ויישום פתרון מתאים&#10;      מקורות הידע:&#10;* ידע מדעי  &#10;*ניסוי וטעיה &#10;* שימוש בניסיון קודם.&#10;התוצרים:&#10;מוצר טכנולוגי - תוצר מוחשי ו/או שימושי&#10;העוסקים בתחום:&#10;מהנדסים&#10;טכנולוגים&#10;המטרה:&#10;מענה לצרכים ובעיות קיומיות לתועלת ולרווחת בני אדם&#10;&#10;" title="הנדסה"/>
          <p:cNvGraphicFramePr/>
          <p:nvPr>
            <p:extLst>
              <p:ext uri="{D42A27DB-BD31-4B8C-83A1-F6EECF244321}">
                <p14:modId xmlns:p14="http://schemas.microsoft.com/office/powerpoint/2010/main" val="3432043147"/>
              </p:ext>
            </p:extLst>
          </p:nvPr>
        </p:nvGraphicFramePr>
        <p:xfrm>
          <a:off x="467544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הנדסה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54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40D42-C5F2-4F36-A592-3C27F6A28532}"/>
              </a:ext>
            </a:extLst>
          </p:cNvPr>
          <p:cNvSpPr txBox="1"/>
          <p:nvPr/>
        </p:nvSpPr>
        <p:spPr>
          <a:xfrm>
            <a:off x="2555776" y="287766"/>
            <a:ext cx="6236382" cy="23234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בעזרת המיקרוסקופ שבנה, </a:t>
            </a:r>
            <a:r>
              <a:rPr lang="he-IL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ון</a:t>
            </a:r>
            <a:r>
              <a:rPr lang="he-IL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he-IL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לוונהוק</a:t>
            </a:r>
            <a:r>
              <a:rPr lang="he-IL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החל לבחון חרקים ואח"כ תוכנם של נוזלים וצמחים, הוא גילה לראשונה את התאים המרכיבים את הצמחים, הוא צפה לראשונה בתאי דם ובחיידקים.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ואן </a:t>
            </a:r>
            <a:r>
              <a:rPr lang="he-IL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לוונהוק</a:t>
            </a:r>
            <a:r>
              <a:rPr lang="he-IL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הפך לחבר בחברה המלכותית למדעים של לונדון, ובמשך 50 שנה, כמעט עד מותו, שלח אליה כ – 560 מכתבים המתארים את תצפיותיו במיקרוסקופ ותגליותיו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12" descr="http://www.microscopy-uk.org.uk/intro/leeuwm.jpg" title="המיקרוסקופ שבנה, ון לוונהוק ">
            <a:extLst>
              <a:ext uri="{FF2B5EF4-FFF2-40B4-BE49-F238E27FC236}">
                <a16:creationId xmlns:a16="http://schemas.microsoft.com/office/drawing/2014/main" id="{0775C009-27A4-4BBA-A836-A32AA3EF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1" y="386247"/>
            <a:ext cx="1687463" cy="16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חיות קטנות. לימים התברר שהתכוון לפרוטוזואות, יצורים חד-תאיים החיים במאגרי מים. &#10;" title="יצורים מיקרוסקופיים, שאותם כינה Animalcules – ">
            <a:extLst>
              <a:ext uri="{FF2B5EF4-FFF2-40B4-BE49-F238E27FC236}">
                <a16:creationId xmlns:a16="http://schemas.microsoft.com/office/drawing/2014/main" id="{D3110F0C-EAC9-4B63-9F60-1AA8DBD0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2" y="2708920"/>
            <a:ext cx="28814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1149F56-BB22-46EE-AC65-1AB09CFFD306}"/>
              </a:ext>
            </a:extLst>
          </p:cNvPr>
          <p:cNvSpPr/>
          <p:nvPr/>
        </p:nvSpPr>
        <p:spPr>
          <a:xfrm>
            <a:off x="3685374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dirty="0" err="1">
                <a:solidFill>
                  <a:srgbClr val="000000"/>
                </a:solidFill>
                <a:latin typeface="Open Sans Hebrew"/>
              </a:rPr>
              <a:t>ון-לוונהוק</a:t>
            </a:r>
            <a:r>
              <a:rPr lang="he-IL" dirty="0">
                <a:solidFill>
                  <a:srgbClr val="000000"/>
                </a:solidFill>
                <a:latin typeface="Open Sans Hebrew"/>
              </a:rPr>
              <a:t> תיאר כיצד התבונן במיקרוסקופ שלו במי גשם וראה שם המוני יצורים מיקרוסקופיים, שאותם כינה </a:t>
            </a:r>
            <a:r>
              <a:rPr lang="en-US" dirty="0">
                <a:solidFill>
                  <a:srgbClr val="000000"/>
                </a:solidFill>
                <a:latin typeface="Open Sans Hebrew"/>
              </a:rPr>
              <a:t>Animalcules – </a:t>
            </a:r>
            <a:endParaRPr lang="he-IL" dirty="0">
              <a:solidFill>
                <a:srgbClr val="000000"/>
              </a:solidFill>
              <a:latin typeface="Open Sans Hebrew"/>
            </a:endParaRPr>
          </a:p>
          <a:p>
            <a:pPr algn="r" rtl="1"/>
            <a:r>
              <a:rPr lang="he-IL" dirty="0">
                <a:solidFill>
                  <a:srgbClr val="000000"/>
                </a:solidFill>
                <a:latin typeface="Open Sans Hebrew"/>
              </a:rPr>
              <a:t>חיות קטנות. לימים התברר שהתכוון </a:t>
            </a:r>
            <a:r>
              <a:rPr lang="he-IL" dirty="0" err="1">
                <a:solidFill>
                  <a:srgbClr val="000000"/>
                </a:solidFill>
                <a:latin typeface="Open Sans Hebrew"/>
              </a:rPr>
              <a:t>לפרוטוזואות</a:t>
            </a:r>
            <a:r>
              <a:rPr lang="he-IL" dirty="0">
                <a:solidFill>
                  <a:srgbClr val="000000"/>
                </a:solidFill>
                <a:latin typeface="Open Sans Hebrew"/>
              </a:rPr>
              <a:t>, יצורים חד-תאיים החיים במאגרי מים. </a:t>
            </a:r>
            <a:endParaRPr lang="he-IL" dirty="0"/>
          </a:p>
        </p:txBody>
      </p:sp>
      <p:pic>
        <p:nvPicPr>
          <p:cNvPr id="6" name="Picture 16" descr="http://creationsafaris.com/images/leeuwenhoek.jpg" title="&quot;It Would indeed be a miracle to get these animalcules by chance&quot; -Antony Van Leeuwenhoek">
            <a:extLst>
              <a:ext uri="{FF2B5EF4-FFF2-40B4-BE49-F238E27FC236}">
                <a16:creationId xmlns:a16="http://schemas.microsoft.com/office/drawing/2014/main" id="{30A41469-7DB4-4E59-957D-AF4824A03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7" t="79488" r="1547" b="3631"/>
          <a:stretch/>
        </p:blipFill>
        <p:spPr bwMode="auto">
          <a:xfrm>
            <a:off x="4070607" y="2928062"/>
            <a:ext cx="418676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הנדסה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15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600" y="548680"/>
            <a:ext cx="6002028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dirty="0" err="1"/>
              <a:t>ון</a:t>
            </a:r>
            <a:r>
              <a:rPr lang="he-IL" dirty="0"/>
              <a:t> </a:t>
            </a:r>
            <a:r>
              <a:rPr lang="he-IL" dirty="0" err="1"/>
              <a:t>לוונהוק</a:t>
            </a:r>
            <a:r>
              <a:rPr lang="he-IL" dirty="0"/>
              <a:t> החל כמהנדס.</a:t>
            </a:r>
            <a:endParaRPr lang="en-US" dirty="0"/>
          </a:p>
          <a:p>
            <a:pPr algn="r"/>
            <a:r>
              <a:rPr lang="he-IL" dirty="0"/>
              <a:t>המיקרוסקופ שבנה פתח פתח לתחום מדעי חדש –המיקרוביולוגיה.</a:t>
            </a:r>
          </a:p>
          <a:p>
            <a:pPr algn="r"/>
            <a:endParaRPr lang="he-IL" dirty="0"/>
          </a:p>
          <a:p>
            <a:pPr algn="r"/>
            <a:r>
              <a:rPr lang="he-IL" dirty="0" err="1"/>
              <a:t>ון</a:t>
            </a:r>
            <a:r>
              <a:rPr lang="he-IL" dirty="0"/>
              <a:t> </a:t>
            </a:r>
            <a:r>
              <a:rPr lang="he-IL" dirty="0" err="1"/>
              <a:t>לוונהוק</a:t>
            </a:r>
            <a:r>
              <a:rPr lang="he-IL" dirty="0"/>
              <a:t> השתמש במיקרוסקופ לעריכת מחקרים מדעיים.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 </a:t>
            </a:r>
          </a:p>
          <a:p>
            <a:pPr algn="r"/>
            <a:r>
              <a:rPr lang="he-IL" dirty="0"/>
              <a:t>מה מאפיין את העבודה המדעית?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הנדסה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0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 descr="מדע&#10;השיטה:&#10;שאילת שאלות.&#10;העלאת השערות&#10;ניסויים אמפיריים מבוקרים.&#10;הסקת מסקנות&#10;הידע &#10;מפורסם בכתבי עת וספרים מדעיים &#10;ובמדיום הדיגיטלי&#10;(תהליך המאשר את תוקף הידע ומהימנותו)&#10;התוצרים:&#10;ידע,&#10;והכללתו לתיאוריות וכללים&#10;העוסקים בתחום:&#10;מדענים חוקרים&#10;&#10;" title="מדע"/>
          <p:cNvGraphicFramePr/>
          <p:nvPr>
            <p:extLst>
              <p:ext uri="{D42A27DB-BD31-4B8C-83A1-F6EECF244321}">
                <p14:modId xmlns:p14="http://schemas.microsoft.com/office/powerpoint/2010/main" val="3955427670"/>
              </p:ext>
            </p:extLst>
          </p:nvPr>
        </p:nvGraphicFramePr>
        <p:xfrm>
          <a:off x="683568" y="424518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×ª××¦××ª ×ª××× × ×¢×××¨ âªSCIENCE TECHNOLOGYâ¬â">
            <a:extLst>
              <a:ext uri="{FF2B5EF4-FFF2-40B4-BE49-F238E27FC236}">
                <a16:creationId xmlns:a16="http://schemas.microsoft.com/office/drawing/2014/main" id="{99B52D22-A4F0-4A9B-948C-977BE209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934563" cy="4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âªSCIENCE TECHNOLOGYâ¬â">
            <a:extLst>
              <a:ext uri="{FF2B5EF4-FFF2-40B4-BE49-F238E27FC236}">
                <a16:creationId xmlns:a16="http://schemas.microsoft.com/office/drawing/2014/main" id="{3547AADC-6D30-46E9-AF16-4BCC7149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 b="14894"/>
          <a:stretch/>
        </p:blipFill>
        <p:spPr bwMode="auto">
          <a:xfrm>
            <a:off x="4211960" y="2681119"/>
            <a:ext cx="934563" cy="4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SCIENCE TECHNOLOGYâ¬â">
            <a:extLst>
              <a:ext uri="{FF2B5EF4-FFF2-40B4-BE49-F238E27FC236}">
                <a16:creationId xmlns:a16="http://schemas.microsoft.com/office/drawing/2014/main" id="{064543D0-6FAE-400B-9CB3-BDEE1E784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 b="14894"/>
          <a:stretch/>
        </p:blipFill>
        <p:spPr bwMode="auto">
          <a:xfrm>
            <a:off x="6588224" y="34774"/>
            <a:ext cx="2160240" cy="7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×ª××¦××ª ×ª××× × ×¢×××¨ âªSCIENCE TECHNOLOGYâ¬â">
            <a:extLst>
              <a:ext uri="{FF2B5EF4-FFF2-40B4-BE49-F238E27FC236}">
                <a16:creationId xmlns:a16="http://schemas.microsoft.com/office/drawing/2014/main" id="{6A1140EC-3526-4835-822E-5988BE671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8" y="39272"/>
            <a:ext cx="2266402" cy="7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sz="4000" dirty="0" smtClean="0">
                <a:effectLst/>
              </a:rPr>
              <a:t>מדע</a:t>
            </a:r>
            <a:endParaRPr lang="en-US" sz="4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80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2065</TotalTime>
  <Words>944</Words>
  <Application>Microsoft Office PowerPoint</Application>
  <PresentationFormat>On-screen Show (4:3)</PresentationFormat>
  <Paragraphs>161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 Hebrew</vt:lpstr>
      <vt:lpstr>Times New Roman</vt:lpstr>
      <vt:lpstr>Wingdings</vt:lpstr>
      <vt:lpstr>מבט לאחור</vt:lpstr>
      <vt:lpstr> מנהל תקשוב, טכנולוגיה ומערכות מידע                                                                                  המזכירות הפדגוגית     אגף המקצועות הטכנולוגיים                                                                                                         אגף מדעים                                                           הפיקוח על הוראת מדע וטכנולוגיה בחינוך העיוני</vt:lpstr>
      <vt:lpstr>מזכוכית מגדלת למיקרוסקופ </vt:lpstr>
      <vt:lpstr>מדען או מהנדס?</vt:lpstr>
      <vt:lpstr>המכשיר שפיתחו בני משפחת יאנסן הוא למעשה  המיקרוסקופ הראשון </vt:lpstr>
      <vt:lpstr>שאלה לדיון: </vt:lpstr>
      <vt:lpstr>הנדסה </vt:lpstr>
      <vt:lpstr>הנדסה</vt:lpstr>
      <vt:lpstr>הנדסה</vt:lpstr>
      <vt:lpstr>מדע</vt:lpstr>
      <vt:lpstr>ומה ון – לוונהוק חשב? כיצד תיאר את עבודתו?</vt:lpstr>
      <vt:lpstr>מדע </vt:lpstr>
      <vt:lpstr>טכנולוגיה</vt:lpstr>
      <vt:lpstr>הבחנה בין שיטות במדע לאלו בהנדסה</vt:lpstr>
      <vt:lpstr>הבחנה בין שיטות במדע לאלו בהנדסה</vt:lpstr>
      <vt:lpstr>התייחסויות לטכנולוגיה</vt:lpstr>
      <vt:lpstr>התהליך הטכנולוגי הנדסי</vt:lpstr>
      <vt:lpstr>מקורות להשוואה בין התהליכים: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ROZMAN</dc:creator>
  <cp:lastModifiedBy>Windows User</cp:lastModifiedBy>
  <cp:revision>78</cp:revision>
  <dcterms:created xsi:type="dcterms:W3CDTF">2017-07-02T13:31:39Z</dcterms:created>
  <dcterms:modified xsi:type="dcterms:W3CDTF">2019-03-27T08:20:00Z</dcterms:modified>
</cp:coreProperties>
</file>