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70" autoAdjust="0"/>
  </p:normalViewPr>
  <p:slideViewPr>
    <p:cSldViewPr snapToGrid="0" showGuides="1">
      <p:cViewPr varScale="1">
        <p:scale>
          <a:sx n="80" d="100"/>
          <a:sy n="80" d="100"/>
        </p:scale>
        <p:origin x="126" y="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A307-195E-46C5-AFC0-5973F205577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B793-E266-4A3A-B901-70F3AF2D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6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A307-195E-46C5-AFC0-5973F205577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B793-E266-4A3A-B901-70F3AF2D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1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A307-195E-46C5-AFC0-5973F205577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B793-E266-4A3A-B901-70F3AF2D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8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A307-195E-46C5-AFC0-5973F205577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B793-E266-4A3A-B901-70F3AF2D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A307-195E-46C5-AFC0-5973F205577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B793-E266-4A3A-B901-70F3AF2D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5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A307-195E-46C5-AFC0-5973F205577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B793-E266-4A3A-B901-70F3AF2D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0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A307-195E-46C5-AFC0-5973F205577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B793-E266-4A3A-B901-70F3AF2D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3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A307-195E-46C5-AFC0-5973F205577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B793-E266-4A3A-B901-70F3AF2D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A307-195E-46C5-AFC0-5973F205577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B793-E266-4A3A-B901-70F3AF2D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2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A307-195E-46C5-AFC0-5973F205577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B793-E266-4A3A-B901-70F3AF2D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4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8A307-195E-46C5-AFC0-5973F205577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DB793-E266-4A3A-B901-70F3AF2D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8A307-195E-46C5-AFC0-5973F2055779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DB793-E266-4A3A-B901-70F3AF2D2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5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ko.co.il/news-money/tech/Article-01722f87b137531018.htm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1843" y="1354239"/>
            <a:ext cx="8742744" cy="1333922"/>
          </a:xfrm>
        </p:spPr>
        <p:txBody>
          <a:bodyPr/>
          <a:lstStyle/>
          <a:p>
            <a:r>
              <a:rPr lang="he-IL" b="1" dirty="0" smtClean="0">
                <a:solidFill>
                  <a:srgbClr val="7030A0"/>
                </a:solidFill>
                <a:cs typeface="+mn-cs"/>
              </a:rPr>
              <a:t>התהליך של חקר המוח</a:t>
            </a:r>
            <a:endParaRPr lang="en-US" b="1" dirty="0">
              <a:solidFill>
                <a:srgbClr val="7030A0"/>
              </a:solidFill>
              <a:cs typeface="+mn-cs"/>
            </a:endParaRPr>
          </a:p>
        </p:txBody>
      </p:sp>
      <p:pic>
        <p:nvPicPr>
          <p:cNvPr id="5" name="Picture 4" title="תמונת רק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069" y="3729359"/>
            <a:ext cx="4040292" cy="231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63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b="1" dirty="0" smtClean="0">
                <a:solidFill>
                  <a:srgbClr val="0070C0"/>
                </a:solidFill>
                <a:cs typeface="+mn-cs"/>
              </a:rPr>
              <a:t>מה מגן על המוח?</a:t>
            </a:r>
            <a:endParaRPr lang="en-US" sz="4800" b="1" dirty="0">
              <a:solidFill>
                <a:srgbClr val="0070C0"/>
              </a:solidFill>
              <a:cs typeface="+mn-cs"/>
            </a:endParaRPr>
          </a:p>
        </p:txBody>
      </p:sp>
      <p:pic>
        <p:nvPicPr>
          <p:cNvPr id="4" name="Picture 3" title="תמונת רק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900" y="2120204"/>
            <a:ext cx="4610649" cy="394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1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solidFill>
                  <a:srgbClr val="C00000"/>
                </a:solidFill>
                <a:cs typeface="+mn-cs"/>
              </a:rPr>
              <a:t>המוח איבר רך ולכן מבנה הגוף מספק לו הגנה</a:t>
            </a:r>
            <a:endParaRPr lang="en-US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buNone/>
            </a:pPr>
            <a:endParaRPr lang="he-IL" sz="3600" dirty="0" smtClean="0">
              <a:solidFill>
                <a:prstClr val="black"/>
              </a:solidFill>
            </a:endParaRPr>
          </a:p>
          <a:p>
            <a:pPr marL="457200" lvl="1" indent="0" algn="ctr">
              <a:buNone/>
            </a:pPr>
            <a:r>
              <a:rPr lang="he-IL" sz="3600" dirty="0" smtClean="0">
                <a:solidFill>
                  <a:prstClr val="black"/>
                </a:solidFill>
              </a:rPr>
              <a:t>המוח </a:t>
            </a:r>
            <a:r>
              <a:rPr lang="he-IL" sz="3600" dirty="0">
                <a:solidFill>
                  <a:prstClr val="black"/>
                </a:solidFill>
              </a:rPr>
              <a:t>מונח בתוך "קופסא</a:t>
            </a:r>
            <a:r>
              <a:rPr lang="he-IL" sz="3600">
                <a:solidFill>
                  <a:prstClr val="black"/>
                </a:solidFill>
              </a:rPr>
              <a:t>" </a:t>
            </a:r>
            <a:r>
              <a:rPr lang="he-IL" sz="3600" smtClean="0">
                <a:solidFill>
                  <a:prstClr val="black"/>
                </a:solidFill>
              </a:rPr>
              <a:t>- הגולגלת </a:t>
            </a:r>
            <a:r>
              <a:rPr lang="he-IL" sz="3600" dirty="0">
                <a:solidFill>
                  <a:prstClr val="black"/>
                </a:solidFill>
              </a:rPr>
              <a:t>אשר מגינה עליו.</a:t>
            </a:r>
          </a:p>
          <a:p>
            <a:pPr marL="457200" lvl="1" indent="0" algn="ctr">
              <a:buNone/>
            </a:pPr>
            <a:endParaRPr lang="he-IL" sz="3600" dirty="0">
              <a:solidFill>
                <a:prstClr val="black"/>
              </a:solidFill>
            </a:endParaRPr>
          </a:p>
          <a:p>
            <a:pPr marL="457200" lvl="1" indent="0" algn="ctr">
              <a:buNone/>
            </a:pPr>
            <a:r>
              <a:rPr lang="he-IL" sz="3600" dirty="0">
                <a:solidFill>
                  <a:prstClr val="black"/>
                </a:solidFill>
              </a:rPr>
              <a:t>המוח נמצא בתוך נוזל  - צרברוספינלי</a:t>
            </a:r>
          </a:p>
          <a:p>
            <a:pPr marL="457200" lvl="1" indent="0" algn="ctr">
              <a:buNone/>
            </a:pPr>
            <a:endParaRPr lang="he-IL" sz="3600" dirty="0">
              <a:solidFill>
                <a:prstClr val="black"/>
              </a:solidFill>
            </a:endParaRPr>
          </a:p>
          <a:p>
            <a:pPr marL="457200" lvl="1" indent="0" algn="ctr">
              <a:buNone/>
            </a:pPr>
            <a:r>
              <a:rPr lang="he-IL" sz="3600" dirty="0">
                <a:solidFill>
                  <a:prstClr val="black"/>
                </a:solidFill>
              </a:rPr>
              <a:t>המוח מוקף בקרומים</a:t>
            </a:r>
          </a:p>
          <a:p>
            <a:pPr marL="457200" lvl="1" indent="0" algn="r">
              <a:buNone/>
            </a:pPr>
            <a:endParaRPr lang="he-IL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21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cs typeface="+mn-cs"/>
              </a:rPr>
              <a:t>ניסויים בחקר המוח</a:t>
            </a:r>
            <a:endParaRPr lang="en-US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 algn="ctr">
              <a:lnSpc>
                <a:spcPct val="150000"/>
              </a:lnSpc>
              <a:buNone/>
            </a:pPr>
            <a:r>
              <a:rPr lang="he-IL" dirty="0" smtClean="0"/>
              <a:t>הניסוי הוא מהלך מתוכנן ומבוקר.</a:t>
            </a:r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he-IL" dirty="0" smtClean="0"/>
              <a:t>המדען מגדיר את שאלת המחקר, ומנסח השערה אותה ברצונו לחקור. לאחר מכן הוא מבצע פעולה כלשהי על המוח או על חלקיו ועוקב אחר השינוי המתרחש.</a:t>
            </a:r>
          </a:p>
          <a:p>
            <a:pPr marL="457200" lvl="1" indent="0" algn="ctr">
              <a:lnSpc>
                <a:spcPct val="150000"/>
              </a:lnSpc>
              <a:buNone/>
            </a:pPr>
            <a:endParaRPr lang="he-IL" dirty="0"/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he-IL" dirty="0" smtClean="0"/>
              <a:t>ניסויים לרוב נערכים בדרך כלל בבעלי חיים. הניסוי יכול לספק מידע חשוב על תפקוד המוח ועל שיבושים שמתרחשים בו.</a:t>
            </a:r>
          </a:p>
        </p:txBody>
      </p:sp>
    </p:spTree>
    <p:extLst>
      <p:ext uri="{BB962C8B-B14F-4D97-AF65-F5344CB8AC3E}">
        <p14:creationId xmlns:p14="http://schemas.microsoft.com/office/powerpoint/2010/main" val="2009698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cs typeface="+mn-cs"/>
              </a:rPr>
              <a:t>תצפיות בתופעות קיימות</a:t>
            </a:r>
            <a:endParaRPr lang="en-US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2" indent="0" algn="ctr">
              <a:lnSpc>
                <a:spcPct val="150000"/>
              </a:lnSpc>
              <a:buNone/>
            </a:pPr>
            <a:r>
              <a:rPr lang="he-IL" sz="2800" dirty="0" smtClean="0"/>
              <a:t>תאור ההתנהגות האנושית התקינה, וגם במצבי מחלה.</a:t>
            </a:r>
          </a:p>
          <a:p>
            <a:pPr marL="914400" lvl="2" indent="0" algn="ctr">
              <a:lnSpc>
                <a:spcPct val="150000"/>
              </a:lnSpc>
              <a:buNone/>
            </a:pPr>
            <a:r>
              <a:rPr lang="he-IL" sz="2800" dirty="0" smtClean="0"/>
              <a:t>החוקר (מדען, רופא, פסיכולוג) צופה במצב קיים ומתאר תצפיות על תופעות שמתרחשות במהלך החיים. </a:t>
            </a:r>
          </a:p>
          <a:p>
            <a:pPr marL="914400" lvl="2" indent="0" algn="ctr">
              <a:lnSpc>
                <a:spcPct val="150000"/>
              </a:lnSpc>
              <a:buNone/>
            </a:pPr>
            <a:r>
              <a:rPr lang="he-IL" sz="2800" dirty="0" smtClean="0"/>
              <a:t>בהמשך נעשה ניסיון לקשר בינן לבין ארועים שונים הקשורים במוח.</a:t>
            </a:r>
          </a:p>
          <a:p>
            <a:pPr marL="914400" lvl="2" indent="0" algn="ctr">
              <a:lnSpc>
                <a:spcPct val="150000"/>
              </a:lnSpc>
              <a:buNone/>
            </a:pPr>
            <a:r>
              <a:rPr lang="he-IL" sz="2800" dirty="0" smtClean="0"/>
              <a:t>מידע רב על תהליכים המתרחשים במוח מתקבל כתוצאה משיבושים שנגרמים על ידי תורשה, גורמי מחלות, תאונות או סמים</a:t>
            </a:r>
            <a:r>
              <a:rPr lang="he-IL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3913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e-IL" b="1" dirty="0">
                <a:solidFill>
                  <a:srgbClr val="0070C0"/>
                </a:solidFill>
                <a:cs typeface="+mn-cs"/>
              </a:rPr>
              <a:t>מידע בחקר המוח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lnSpc>
                <a:spcPct val="150000"/>
              </a:lnSpc>
              <a:buNone/>
            </a:pPr>
            <a:r>
              <a:rPr lang="he-IL" sz="2800" dirty="0" smtClean="0"/>
              <a:t>בחקר המוח משתמשים בשתי הגישות והן מעשירות זו את זו</a:t>
            </a:r>
            <a:endParaRPr lang="he-IL" sz="3200" dirty="0" smtClean="0"/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he-IL" sz="2800" dirty="0" smtClean="0"/>
              <a:t>מידע המושג בניסוי משלים ומעשיר את המידע המושג בתצפית ולהיפך.</a:t>
            </a:r>
          </a:p>
          <a:p>
            <a:pPr marL="457200" lvl="1" indent="0" algn="ctr">
              <a:lnSpc>
                <a:spcPct val="150000"/>
              </a:lnSpc>
              <a:buNone/>
            </a:pPr>
            <a:endParaRPr lang="he-IL" sz="2800" dirty="0"/>
          </a:p>
          <a:p>
            <a:pPr marL="457200" lvl="1" indent="0" algn="ctr">
              <a:lnSpc>
                <a:spcPct val="150000"/>
              </a:lnSpc>
              <a:buNone/>
            </a:pPr>
            <a:r>
              <a:rPr lang="he-IL" sz="2800" dirty="0" smtClean="0"/>
              <a:t>בעבר מדענים היו יכולים לחקור על שינויים במבנה המוח או בהרכבו הכימי רק לאחר מותו למעט מקרים בודדים בהם יכלו החוקרים לקשר בין שינוי בהתנהגות לבין איזור מוגדר במוח.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968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solidFill>
                  <a:srgbClr val="0070C0"/>
                </a:solidFill>
                <a:cs typeface="+mn-cs"/>
              </a:rPr>
              <a:t>חקר המוח כיום</a:t>
            </a:r>
            <a:endParaRPr lang="en-US" b="1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>
              <a:lnSpc>
                <a:spcPct val="150000"/>
              </a:lnSpc>
              <a:buNone/>
            </a:pPr>
            <a:r>
              <a:rPr lang="he-IL" sz="2800" dirty="0" smtClean="0"/>
              <a:t>כיום מדענים נעזרים ומסתייעים בטכנולוגיה שמאפשרת להם לחקור מוח באדם בריא, ער ומשתף פעולה.</a:t>
            </a:r>
          </a:p>
          <a:p>
            <a:pPr marL="457200" lvl="1" indent="0" algn="ctr">
              <a:lnSpc>
                <a:spcPct val="150000"/>
              </a:lnSpc>
              <a:buNone/>
            </a:pPr>
            <a:endParaRPr lang="he-IL" sz="2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12900" y="3569494"/>
            <a:ext cx="2781300" cy="13835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he-IL" sz="2800" dirty="0" smtClean="0"/>
              <a:t>בדיקת אולטרסאונד</a:t>
            </a:r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302250" y="4419600"/>
            <a:ext cx="2032000" cy="135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he-IL" sz="2800" dirty="0" smtClean="0"/>
              <a:t>רנטגן</a:t>
            </a:r>
          </a:p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242300" y="3594100"/>
            <a:ext cx="2032000" cy="135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he-IL" sz="2800" dirty="0" smtClean="0"/>
              <a:t>דימות</a:t>
            </a:r>
          </a:p>
          <a:p>
            <a:pPr marL="0" lvl="1" algn="ctr"/>
            <a:r>
              <a:rPr lang="en-US" sz="2800" dirty="0" smtClean="0"/>
              <a:t>MRI</a:t>
            </a:r>
            <a:endParaRPr lang="he-IL" sz="28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0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1849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he-IL" sz="4900" dirty="0" smtClean="0">
                <a:solidFill>
                  <a:srgbClr val="C00000"/>
                </a:solidFill>
                <a:cs typeface="+mn-cs"/>
              </a:rPr>
              <a:t>שיטות להצגת מבנה המוח</a:t>
            </a:r>
            <a:br>
              <a:rPr lang="he-IL" sz="4900" dirty="0" smtClean="0">
                <a:solidFill>
                  <a:srgbClr val="C00000"/>
                </a:solidFill>
                <a:cs typeface="+mn-cs"/>
              </a:rPr>
            </a:br>
            <a:r>
              <a:rPr lang="he-IL" sz="3600" dirty="0">
                <a:solidFill>
                  <a:srgbClr val="0070C0"/>
                </a:solidFill>
                <a:latin typeface="Calibri" panose="020F0502020204030204"/>
                <a:cs typeface="Arial" panose="020B0604020202020204" pitchFamily="34" charset="0"/>
              </a:rPr>
              <a:t>רישום של המוח</a:t>
            </a:r>
            <a:endParaRPr lang="en-US" sz="5400" dirty="0">
              <a:solidFill>
                <a:srgbClr val="0070C0"/>
              </a:solidFill>
              <a:cs typeface="+mn-cs"/>
            </a:endParaRPr>
          </a:p>
        </p:txBody>
      </p:sp>
      <p:pic>
        <p:nvPicPr>
          <p:cNvPr id="4" name="Content Placeholder 3" title="מבנה המוח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200" y="2346974"/>
            <a:ext cx="4893013" cy="3483825"/>
          </a:xfrm>
          <a:prstGeom prst="rect">
            <a:avLst/>
          </a:prstGeom>
        </p:spPr>
      </p:pic>
      <p:pic>
        <p:nvPicPr>
          <p:cNvPr id="5" name="Picture 4" title="מבנה המו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524" y="2346974"/>
            <a:ext cx="3571875" cy="340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4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dirty="0" smtClean="0">
                <a:solidFill>
                  <a:srgbClr val="0070C0"/>
                </a:solidFill>
                <a:cs typeface="+mn-cs"/>
              </a:rPr>
              <a:t>צילום רנטגן</a:t>
            </a:r>
            <a:endParaRPr lang="en-US" sz="5400" dirty="0">
              <a:solidFill>
                <a:srgbClr val="0070C0"/>
              </a:solidFill>
              <a:cs typeface="+mn-cs"/>
            </a:endParaRPr>
          </a:p>
        </p:txBody>
      </p:sp>
      <p:pic>
        <p:nvPicPr>
          <p:cNvPr id="4" name="Content Placeholder 3" title="צילום רנטגן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2898" y="3975100"/>
            <a:ext cx="4835877" cy="2674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title="צילום רנטגן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050" y="1456881"/>
            <a:ext cx="3790950" cy="2122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title="צילום רנטגן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60512"/>
            <a:ext cx="4137758" cy="312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44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dirty="0" smtClean="0">
                <a:solidFill>
                  <a:srgbClr val="0070C0"/>
                </a:solidFill>
                <a:cs typeface="+mn-cs"/>
              </a:rPr>
              <a:t>דימות</a:t>
            </a:r>
            <a:endParaRPr lang="en-US" sz="5400" dirty="0">
              <a:solidFill>
                <a:srgbClr val="0070C0"/>
              </a:solidFill>
              <a:cs typeface="+mn-cs"/>
            </a:endParaRPr>
          </a:p>
        </p:txBody>
      </p:sp>
      <p:pic>
        <p:nvPicPr>
          <p:cNvPr id="4" name="Content Placeholder 3" title="דימות מוח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2021" y="3559462"/>
            <a:ext cx="2824162" cy="282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title="דימות מו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4" y="2327562"/>
            <a:ext cx="3881518" cy="246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title="דימות מוח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412" y="2528093"/>
            <a:ext cx="3557588" cy="355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048000" y="164772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https://www.mako.co.il/news-money/tech/Article-01722f87b137531018.htm</a:t>
            </a:r>
            <a:endParaRPr lang="he-IL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9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5400" dirty="0" smtClean="0">
                <a:solidFill>
                  <a:srgbClr val="0070C0"/>
                </a:solidFill>
                <a:cs typeface="+mn-cs"/>
              </a:rPr>
              <a:t>נא להכיר המוח</a:t>
            </a:r>
            <a:endParaRPr lang="en-US" sz="5400" dirty="0">
              <a:solidFill>
                <a:srgbClr val="0070C0"/>
              </a:solidFill>
              <a:cs typeface="+mn-cs"/>
            </a:endParaRPr>
          </a:p>
        </p:txBody>
      </p:sp>
      <p:sp>
        <p:nvSpPr>
          <p:cNvPr id="3" name="Content Placeholder 2" title="המיספרות המוח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797661"/>
          </a:xfrm>
        </p:spPr>
        <p:txBody>
          <a:bodyPr/>
          <a:lstStyle/>
          <a:p>
            <a:pPr marL="0" indent="0" algn="ctr" rtl="1">
              <a:buNone/>
            </a:pPr>
            <a:r>
              <a:rPr lang="he-IL" dirty="0" smtClean="0"/>
              <a:t>המיספרות המוח</a:t>
            </a:r>
            <a:endParaRPr lang="he-IL" dirty="0"/>
          </a:p>
        </p:txBody>
      </p:sp>
      <p:pic>
        <p:nvPicPr>
          <p:cNvPr id="6" name="Picture 5" title="המיספרות המוח"/>
          <p:cNvPicPr>
            <a:picLocks noChangeAspect="1"/>
          </p:cNvPicPr>
          <p:nvPr/>
        </p:nvPicPr>
        <p:blipFill rotWithShape="1">
          <a:blip r:embed="rId2"/>
          <a:srcRect t="14421"/>
          <a:stretch/>
        </p:blipFill>
        <p:spPr>
          <a:xfrm>
            <a:off x="2937147" y="2324911"/>
            <a:ext cx="6492803" cy="41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52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253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התהליך של חקר המוח</vt:lpstr>
      <vt:lpstr>ניסויים בחקר המוח</vt:lpstr>
      <vt:lpstr>תצפיות בתופעות קיימות</vt:lpstr>
      <vt:lpstr>מידע בחקר המוח </vt:lpstr>
      <vt:lpstr>חקר המוח כיום</vt:lpstr>
      <vt:lpstr>שיטות להצגת מבנה המוח רישום של המוח</vt:lpstr>
      <vt:lpstr>צילום רנטגן</vt:lpstr>
      <vt:lpstr>דימות</vt:lpstr>
      <vt:lpstr>נא להכיר המוח</vt:lpstr>
      <vt:lpstr>מה מגן על המוח?</vt:lpstr>
      <vt:lpstr>המוח איבר רך ולכן מבנה הגוף מספק לו הגנה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התהליך של חקר המוח</dc:title>
  <dc:creator>NaamaGilboa</dc:creator>
  <cp:lastModifiedBy>WICC</cp:lastModifiedBy>
  <cp:revision>19</cp:revision>
  <dcterms:created xsi:type="dcterms:W3CDTF">2018-12-11T19:37:20Z</dcterms:created>
  <dcterms:modified xsi:type="dcterms:W3CDTF">2019-02-20T10:21:11Z</dcterms:modified>
</cp:coreProperties>
</file>