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2" r:id="rId1"/>
  </p:sldMasterIdLst>
  <p:notesMasterIdLst>
    <p:notesMasterId r:id="rId23"/>
  </p:notesMasterIdLst>
  <p:sldIdLst>
    <p:sldId id="295" r:id="rId2"/>
    <p:sldId id="280" r:id="rId3"/>
    <p:sldId id="305" r:id="rId4"/>
    <p:sldId id="321" r:id="rId5"/>
    <p:sldId id="322" r:id="rId6"/>
    <p:sldId id="319" r:id="rId7"/>
    <p:sldId id="304" r:id="rId8"/>
    <p:sldId id="324" r:id="rId9"/>
    <p:sldId id="279" r:id="rId10"/>
    <p:sldId id="267" r:id="rId11"/>
    <p:sldId id="313" r:id="rId12"/>
    <p:sldId id="320" r:id="rId13"/>
    <p:sldId id="315" r:id="rId14"/>
    <p:sldId id="325" r:id="rId15"/>
    <p:sldId id="326" r:id="rId16"/>
    <p:sldId id="316" r:id="rId17"/>
    <p:sldId id="317" r:id="rId18"/>
    <p:sldId id="327" r:id="rId19"/>
    <p:sldId id="318" r:id="rId20"/>
    <p:sldId id="268" r:id="rId21"/>
    <p:sldId id="302" r:id="rId22"/>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ira" initials="A" lastIdx="12" clrIdx="0"/>
  <p:cmAuthor id="1" name="Nachshon  Michal" initials="NM" lastIdx="1" clrIdx="1">
    <p:extLst>
      <p:ext uri="{19B8F6BF-5375-455C-9EA6-DF929625EA0E}">
        <p15:presenceInfo xmlns:p15="http://schemas.microsoft.com/office/powerpoint/2012/main" userId="Nachshon  Micha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DEDE9"/>
    <a:srgbClr val="F2F5EF"/>
    <a:srgbClr val="D9FFE2"/>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סגנון בהיר 1 - הדגשה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2DE63D5-997A-4646-A377-4702673A728D}" styleName="סגנון בהיר 2 - הדגשה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סגנון בהיר 2 - הדגשה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E3FDE45-AF77-4B5C-9715-49D594BDF05E}" styleName="סגנון בהיר 1 - הדגשה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סגנון בהיר 1 - הדגשה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6" d="100"/>
          <a:sy n="66" d="100"/>
        </p:scale>
        <p:origin x="67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8442F5-0924-424A-9D22-9E824FFC4295}"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he-IL"/>
        </a:p>
      </dgm:t>
    </dgm:pt>
    <dgm:pt modelId="{7CF6B688-F54D-4CC5-B2CA-463C5093F656}">
      <dgm:prSet phldrT="[טקסט]" custT="1">
        <dgm:style>
          <a:lnRef idx="1">
            <a:schemeClr val="dk1"/>
          </a:lnRef>
          <a:fillRef idx="2">
            <a:schemeClr val="dk1"/>
          </a:fillRef>
          <a:effectRef idx="1">
            <a:schemeClr val="dk1"/>
          </a:effectRef>
          <a:fontRef idx="minor">
            <a:schemeClr val="dk1"/>
          </a:fontRef>
        </dgm:style>
      </dgm:prSet>
      <dgm:spPr>
        <a:solidFill>
          <a:schemeClr val="accent6">
            <a:lumMod val="20000"/>
            <a:lumOff val="80000"/>
          </a:schemeClr>
        </a:solidFill>
      </dgm:spPr>
      <dgm:t>
        <a:bodyPr/>
        <a:lstStyle/>
        <a:p>
          <a:pPr rtl="1"/>
          <a:r>
            <a:rPr lang="he-IL" sz="2400" b="0" dirty="0">
              <a:solidFill>
                <a:schemeClr val="tx1"/>
              </a:solidFill>
            </a:rPr>
            <a:t>מחקר פעולה </a:t>
          </a:r>
        </a:p>
        <a:p>
          <a:pPr rtl="1"/>
          <a:r>
            <a:rPr lang="he-IL" sz="2400" b="0" dirty="0">
              <a:solidFill>
                <a:schemeClr val="tx1"/>
              </a:solidFill>
            </a:rPr>
            <a:t>מתבסס על </a:t>
          </a:r>
        </a:p>
        <a:p>
          <a:pPr rtl="1"/>
          <a:r>
            <a:rPr lang="he-IL" sz="2400" b="0" dirty="0">
              <a:solidFill>
                <a:schemeClr val="tx1"/>
              </a:solidFill>
            </a:rPr>
            <a:t>מיפוי מושכל </a:t>
          </a:r>
        </a:p>
        <a:p>
          <a:pPr rtl="1"/>
          <a:r>
            <a:rPr lang="he-IL" sz="2400" b="0" dirty="0">
              <a:solidFill>
                <a:schemeClr val="tx1"/>
              </a:solidFill>
            </a:rPr>
            <a:t>של</a:t>
          </a:r>
        </a:p>
      </dgm:t>
    </dgm:pt>
    <dgm:pt modelId="{E5DF7320-59C1-426D-B1FB-D70EB1FE9023}" type="parTrans" cxnId="{660EBB76-D0F1-4239-B087-615FF77D940D}">
      <dgm:prSet/>
      <dgm:spPr/>
      <dgm:t>
        <a:bodyPr/>
        <a:lstStyle/>
        <a:p>
          <a:pPr rtl="1"/>
          <a:endParaRPr lang="he-IL" sz="2400" b="0">
            <a:solidFill>
              <a:schemeClr val="tx1"/>
            </a:solidFill>
          </a:endParaRPr>
        </a:p>
      </dgm:t>
    </dgm:pt>
    <dgm:pt modelId="{C383570A-4C6C-45CB-86F7-9AD14C483B5F}" type="sibTrans" cxnId="{660EBB76-D0F1-4239-B087-615FF77D940D}">
      <dgm:prSet/>
      <dgm:spPr/>
      <dgm:t>
        <a:bodyPr/>
        <a:lstStyle/>
        <a:p>
          <a:pPr rtl="1"/>
          <a:endParaRPr lang="he-IL" sz="2400" b="0">
            <a:solidFill>
              <a:schemeClr val="tx1"/>
            </a:solidFill>
          </a:endParaRPr>
        </a:p>
      </dgm:t>
    </dgm:pt>
    <dgm:pt modelId="{2DD688F1-B9C9-4467-8C53-BE6D4F314DC3}">
      <dgm:prSet custT="1"/>
      <dgm:spPr>
        <a:solidFill>
          <a:srgbClr val="FFFFCC">
            <a:alpha val="49804"/>
          </a:srgbClr>
        </a:solidFill>
        <a:ln>
          <a:solidFill>
            <a:srgbClr val="FF0000"/>
          </a:solidFill>
        </a:ln>
      </dgm:spPr>
      <dgm:t>
        <a:bodyPr/>
        <a:lstStyle/>
        <a:p>
          <a:r>
            <a:rPr lang="he-IL" sz="2400" b="0" dirty="0">
              <a:solidFill>
                <a:schemeClr val="tx1"/>
              </a:solidFill>
            </a:rPr>
            <a:t>צורכי  המערכת </a:t>
          </a:r>
        </a:p>
        <a:p>
          <a:r>
            <a:rPr lang="he-IL" sz="2400" b="0" dirty="0">
              <a:solidFill>
                <a:schemeClr val="tx1"/>
              </a:solidFill>
            </a:rPr>
            <a:t>הבית - ספרית</a:t>
          </a:r>
        </a:p>
      </dgm:t>
    </dgm:pt>
    <dgm:pt modelId="{B10D642D-9EEE-462C-908A-788C350806FE}" type="parTrans" cxnId="{0A990C2F-3069-48C5-AB85-25C277B78B65}">
      <dgm:prSet/>
      <dgm:spPr/>
      <dgm:t>
        <a:bodyPr/>
        <a:lstStyle/>
        <a:p>
          <a:pPr rtl="1"/>
          <a:endParaRPr lang="he-IL" sz="2400" b="0">
            <a:solidFill>
              <a:schemeClr val="tx1"/>
            </a:solidFill>
          </a:endParaRPr>
        </a:p>
      </dgm:t>
    </dgm:pt>
    <dgm:pt modelId="{11B9669F-BECE-4CAB-9B33-9033D12ADD6F}" type="sibTrans" cxnId="{0A990C2F-3069-48C5-AB85-25C277B78B65}">
      <dgm:prSet/>
      <dgm:spPr/>
      <dgm:t>
        <a:bodyPr/>
        <a:lstStyle/>
        <a:p>
          <a:pPr rtl="1"/>
          <a:endParaRPr lang="he-IL" sz="2400" b="0">
            <a:solidFill>
              <a:schemeClr val="tx1"/>
            </a:solidFill>
          </a:endParaRPr>
        </a:p>
      </dgm:t>
    </dgm:pt>
    <dgm:pt modelId="{5C34B916-3841-47B1-805D-01B301DAF782}">
      <dgm:prSet custT="1"/>
      <dgm:spPr>
        <a:solidFill>
          <a:srgbClr val="FFFFCC">
            <a:alpha val="49804"/>
          </a:srgbClr>
        </a:solidFill>
        <a:ln>
          <a:solidFill>
            <a:srgbClr val="FF0000"/>
          </a:solidFill>
        </a:ln>
      </dgm:spPr>
      <dgm:t>
        <a:bodyPr/>
        <a:lstStyle/>
        <a:p>
          <a:pPr algn="ctr"/>
          <a:r>
            <a:rPr lang="he-IL" sz="2400" b="0" dirty="0">
              <a:solidFill>
                <a:schemeClr val="tx1"/>
              </a:solidFill>
            </a:rPr>
            <a:t>המצב הקיים והמצב הרצוי </a:t>
          </a:r>
          <a:endParaRPr lang="en-GB" sz="2400" b="0" dirty="0">
            <a:solidFill>
              <a:schemeClr val="tx1"/>
            </a:solidFill>
          </a:endParaRPr>
        </a:p>
      </dgm:t>
    </dgm:pt>
    <dgm:pt modelId="{894B2215-A542-4EDA-857E-226538645AF3}" type="parTrans" cxnId="{822F6EC2-E6DD-4878-A87F-F1346E33E604}">
      <dgm:prSet/>
      <dgm:spPr/>
      <dgm:t>
        <a:bodyPr/>
        <a:lstStyle/>
        <a:p>
          <a:pPr rtl="1"/>
          <a:endParaRPr lang="he-IL" sz="2400" b="0">
            <a:solidFill>
              <a:schemeClr val="tx1"/>
            </a:solidFill>
          </a:endParaRPr>
        </a:p>
      </dgm:t>
    </dgm:pt>
    <dgm:pt modelId="{55434DDF-C858-4439-B8C9-24F870E1895A}" type="sibTrans" cxnId="{822F6EC2-E6DD-4878-A87F-F1346E33E604}">
      <dgm:prSet/>
      <dgm:spPr/>
      <dgm:t>
        <a:bodyPr/>
        <a:lstStyle/>
        <a:p>
          <a:pPr rtl="1"/>
          <a:endParaRPr lang="he-IL" sz="2400" b="0">
            <a:solidFill>
              <a:schemeClr val="tx1"/>
            </a:solidFill>
          </a:endParaRPr>
        </a:p>
      </dgm:t>
    </dgm:pt>
    <dgm:pt modelId="{CB980E71-2AD3-4A44-88A5-25D35C3111A4}">
      <dgm:prSet custT="1"/>
      <dgm:spPr>
        <a:solidFill>
          <a:srgbClr val="FFFFCC">
            <a:alpha val="49804"/>
          </a:srgbClr>
        </a:solidFill>
        <a:ln>
          <a:solidFill>
            <a:srgbClr val="FF0000"/>
          </a:solidFill>
        </a:ln>
      </dgm:spPr>
      <dgm:t>
        <a:bodyPr/>
        <a:lstStyle/>
        <a:p>
          <a:pPr marR="0" eaLnBrk="1" fontAlgn="auto" latinLnBrk="0" hangingPunct="1">
            <a:buClrTx/>
            <a:buSzTx/>
            <a:buFontTx/>
            <a:tabLst/>
            <a:defRPr/>
          </a:pPr>
          <a:r>
            <a:rPr lang="he-IL" sz="2400" b="0" dirty="0">
              <a:solidFill>
                <a:schemeClr val="tx1"/>
              </a:solidFill>
            </a:rPr>
            <a:t>איתור תחום ליוזמה החינוכית שיהיה מחובר לתחום המשמעותי עבור המורה עצמו   </a:t>
          </a:r>
          <a:endParaRPr lang="en-GB" sz="2400" b="0" dirty="0">
            <a:solidFill>
              <a:schemeClr val="tx1"/>
            </a:solidFill>
          </a:endParaRPr>
        </a:p>
      </dgm:t>
    </dgm:pt>
    <dgm:pt modelId="{6932239F-304C-4C5C-9FE6-54A907446B67}" type="parTrans" cxnId="{8E4A864F-8218-40B5-A235-23F8344C557F}">
      <dgm:prSet/>
      <dgm:spPr/>
      <dgm:t>
        <a:bodyPr/>
        <a:lstStyle/>
        <a:p>
          <a:pPr rtl="1"/>
          <a:endParaRPr lang="he-IL" sz="2400" b="0">
            <a:solidFill>
              <a:schemeClr val="tx1"/>
            </a:solidFill>
          </a:endParaRPr>
        </a:p>
      </dgm:t>
    </dgm:pt>
    <dgm:pt modelId="{0DC898F5-5DB3-4C87-9985-AB59F0B56275}" type="sibTrans" cxnId="{8E4A864F-8218-40B5-A235-23F8344C557F}">
      <dgm:prSet/>
      <dgm:spPr/>
      <dgm:t>
        <a:bodyPr/>
        <a:lstStyle/>
        <a:p>
          <a:pPr rtl="1"/>
          <a:endParaRPr lang="he-IL" sz="2400" b="0">
            <a:solidFill>
              <a:schemeClr val="tx1"/>
            </a:solidFill>
          </a:endParaRPr>
        </a:p>
      </dgm:t>
    </dgm:pt>
    <dgm:pt modelId="{67A38955-23E5-4CEC-B321-45CF73701666}" type="pres">
      <dgm:prSet presAssocID="{408442F5-0924-424A-9D22-9E824FFC4295}" presName="Name0" presStyleCnt="0">
        <dgm:presLayoutVars>
          <dgm:chMax val="1"/>
          <dgm:chPref val="1"/>
          <dgm:dir/>
          <dgm:animOne val="branch"/>
          <dgm:animLvl val="lvl"/>
        </dgm:presLayoutVars>
      </dgm:prSet>
      <dgm:spPr/>
    </dgm:pt>
    <dgm:pt modelId="{DE45E30C-569B-45D2-BAC4-85BC410B5E05}" type="pres">
      <dgm:prSet presAssocID="{7CF6B688-F54D-4CC5-B2CA-463C5093F656}" presName="singleCycle" presStyleCnt="0"/>
      <dgm:spPr/>
    </dgm:pt>
    <dgm:pt modelId="{6B290D9C-15C7-48C8-9174-0523DA158E2F}" type="pres">
      <dgm:prSet presAssocID="{7CF6B688-F54D-4CC5-B2CA-463C5093F656}" presName="singleCenter" presStyleLbl="node1" presStyleIdx="0" presStyleCnt="4" custScaleX="131109" custScaleY="128440">
        <dgm:presLayoutVars>
          <dgm:chMax val="7"/>
          <dgm:chPref val="7"/>
        </dgm:presLayoutVars>
      </dgm:prSet>
      <dgm:spPr/>
    </dgm:pt>
    <dgm:pt modelId="{B0EEAC4D-6590-440D-98CC-DC00BA51DA8F}" type="pres">
      <dgm:prSet presAssocID="{B10D642D-9EEE-462C-908A-788C350806FE}" presName="Name56" presStyleLbl="parChTrans1D2" presStyleIdx="0" presStyleCnt="3"/>
      <dgm:spPr/>
    </dgm:pt>
    <dgm:pt modelId="{E4B8106E-F679-4FC3-BCD2-847C05A77F5E}" type="pres">
      <dgm:prSet presAssocID="{2DD688F1-B9C9-4467-8C53-BE6D4F314DC3}" presName="text0" presStyleLbl="node1" presStyleIdx="1" presStyleCnt="4" custScaleX="246322" custScaleY="146975">
        <dgm:presLayoutVars>
          <dgm:bulletEnabled val="1"/>
        </dgm:presLayoutVars>
      </dgm:prSet>
      <dgm:spPr/>
    </dgm:pt>
    <dgm:pt modelId="{23462990-1F2B-4C35-9D68-5364E3B01E92}" type="pres">
      <dgm:prSet presAssocID="{894B2215-A542-4EDA-857E-226538645AF3}" presName="Name56" presStyleLbl="parChTrans1D2" presStyleIdx="1" presStyleCnt="3"/>
      <dgm:spPr/>
    </dgm:pt>
    <dgm:pt modelId="{7E991156-483E-4E28-BD84-6CB4D5491EA1}" type="pres">
      <dgm:prSet presAssocID="{5C34B916-3841-47B1-805D-01B301DAF782}" presName="text0" presStyleLbl="node1" presStyleIdx="2" presStyleCnt="4" custScaleX="207956" custScaleY="103080" custRadScaleRad="118632" custRadScaleInc="-15322">
        <dgm:presLayoutVars>
          <dgm:bulletEnabled val="1"/>
        </dgm:presLayoutVars>
      </dgm:prSet>
      <dgm:spPr/>
    </dgm:pt>
    <dgm:pt modelId="{F040A823-3185-4E15-926A-55C9C1BF7D9D}" type="pres">
      <dgm:prSet presAssocID="{6932239F-304C-4C5C-9FE6-54A907446B67}" presName="Name56" presStyleLbl="parChTrans1D2" presStyleIdx="2" presStyleCnt="3"/>
      <dgm:spPr/>
    </dgm:pt>
    <dgm:pt modelId="{C90CB789-816E-404C-9CB0-F4807ACE7246}" type="pres">
      <dgm:prSet presAssocID="{CB980E71-2AD3-4A44-88A5-25D35C3111A4}" presName="text0" presStyleLbl="node1" presStyleIdx="3" presStyleCnt="4" custScaleX="298227" custScaleY="165392" custRadScaleRad="136960" custRadScaleInc="20657">
        <dgm:presLayoutVars>
          <dgm:bulletEnabled val="1"/>
        </dgm:presLayoutVars>
      </dgm:prSet>
      <dgm:spPr/>
    </dgm:pt>
  </dgm:ptLst>
  <dgm:cxnLst>
    <dgm:cxn modelId="{016E812E-8023-4A9B-9D51-1D601BA439C7}" type="presOf" srcId="{2DD688F1-B9C9-4467-8C53-BE6D4F314DC3}" destId="{E4B8106E-F679-4FC3-BCD2-847C05A77F5E}" srcOrd="0" destOrd="0" presId="urn:microsoft.com/office/officeart/2008/layout/RadialCluster"/>
    <dgm:cxn modelId="{0A990C2F-3069-48C5-AB85-25C277B78B65}" srcId="{7CF6B688-F54D-4CC5-B2CA-463C5093F656}" destId="{2DD688F1-B9C9-4467-8C53-BE6D4F314DC3}" srcOrd="0" destOrd="0" parTransId="{B10D642D-9EEE-462C-908A-788C350806FE}" sibTransId="{11B9669F-BECE-4CAB-9B33-9033D12ADD6F}"/>
    <dgm:cxn modelId="{6ED71042-5FA1-4F15-BA90-B472DFF54CC5}" type="presOf" srcId="{894B2215-A542-4EDA-857E-226538645AF3}" destId="{23462990-1F2B-4C35-9D68-5364E3B01E92}" srcOrd="0" destOrd="0" presId="urn:microsoft.com/office/officeart/2008/layout/RadialCluster"/>
    <dgm:cxn modelId="{8E4A864F-8218-40B5-A235-23F8344C557F}" srcId="{7CF6B688-F54D-4CC5-B2CA-463C5093F656}" destId="{CB980E71-2AD3-4A44-88A5-25D35C3111A4}" srcOrd="2" destOrd="0" parTransId="{6932239F-304C-4C5C-9FE6-54A907446B67}" sibTransId="{0DC898F5-5DB3-4C87-9985-AB59F0B56275}"/>
    <dgm:cxn modelId="{660EBB76-D0F1-4239-B087-615FF77D940D}" srcId="{408442F5-0924-424A-9D22-9E824FFC4295}" destId="{7CF6B688-F54D-4CC5-B2CA-463C5093F656}" srcOrd="0" destOrd="0" parTransId="{E5DF7320-59C1-426D-B1FB-D70EB1FE9023}" sibTransId="{C383570A-4C6C-45CB-86F7-9AD14C483B5F}"/>
    <dgm:cxn modelId="{8D30D058-D65C-40A0-B491-BA34D2E18040}" type="presOf" srcId="{6932239F-304C-4C5C-9FE6-54A907446B67}" destId="{F040A823-3185-4E15-926A-55C9C1BF7D9D}" srcOrd="0" destOrd="0" presId="urn:microsoft.com/office/officeart/2008/layout/RadialCluster"/>
    <dgm:cxn modelId="{6826DB8F-7874-4549-995C-CD9B5FF6A223}" type="presOf" srcId="{B10D642D-9EEE-462C-908A-788C350806FE}" destId="{B0EEAC4D-6590-440D-98CC-DC00BA51DA8F}" srcOrd="0" destOrd="0" presId="urn:microsoft.com/office/officeart/2008/layout/RadialCluster"/>
    <dgm:cxn modelId="{6F52F191-D075-4606-8815-6F381FC26FB6}" type="presOf" srcId="{CB980E71-2AD3-4A44-88A5-25D35C3111A4}" destId="{C90CB789-816E-404C-9CB0-F4807ACE7246}" srcOrd="0" destOrd="0" presId="urn:microsoft.com/office/officeart/2008/layout/RadialCluster"/>
    <dgm:cxn modelId="{2F4FC897-9E48-4832-9077-9A40A2661ED7}" type="presOf" srcId="{5C34B916-3841-47B1-805D-01B301DAF782}" destId="{7E991156-483E-4E28-BD84-6CB4D5491EA1}" srcOrd="0" destOrd="0" presId="urn:microsoft.com/office/officeart/2008/layout/RadialCluster"/>
    <dgm:cxn modelId="{822F6EC2-E6DD-4878-A87F-F1346E33E604}" srcId="{7CF6B688-F54D-4CC5-B2CA-463C5093F656}" destId="{5C34B916-3841-47B1-805D-01B301DAF782}" srcOrd="1" destOrd="0" parTransId="{894B2215-A542-4EDA-857E-226538645AF3}" sibTransId="{55434DDF-C858-4439-B8C9-24F870E1895A}"/>
    <dgm:cxn modelId="{AE8ED6CD-4A8D-4E85-9341-E7A6DF1BD3F1}" type="presOf" srcId="{408442F5-0924-424A-9D22-9E824FFC4295}" destId="{67A38955-23E5-4CEC-B321-45CF73701666}" srcOrd="0" destOrd="0" presId="urn:microsoft.com/office/officeart/2008/layout/RadialCluster"/>
    <dgm:cxn modelId="{550BBFFD-9759-4742-A471-B08B718CF096}" type="presOf" srcId="{7CF6B688-F54D-4CC5-B2CA-463C5093F656}" destId="{6B290D9C-15C7-48C8-9174-0523DA158E2F}" srcOrd="0" destOrd="0" presId="urn:microsoft.com/office/officeart/2008/layout/RadialCluster"/>
    <dgm:cxn modelId="{1983C9B4-C34C-4902-8D98-D88F28E7CF90}" type="presParOf" srcId="{67A38955-23E5-4CEC-B321-45CF73701666}" destId="{DE45E30C-569B-45D2-BAC4-85BC410B5E05}" srcOrd="0" destOrd="0" presId="urn:microsoft.com/office/officeart/2008/layout/RadialCluster"/>
    <dgm:cxn modelId="{4C35CC45-4807-493A-A44B-55BBDCD3DFB0}" type="presParOf" srcId="{DE45E30C-569B-45D2-BAC4-85BC410B5E05}" destId="{6B290D9C-15C7-48C8-9174-0523DA158E2F}" srcOrd="0" destOrd="0" presId="urn:microsoft.com/office/officeart/2008/layout/RadialCluster"/>
    <dgm:cxn modelId="{064E897A-1EB9-405E-8B5F-3021CDE8552E}" type="presParOf" srcId="{DE45E30C-569B-45D2-BAC4-85BC410B5E05}" destId="{B0EEAC4D-6590-440D-98CC-DC00BA51DA8F}" srcOrd="1" destOrd="0" presId="urn:microsoft.com/office/officeart/2008/layout/RadialCluster"/>
    <dgm:cxn modelId="{73296388-8BAC-47C0-8322-5B69073D208D}" type="presParOf" srcId="{DE45E30C-569B-45D2-BAC4-85BC410B5E05}" destId="{E4B8106E-F679-4FC3-BCD2-847C05A77F5E}" srcOrd="2" destOrd="0" presId="urn:microsoft.com/office/officeart/2008/layout/RadialCluster"/>
    <dgm:cxn modelId="{17B10934-CF6A-4DE9-A815-89A29FF913AF}" type="presParOf" srcId="{DE45E30C-569B-45D2-BAC4-85BC410B5E05}" destId="{23462990-1F2B-4C35-9D68-5364E3B01E92}" srcOrd="3" destOrd="0" presId="urn:microsoft.com/office/officeart/2008/layout/RadialCluster"/>
    <dgm:cxn modelId="{0F777B19-D2B9-4CAD-B89E-D1578D6BFAEA}" type="presParOf" srcId="{DE45E30C-569B-45D2-BAC4-85BC410B5E05}" destId="{7E991156-483E-4E28-BD84-6CB4D5491EA1}" srcOrd="4" destOrd="0" presId="urn:microsoft.com/office/officeart/2008/layout/RadialCluster"/>
    <dgm:cxn modelId="{01CDA989-A3ED-4493-BF8C-ED05DB260E75}" type="presParOf" srcId="{DE45E30C-569B-45D2-BAC4-85BC410B5E05}" destId="{F040A823-3185-4E15-926A-55C9C1BF7D9D}" srcOrd="5" destOrd="0" presId="urn:microsoft.com/office/officeart/2008/layout/RadialCluster"/>
    <dgm:cxn modelId="{711C88F4-46B8-4C69-B54E-EF756C60B445}" type="presParOf" srcId="{DE45E30C-569B-45D2-BAC4-85BC410B5E05}" destId="{C90CB789-816E-404C-9CB0-F4807ACE7246}"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F5E496-18DA-4ABA-9E1D-47E21ED2BFD2}"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pPr rtl="1"/>
          <a:endParaRPr lang="he-IL"/>
        </a:p>
      </dgm:t>
    </dgm:pt>
    <dgm:pt modelId="{40ADBE65-9E94-4591-95C0-DC8C09D0430B}">
      <dgm:prSet phldrT="[טקסט]" custT="1"/>
      <dgm:spPr>
        <a:ln>
          <a:solidFill>
            <a:srgbClr val="C00000"/>
          </a:solidFill>
        </a:ln>
      </dgm:spPr>
      <dgm:t>
        <a:bodyPr/>
        <a:lstStyle/>
        <a:p>
          <a:r>
            <a:rPr lang="he-IL" sz="2400" b="0" dirty="0">
              <a:solidFill>
                <a:srgbClr val="C00000"/>
              </a:solidFill>
              <a:effectLst/>
            </a:rPr>
            <a:t>איתור צרכים</a:t>
          </a:r>
          <a:endParaRPr lang="en-GB" sz="2400" b="0" dirty="0">
            <a:solidFill>
              <a:srgbClr val="C00000"/>
            </a:solidFill>
            <a:effectLst/>
          </a:endParaRPr>
        </a:p>
      </dgm:t>
    </dgm:pt>
    <dgm:pt modelId="{DB0E6248-DA43-479D-8FC4-A273E41FC135}" type="parTrans" cxnId="{BEECB464-9E9B-48E7-9C05-5F34761B083D}">
      <dgm:prSet/>
      <dgm:spPr/>
      <dgm:t>
        <a:bodyPr/>
        <a:lstStyle/>
        <a:p>
          <a:endParaRPr lang="en-GB" sz="2400" b="0">
            <a:effectLst/>
          </a:endParaRPr>
        </a:p>
      </dgm:t>
    </dgm:pt>
    <dgm:pt modelId="{47186834-6869-4F2A-BE49-F98C56627BEB}" type="sibTrans" cxnId="{BEECB464-9E9B-48E7-9C05-5F34761B083D}">
      <dgm:prSet/>
      <dgm:spPr/>
      <dgm:t>
        <a:bodyPr/>
        <a:lstStyle/>
        <a:p>
          <a:endParaRPr lang="en-GB" sz="2400" b="0">
            <a:effectLst/>
          </a:endParaRPr>
        </a:p>
      </dgm:t>
    </dgm:pt>
    <dgm:pt modelId="{CC02F5CC-B60C-45AA-9DF7-E629C288D182}">
      <dgm:prSet phldrT="[טקסט]" custT="1"/>
      <dgm:spPr>
        <a:ln>
          <a:solidFill>
            <a:srgbClr val="C00000"/>
          </a:solidFill>
        </a:ln>
      </dgm:spPr>
      <dgm:t>
        <a:bodyPr/>
        <a:lstStyle/>
        <a:p>
          <a:r>
            <a:rPr lang="he-IL" sz="2400" b="0" dirty="0">
              <a:solidFill>
                <a:srgbClr val="C00000"/>
              </a:solidFill>
              <a:effectLst/>
            </a:rPr>
            <a:t>החלטה על שינוי</a:t>
          </a:r>
          <a:endParaRPr lang="en-GB" sz="2400" b="0" dirty="0">
            <a:solidFill>
              <a:srgbClr val="C00000"/>
            </a:solidFill>
            <a:effectLst/>
          </a:endParaRPr>
        </a:p>
      </dgm:t>
    </dgm:pt>
    <dgm:pt modelId="{EE71A2DD-3F03-454F-8E7A-190B920C7A04}" type="parTrans" cxnId="{A22AC981-8F9B-4F40-8089-004BDD21ACE6}">
      <dgm:prSet/>
      <dgm:spPr/>
      <dgm:t>
        <a:bodyPr/>
        <a:lstStyle/>
        <a:p>
          <a:endParaRPr lang="en-GB" sz="2400" b="0">
            <a:effectLst/>
          </a:endParaRPr>
        </a:p>
      </dgm:t>
    </dgm:pt>
    <dgm:pt modelId="{EE846544-1D7C-4C47-A782-2C0A712E8048}" type="sibTrans" cxnId="{A22AC981-8F9B-4F40-8089-004BDD21ACE6}">
      <dgm:prSet/>
      <dgm:spPr/>
      <dgm:t>
        <a:bodyPr/>
        <a:lstStyle/>
        <a:p>
          <a:endParaRPr lang="en-GB" sz="2400" b="0">
            <a:effectLst/>
          </a:endParaRPr>
        </a:p>
      </dgm:t>
    </dgm:pt>
    <dgm:pt modelId="{8D1FB0FF-ED99-41F8-88A3-7CF0FD6D4958}">
      <dgm:prSet phldrT="[טקסט]" custT="1"/>
      <dgm:spPr>
        <a:ln>
          <a:solidFill>
            <a:srgbClr val="C00000"/>
          </a:solidFill>
        </a:ln>
      </dgm:spPr>
      <dgm:t>
        <a:bodyPr/>
        <a:lstStyle/>
        <a:p>
          <a:r>
            <a:rPr lang="he-IL" sz="2400" b="0" dirty="0">
              <a:solidFill>
                <a:srgbClr val="C00000"/>
              </a:solidFill>
              <a:effectLst/>
            </a:rPr>
            <a:t>יצירת השינוי</a:t>
          </a:r>
          <a:endParaRPr lang="en-GB" sz="2400" b="0" dirty="0">
            <a:solidFill>
              <a:srgbClr val="C00000"/>
            </a:solidFill>
            <a:effectLst/>
          </a:endParaRPr>
        </a:p>
      </dgm:t>
    </dgm:pt>
    <dgm:pt modelId="{28539702-6C58-43AD-B6FF-28C162358925}" type="parTrans" cxnId="{589508E5-C261-4038-AC7D-15CEE42C8CDC}">
      <dgm:prSet/>
      <dgm:spPr/>
      <dgm:t>
        <a:bodyPr/>
        <a:lstStyle/>
        <a:p>
          <a:endParaRPr lang="en-GB" sz="2400" b="0">
            <a:effectLst/>
          </a:endParaRPr>
        </a:p>
      </dgm:t>
    </dgm:pt>
    <dgm:pt modelId="{DEB8A27D-28E8-4E26-81D2-FFF93482006C}" type="sibTrans" cxnId="{589508E5-C261-4038-AC7D-15CEE42C8CDC}">
      <dgm:prSet/>
      <dgm:spPr/>
      <dgm:t>
        <a:bodyPr/>
        <a:lstStyle/>
        <a:p>
          <a:endParaRPr lang="en-GB" sz="2400" b="0">
            <a:effectLst/>
          </a:endParaRPr>
        </a:p>
      </dgm:t>
    </dgm:pt>
    <dgm:pt modelId="{B1F1F373-0E91-4EC4-A079-FC23AEE8E8A6}">
      <dgm:prSet custT="1"/>
      <dgm:spPr>
        <a:ln>
          <a:solidFill>
            <a:srgbClr val="C00000"/>
          </a:solidFill>
        </a:ln>
      </dgm:spPr>
      <dgm:t>
        <a:bodyPr/>
        <a:lstStyle/>
        <a:p>
          <a:r>
            <a:rPr lang="he-IL" sz="2400" b="0" dirty="0">
              <a:solidFill>
                <a:srgbClr val="C00000"/>
              </a:solidFill>
              <a:effectLst/>
            </a:rPr>
            <a:t>חקירת השינוי</a:t>
          </a:r>
          <a:endParaRPr lang="en-GB" sz="2400" b="0" dirty="0">
            <a:solidFill>
              <a:srgbClr val="C00000"/>
            </a:solidFill>
            <a:effectLst/>
          </a:endParaRPr>
        </a:p>
      </dgm:t>
    </dgm:pt>
    <dgm:pt modelId="{172D5C3B-A71D-49A8-BBAB-40DAD1357DBF}" type="parTrans" cxnId="{CE4BFF87-9E5A-4641-8723-36580E22579B}">
      <dgm:prSet/>
      <dgm:spPr/>
      <dgm:t>
        <a:bodyPr/>
        <a:lstStyle/>
        <a:p>
          <a:endParaRPr lang="en-GB" sz="2400" b="0">
            <a:effectLst/>
          </a:endParaRPr>
        </a:p>
      </dgm:t>
    </dgm:pt>
    <dgm:pt modelId="{BF2CE53D-4506-42E7-9376-105963B9F947}" type="sibTrans" cxnId="{CE4BFF87-9E5A-4641-8723-36580E22579B}">
      <dgm:prSet/>
      <dgm:spPr/>
      <dgm:t>
        <a:bodyPr/>
        <a:lstStyle/>
        <a:p>
          <a:endParaRPr lang="en-GB" sz="2400" b="0">
            <a:effectLst/>
          </a:endParaRPr>
        </a:p>
      </dgm:t>
    </dgm:pt>
    <dgm:pt modelId="{E36201A3-C4BE-4E66-A439-2E3C762BA78A}">
      <dgm:prSet custT="1"/>
      <dgm:spPr>
        <a:ln>
          <a:solidFill>
            <a:srgbClr val="C00000"/>
          </a:solidFill>
        </a:ln>
      </dgm:spPr>
      <dgm:t>
        <a:bodyPr/>
        <a:lstStyle/>
        <a:p>
          <a:pPr rtl="1"/>
          <a:r>
            <a:rPr lang="he-IL" sz="2400" b="0" dirty="0">
              <a:solidFill>
                <a:srgbClr val="C00000"/>
              </a:solidFill>
              <a:effectLst/>
            </a:rPr>
            <a:t>תכנון השינוי</a:t>
          </a:r>
        </a:p>
      </dgm:t>
    </dgm:pt>
    <dgm:pt modelId="{E27FE7B6-B07A-48A3-8250-9001355F90EF}" type="parTrans" cxnId="{D376329E-118C-4BFC-A81C-11F06E5EFC83}">
      <dgm:prSet/>
      <dgm:spPr/>
      <dgm:t>
        <a:bodyPr/>
        <a:lstStyle/>
        <a:p>
          <a:pPr rtl="1"/>
          <a:endParaRPr lang="he-IL" sz="2400" b="0">
            <a:effectLst/>
          </a:endParaRPr>
        </a:p>
      </dgm:t>
    </dgm:pt>
    <dgm:pt modelId="{30437093-A495-473B-BEE4-09EE84968C5F}" type="sibTrans" cxnId="{D376329E-118C-4BFC-A81C-11F06E5EFC83}">
      <dgm:prSet/>
      <dgm:spPr/>
      <dgm:t>
        <a:bodyPr/>
        <a:lstStyle/>
        <a:p>
          <a:pPr rtl="1"/>
          <a:endParaRPr lang="he-IL" sz="2400" b="0">
            <a:effectLst/>
          </a:endParaRPr>
        </a:p>
      </dgm:t>
    </dgm:pt>
    <dgm:pt modelId="{D81803C2-BA3C-452F-83DB-D9AA7A062355}" type="pres">
      <dgm:prSet presAssocID="{1CF5E496-18DA-4ABA-9E1D-47E21ED2BFD2}" presName="layout" presStyleCnt="0">
        <dgm:presLayoutVars>
          <dgm:chMax/>
          <dgm:chPref/>
          <dgm:dir/>
          <dgm:resizeHandles/>
        </dgm:presLayoutVars>
      </dgm:prSet>
      <dgm:spPr/>
    </dgm:pt>
    <dgm:pt modelId="{0C6C9FAB-F6F3-421F-94C6-D883F52D755A}" type="pres">
      <dgm:prSet presAssocID="{40ADBE65-9E94-4591-95C0-DC8C09D0430B}" presName="root" presStyleCnt="0">
        <dgm:presLayoutVars>
          <dgm:chMax/>
          <dgm:chPref/>
        </dgm:presLayoutVars>
      </dgm:prSet>
      <dgm:spPr/>
    </dgm:pt>
    <dgm:pt modelId="{78BF8EB2-C03F-4B8A-8006-FB41A5D6BD76}" type="pres">
      <dgm:prSet presAssocID="{40ADBE65-9E94-4591-95C0-DC8C09D0430B}" presName="rootComposite" presStyleCnt="0">
        <dgm:presLayoutVars/>
      </dgm:prSet>
      <dgm:spPr/>
    </dgm:pt>
    <dgm:pt modelId="{3162D1D5-693D-4133-ADC5-E9E9EF686153}" type="pres">
      <dgm:prSet presAssocID="{40ADBE65-9E94-4591-95C0-DC8C09D0430B}" presName="ParentAccent" presStyleLbl="alignNode1" presStyleIdx="0" presStyleCnt="5"/>
      <dgm:spPr>
        <a:solidFill>
          <a:schemeClr val="accent6">
            <a:lumMod val="20000"/>
            <a:lumOff val="80000"/>
          </a:schemeClr>
        </a:solidFill>
      </dgm:spPr>
    </dgm:pt>
    <dgm:pt modelId="{3F06E041-62AE-4122-822A-FE70F4364154}" type="pres">
      <dgm:prSet presAssocID="{40ADBE65-9E94-4591-95C0-DC8C09D0430B}" presName="ParentSmallAccent" presStyleLbl="fgAcc1" presStyleIdx="0" presStyleCnt="5"/>
      <dgm:spPr>
        <a:solidFill>
          <a:schemeClr val="accent6">
            <a:lumMod val="20000"/>
            <a:lumOff val="80000"/>
            <a:alpha val="90000"/>
          </a:schemeClr>
        </a:solidFill>
        <a:ln>
          <a:noFill/>
        </a:ln>
      </dgm:spPr>
    </dgm:pt>
    <dgm:pt modelId="{D406E64D-52E1-43DC-863E-05CCA105081D}" type="pres">
      <dgm:prSet presAssocID="{40ADBE65-9E94-4591-95C0-DC8C09D0430B}" presName="Parent" presStyleLbl="revTx" presStyleIdx="0" presStyleCnt="5">
        <dgm:presLayoutVars>
          <dgm:chMax/>
          <dgm:chPref val="4"/>
          <dgm:bulletEnabled val="1"/>
        </dgm:presLayoutVars>
      </dgm:prSet>
      <dgm:spPr/>
    </dgm:pt>
    <dgm:pt modelId="{2A07CCEC-884F-48F8-9DFF-94E0E8541597}" type="pres">
      <dgm:prSet presAssocID="{40ADBE65-9E94-4591-95C0-DC8C09D0430B}" presName="childShape" presStyleCnt="0">
        <dgm:presLayoutVars>
          <dgm:chMax val="0"/>
          <dgm:chPref val="0"/>
        </dgm:presLayoutVars>
      </dgm:prSet>
      <dgm:spPr/>
    </dgm:pt>
    <dgm:pt modelId="{306BBA13-2892-44A4-89C6-54CF57241E08}" type="pres">
      <dgm:prSet presAssocID="{CC02F5CC-B60C-45AA-9DF7-E629C288D182}" presName="root" presStyleCnt="0">
        <dgm:presLayoutVars>
          <dgm:chMax/>
          <dgm:chPref/>
        </dgm:presLayoutVars>
      </dgm:prSet>
      <dgm:spPr/>
    </dgm:pt>
    <dgm:pt modelId="{9358CC42-5926-4BA5-8BB4-401D89838C40}" type="pres">
      <dgm:prSet presAssocID="{CC02F5CC-B60C-45AA-9DF7-E629C288D182}" presName="rootComposite" presStyleCnt="0">
        <dgm:presLayoutVars/>
      </dgm:prSet>
      <dgm:spPr/>
    </dgm:pt>
    <dgm:pt modelId="{C9239272-CA7F-4437-ADED-3800559EEC65}" type="pres">
      <dgm:prSet presAssocID="{CC02F5CC-B60C-45AA-9DF7-E629C288D182}" presName="ParentAccent" presStyleLbl="alignNode1" presStyleIdx="1" presStyleCnt="5" custScaleX="115831"/>
      <dgm:spPr>
        <a:solidFill>
          <a:schemeClr val="accent6">
            <a:lumMod val="20000"/>
            <a:lumOff val="80000"/>
          </a:schemeClr>
        </a:solidFill>
      </dgm:spPr>
    </dgm:pt>
    <dgm:pt modelId="{6BDCE5C0-462B-4A09-B291-A3A6A481C3E7}" type="pres">
      <dgm:prSet presAssocID="{CC02F5CC-B60C-45AA-9DF7-E629C288D182}" presName="ParentSmallAccent" presStyleLbl="fgAcc1" presStyleIdx="1" presStyleCnt="5"/>
      <dgm:spPr>
        <a:solidFill>
          <a:schemeClr val="accent6">
            <a:lumMod val="20000"/>
            <a:lumOff val="80000"/>
            <a:alpha val="90000"/>
          </a:schemeClr>
        </a:solidFill>
        <a:ln>
          <a:noFill/>
        </a:ln>
      </dgm:spPr>
    </dgm:pt>
    <dgm:pt modelId="{5AADE6C4-20E4-4550-8971-9A48223943FA}" type="pres">
      <dgm:prSet presAssocID="{CC02F5CC-B60C-45AA-9DF7-E629C288D182}" presName="Parent" presStyleLbl="revTx" presStyleIdx="1" presStyleCnt="5" custScaleX="116567">
        <dgm:presLayoutVars>
          <dgm:chMax/>
          <dgm:chPref val="4"/>
          <dgm:bulletEnabled val="1"/>
        </dgm:presLayoutVars>
      </dgm:prSet>
      <dgm:spPr/>
    </dgm:pt>
    <dgm:pt modelId="{A7A2B8D9-E871-41C3-B3D6-2BE309746C21}" type="pres">
      <dgm:prSet presAssocID="{CC02F5CC-B60C-45AA-9DF7-E629C288D182}" presName="childShape" presStyleCnt="0">
        <dgm:presLayoutVars>
          <dgm:chMax val="0"/>
          <dgm:chPref val="0"/>
        </dgm:presLayoutVars>
      </dgm:prSet>
      <dgm:spPr/>
    </dgm:pt>
    <dgm:pt modelId="{10A447F0-2E82-48C6-AA43-937AF7B47202}" type="pres">
      <dgm:prSet presAssocID="{E36201A3-C4BE-4E66-A439-2E3C762BA78A}" presName="root" presStyleCnt="0">
        <dgm:presLayoutVars>
          <dgm:chMax/>
          <dgm:chPref/>
        </dgm:presLayoutVars>
      </dgm:prSet>
      <dgm:spPr/>
    </dgm:pt>
    <dgm:pt modelId="{98EE0FAF-5535-478E-9F02-E4C0897631BD}" type="pres">
      <dgm:prSet presAssocID="{E36201A3-C4BE-4E66-A439-2E3C762BA78A}" presName="rootComposite" presStyleCnt="0">
        <dgm:presLayoutVars/>
      </dgm:prSet>
      <dgm:spPr/>
    </dgm:pt>
    <dgm:pt modelId="{85F7DAF0-72BA-4579-A7B4-BD973DE53616}" type="pres">
      <dgm:prSet presAssocID="{E36201A3-C4BE-4E66-A439-2E3C762BA78A}" presName="ParentAccent" presStyleLbl="alignNode1" presStyleIdx="2" presStyleCnt="5"/>
      <dgm:spPr>
        <a:solidFill>
          <a:srgbClr val="F2F5EF"/>
        </a:solidFill>
      </dgm:spPr>
    </dgm:pt>
    <dgm:pt modelId="{F40C56C5-61B1-48B6-98A3-85FBC6831FA1}" type="pres">
      <dgm:prSet presAssocID="{E36201A3-C4BE-4E66-A439-2E3C762BA78A}" presName="ParentSmallAccent" presStyleLbl="fgAcc1" presStyleIdx="2" presStyleCnt="5"/>
      <dgm:spPr>
        <a:solidFill>
          <a:srgbClr val="F2F5EF">
            <a:alpha val="90000"/>
          </a:srgbClr>
        </a:solidFill>
        <a:ln>
          <a:noFill/>
        </a:ln>
      </dgm:spPr>
    </dgm:pt>
    <dgm:pt modelId="{624EBB23-E430-4339-B802-A77C4D14AF54}" type="pres">
      <dgm:prSet presAssocID="{E36201A3-C4BE-4E66-A439-2E3C762BA78A}" presName="Parent" presStyleLbl="revTx" presStyleIdx="2" presStyleCnt="5">
        <dgm:presLayoutVars>
          <dgm:chMax/>
          <dgm:chPref val="4"/>
          <dgm:bulletEnabled val="1"/>
        </dgm:presLayoutVars>
      </dgm:prSet>
      <dgm:spPr/>
    </dgm:pt>
    <dgm:pt modelId="{400C0BF8-DEDD-4AA5-9A99-BC7411E82207}" type="pres">
      <dgm:prSet presAssocID="{E36201A3-C4BE-4E66-A439-2E3C762BA78A}" presName="childShape" presStyleCnt="0">
        <dgm:presLayoutVars>
          <dgm:chMax val="0"/>
          <dgm:chPref val="0"/>
        </dgm:presLayoutVars>
      </dgm:prSet>
      <dgm:spPr/>
    </dgm:pt>
    <dgm:pt modelId="{A753F8CA-851A-4647-B8A6-32BC83F50CD2}" type="pres">
      <dgm:prSet presAssocID="{8D1FB0FF-ED99-41F8-88A3-7CF0FD6D4958}" presName="root" presStyleCnt="0">
        <dgm:presLayoutVars>
          <dgm:chMax/>
          <dgm:chPref/>
        </dgm:presLayoutVars>
      </dgm:prSet>
      <dgm:spPr/>
    </dgm:pt>
    <dgm:pt modelId="{8EEA0AA0-C8C5-447D-9DFC-BA7832EFE1FD}" type="pres">
      <dgm:prSet presAssocID="{8D1FB0FF-ED99-41F8-88A3-7CF0FD6D4958}" presName="rootComposite" presStyleCnt="0">
        <dgm:presLayoutVars/>
      </dgm:prSet>
      <dgm:spPr/>
    </dgm:pt>
    <dgm:pt modelId="{54DBCEAD-6545-4CE0-86AF-B3DF58C06487}" type="pres">
      <dgm:prSet presAssocID="{8D1FB0FF-ED99-41F8-88A3-7CF0FD6D4958}" presName="ParentAccent" presStyleLbl="alignNode1" presStyleIdx="3" presStyleCnt="5"/>
      <dgm:spPr>
        <a:solidFill>
          <a:srgbClr val="F2F5EF"/>
        </a:solidFill>
      </dgm:spPr>
    </dgm:pt>
    <dgm:pt modelId="{66A10351-DC96-433E-A9C2-80B4C8DB7BB0}" type="pres">
      <dgm:prSet presAssocID="{8D1FB0FF-ED99-41F8-88A3-7CF0FD6D4958}" presName="ParentSmallAccent" presStyleLbl="fgAcc1" presStyleIdx="3" presStyleCnt="5"/>
      <dgm:spPr>
        <a:solidFill>
          <a:schemeClr val="accent6">
            <a:lumMod val="20000"/>
            <a:lumOff val="80000"/>
            <a:alpha val="90000"/>
          </a:schemeClr>
        </a:solidFill>
        <a:ln>
          <a:noFill/>
        </a:ln>
      </dgm:spPr>
    </dgm:pt>
    <dgm:pt modelId="{CB8CFFF6-A2B7-419E-AC31-07735C7535FE}" type="pres">
      <dgm:prSet presAssocID="{8D1FB0FF-ED99-41F8-88A3-7CF0FD6D4958}" presName="Parent" presStyleLbl="revTx" presStyleIdx="3" presStyleCnt="5">
        <dgm:presLayoutVars>
          <dgm:chMax/>
          <dgm:chPref val="4"/>
          <dgm:bulletEnabled val="1"/>
        </dgm:presLayoutVars>
      </dgm:prSet>
      <dgm:spPr/>
    </dgm:pt>
    <dgm:pt modelId="{79BA37FD-3B1F-4C0A-9EA4-F49765581A22}" type="pres">
      <dgm:prSet presAssocID="{8D1FB0FF-ED99-41F8-88A3-7CF0FD6D4958}" presName="childShape" presStyleCnt="0">
        <dgm:presLayoutVars>
          <dgm:chMax val="0"/>
          <dgm:chPref val="0"/>
        </dgm:presLayoutVars>
      </dgm:prSet>
      <dgm:spPr/>
    </dgm:pt>
    <dgm:pt modelId="{6AC041C1-6A5F-40FB-8480-E7991951830A}" type="pres">
      <dgm:prSet presAssocID="{B1F1F373-0E91-4EC4-A079-FC23AEE8E8A6}" presName="root" presStyleCnt="0">
        <dgm:presLayoutVars>
          <dgm:chMax/>
          <dgm:chPref/>
        </dgm:presLayoutVars>
      </dgm:prSet>
      <dgm:spPr/>
    </dgm:pt>
    <dgm:pt modelId="{5DA43AB3-63EE-4C71-8885-C295D30C99F1}" type="pres">
      <dgm:prSet presAssocID="{B1F1F373-0E91-4EC4-A079-FC23AEE8E8A6}" presName="rootComposite" presStyleCnt="0">
        <dgm:presLayoutVars/>
      </dgm:prSet>
      <dgm:spPr/>
    </dgm:pt>
    <dgm:pt modelId="{4485819D-C21B-459A-A253-0238925A2590}" type="pres">
      <dgm:prSet presAssocID="{B1F1F373-0E91-4EC4-A079-FC23AEE8E8A6}" presName="ParentAccent" presStyleLbl="alignNode1" presStyleIdx="4" presStyleCnt="5"/>
      <dgm:spPr>
        <a:solidFill>
          <a:schemeClr val="accent6">
            <a:lumMod val="20000"/>
            <a:lumOff val="80000"/>
          </a:schemeClr>
        </a:solidFill>
      </dgm:spPr>
    </dgm:pt>
    <dgm:pt modelId="{57E2BDA7-AFDA-4963-A6EB-4A25AE36E7DF}" type="pres">
      <dgm:prSet presAssocID="{B1F1F373-0E91-4EC4-A079-FC23AEE8E8A6}" presName="ParentSmallAccent" presStyleLbl="fgAcc1" presStyleIdx="4" presStyleCnt="5"/>
      <dgm:spPr>
        <a:solidFill>
          <a:schemeClr val="accent6">
            <a:lumMod val="20000"/>
            <a:lumOff val="80000"/>
            <a:alpha val="90000"/>
          </a:schemeClr>
        </a:solidFill>
        <a:ln>
          <a:noFill/>
        </a:ln>
      </dgm:spPr>
    </dgm:pt>
    <dgm:pt modelId="{1272CEE8-C315-4795-93E5-EE5DE8895EDB}" type="pres">
      <dgm:prSet presAssocID="{B1F1F373-0E91-4EC4-A079-FC23AEE8E8A6}" presName="Parent" presStyleLbl="revTx" presStyleIdx="4" presStyleCnt="5">
        <dgm:presLayoutVars>
          <dgm:chMax/>
          <dgm:chPref val="4"/>
          <dgm:bulletEnabled val="1"/>
        </dgm:presLayoutVars>
      </dgm:prSet>
      <dgm:spPr/>
    </dgm:pt>
    <dgm:pt modelId="{A2D2DC93-7617-43F5-92E0-AA12D53995BA}" type="pres">
      <dgm:prSet presAssocID="{B1F1F373-0E91-4EC4-A079-FC23AEE8E8A6}" presName="childShape" presStyleCnt="0">
        <dgm:presLayoutVars>
          <dgm:chMax val="0"/>
          <dgm:chPref val="0"/>
        </dgm:presLayoutVars>
      </dgm:prSet>
      <dgm:spPr/>
    </dgm:pt>
  </dgm:ptLst>
  <dgm:cxnLst>
    <dgm:cxn modelId="{D6818019-80DD-48F5-9484-B2FDDA708F00}" type="presOf" srcId="{40ADBE65-9E94-4591-95C0-DC8C09D0430B}" destId="{D406E64D-52E1-43DC-863E-05CCA105081D}" srcOrd="0" destOrd="0" presId="urn:microsoft.com/office/officeart/2008/layout/SquareAccentList"/>
    <dgm:cxn modelId="{BEECB464-9E9B-48E7-9C05-5F34761B083D}" srcId="{1CF5E496-18DA-4ABA-9E1D-47E21ED2BFD2}" destId="{40ADBE65-9E94-4591-95C0-DC8C09D0430B}" srcOrd="0" destOrd="0" parTransId="{DB0E6248-DA43-479D-8FC4-A273E41FC135}" sibTransId="{47186834-6869-4F2A-BE49-F98C56627BEB}"/>
    <dgm:cxn modelId="{AF6EB666-24C6-4D29-A4C5-F1B01229BA13}" type="presOf" srcId="{E36201A3-C4BE-4E66-A439-2E3C762BA78A}" destId="{624EBB23-E430-4339-B802-A77C4D14AF54}" srcOrd="0" destOrd="0" presId="urn:microsoft.com/office/officeart/2008/layout/SquareAccentList"/>
    <dgm:cxn modelId="{7F49BA6F-CA41-4421-AF5D-2DDFAD250A9C}" type="presOf" srcId="{1CF5E496-18DA-4ABA-9E1D-47E21ED2BFD2}" destId="{D81803C2-BA3C-452F-83DB-D9AA7A062355}" srcOrd="0" destOrd="0" presId="urn:microsoft.com/office/officeart/2008/layout/SquareAccentList"/>
    <dgm:cxn modelId="{ED8ED076-A08F-46E8-B3F0-CE26925A169D}" type="presOf" srcId="{CC02F5CC-B60C-45AA-9DF7-E629C288D182}" destId="{5AADE6C4-20E4-4550-8971-9A48223943FA}" srcOrd="0" destOrd="0" presId="urn:microsoft.com/office/officeart/2008/layout/SquareAccentList"/>
    <dgm:cxn modelId="{A22AC981-8F9B-4F40-8089-004BDD21ACE6}" srcId="{1CF5E496-18DA-4ABA-9E1D-47E21ED2BFD2}" destId="{CC02F5CC-B60C-45AA-9DF7-E629C288D182}" srcOrd="1" destOrd="0" parTransId="{EE71A2DD-3F03-454F-8E7A-190B920C7A04}" sibTransId="{EE846544-1D7C-4C47-A782-2C0A712E8048}"/>
    <dgm:cxn modelId="{CE4BFF87-9E5A-4641-8723-36580E22579B}" srcId="{1CF5E496-18DA-4ABA-9E1D-47E21ED2BFD2}" destId="{B1F1F373-0E91-4EC4-A079-FC23AEE8E8A6}" srcOrd="4" destOrd="0" parTransId="{172D5C3B-A71D-49A8-BBAB-40DAD1357DBF}" sibTransId="{BF2CE53D-4506-42E7-9376-105963B9F947}"/>
    <dgm:cxn modelId="{FEB00292-A6D4-42A6-8CF5-235A17612EC4}" type="presOf" srcId="{8D1FB0FF-ED99-41F8-88A3-7CF0FD6D4958}" destId="{CB8CFFF6-A2B7-419E-AC31-07735C7535FE}" srcOrd="0" destOrd="0" presId="urn:microsoft.com/office/officeart/2008/layout/SquareAccentList"/>
    <dgm:cxn modelId="{D376329E-118C-4BFC-A81C-11F06E5EFC83}" srcId="{1CF5E496-18DA-4ABA-9E1D-47E21ED2BFD2}" destId="{E36201A3-C4BE-4E66-A439-2E3C762BA78A}" srcOrd="2" destOrd="0" parTransId="{E27FE7B6-B07A-48A3-8250-9001355F90EF}" sibTransId="{30437093-A495-473B-BEE4-09EE84968C5F}"/>
    <dgm:cxn modelId="{5F9DF1C6-477B-4A42-BE73-8F4867ACA768}" type="presOf" srcId="{B1F1F373-0E91-4EC4-A079-FC23AEE8E8A6}" destId="{1272CEE8-C315-4795-93E5-EE5DE8895EDB}" srcOrd="0" destOrd="0" presId="urn:microsoft.com/office/officeart/2008/layout/SquareAccentList"/>
    <dgm:cxn modelId="{589508E5-C261-4038-AC7D-15CEE42C8CDC}" srcId="{1CF5E496-18DA-4ABA-9E1D-47E21ED2BFD2}" destId="{8D1FB0FF-ED99-41F8-88A3-7CF0FD6D4958}" srcOrd="3" destOrd="0" parTransId="{28539702-6C58-43AD-B6FF-28C162358925}" sibTransId="{DEB8A27D-28E8-4E26-81D2-FFF93482006C}"/>
    <dgm:cxn modelId="{8E7EC360-D83D-4E8D-A610-A0851992BB8F}" type="presParOf" srcId="{D81803C2-BA3C-452F-83DB-D9AA7A062355}" destId="{0C6C9FAB-F6F3-421F-94C6-D883F52D755A}" srcOrd="0" destOrd="0" presId="urn:microsoft.com/office/officeart/2008/layout/SquareAccentList"/>
    <dgm:cxn modelId="{B25226F2-05FC-4E3D-99E9-F50FCE6482A8}" type="presParOf" srcId="{0C6C9FAB-F6F3-421F-94C6-D883F52D755A}" destId="{78BF8EB2-C03F-4B8A-8006-FB41A5D6BD76}" srcOrd="0" destOrd="0" presId="urn:microsoft.com/office/officeart/2008/layout/SquareAccentList"/>
    <dgm:cxn modelId="{DF4571CE-571C-4535-9849-A9A48381FD1A}" type="presParOf" srcId="{78BF8EB2-C03F-4B8A-8006-FB41A5D6BD76}" destId="{3162D1D5-693D-4133-ADC5-E9E9EF686153}" srcOrd="0" destOrd="0" presId="urn:microsoft.com/office/officeart/2008/layout/SquareAccentList"/>
    <dgm:cxn modelId="{214E9C81-9F77-405D-B711-6825B60D13A4}" type="presParOf" srcId="{78BF8EB2-C03F-4B8A-8006-FB41A5D6BD76}" destId="{3F06E041-62AE-4122-822A-FE70F4364154}" srcOrd="1" destOrd="0" presId="urn:microsoft.com/office/officeart/2008/layout/SquareAccentList"/>
    <dgm:cxn modelId="{B93687E6-AB0E-468A-B5C4-3C05FD87AEA8}" type="presParOf" srcId="{78BF8EB2-C03F-4B8A-8006-FB41A5D6BD76}" destId="{D406E64D-52E1-43DC-863E-05CCA105081D}" srcOrd="2" destOrd="0" presId="urn:microsoft.com/office/officeart/2008/layout/SquareAccentList"/>
    <dgm:cxn modelId="{DACF6AC1-7C04-490E-8ACC-B8D239FF243E}" type="presParOf" srcId="{0C6C9FAB-F6F3-421F-94C6-D883F52D755A}" destId="{2A07CCEC-884F-48F8-9DFF-94E0E8541597}" srcOrd="1" destOrd="0" presId="urn:microsoft.com/office/officeart/2008/layout/SquareAccentList"/>
    <dgm:cxn modelId="{81599ADC-DCE3-479D-A95A-82CF040A472C}" type="presParOf" srcId="{D81803C2-BA3C-452F-83DB-D9AA7A062355}" destId="{306BBA13-2892-44A4-89C6-54CF57241E08}" srcOrd="1" destOrd="0" presId="urn:microsoft.com/office/officeart/2008/layout/SquareAccentList"/>
    <dgm:cxn modelId="{396FC230-739B-4993-823C-F8DBC4D4B448}" type="presParOf" srcId="{306BBA13-2892-44A4-89C6-54CF57241E08}" destId="{9358CC42-5926-4BA5-8BB4-401D89838C40}" srcOrd="0" destOrd="0" presId="urn:microsoft.com/office/officeart/2008/layout/SquareAccentList"/>
    <dgm:cxn modelId="{C3BBA43D-6268-4039-ACE9-338751E36C56}" type="presParOf" srcId="{9358CC42-5926-4BA5-8BB4-401D89838C40}" destId="{C9239272-CA7F-4437-ADED-3800559EEC65}" srcOrd="0" destOrd="0" presId="urn:microsoft.com/office/officeart/2008/layout/SquareAccentList"/>
    <dgm:cxn modelId="{F52E4B2B-7B6A-4502-9BFD-083644F08CF1}" type="presParOf" srcId="{9358CC42-5926-4BA5-8BB4-401D89838C40}" destId="{6BDCE5C0-462B-4A09-B291-A3A6A481C3E7}" srcOrd="1" destOrd="0" presId="urn:microsoft.com/office/officeart/2008/layout/SquareAccentList"/>
    <dgm:cxn modelId="{0B86E15F-A124-4CD7-BF9A-CFC5F2B5B1C7}" type="presParOf" srcId="{9358CC42-5926-4BA5-8BB4-401D89838C40}" destId="{5AADE6C4-20E4-4550-8971-9A48223943FA}" srcOrd="2" destOrd="0" presId="urn:microsoft.com/office/officeart/2008/layout/SquareAccentList"/>
    <dgm:cxn modelId="{ADB52863-5140-4725-81B6-58BA5E86BD0A}" type="presParOf" srcId="{306BBA13-2892-44A4-89C6-54CF57241E08}" destId="{A7A2B8D9-E871-41C3-B3D6-2BE309746C21}" srcOrd="1" destOrd="0" presId="urn:microsoft.com/office/officeart/2008/layout/SquareAccentList"/>
    <dgm:cxn modelId="{5E910B39-1043-4E89-BC81-E53DE5151E88}" type="presParOf" srcId="{D81803C2-BA3C-452F-83DB-D9AA7A062355}" destId="{10A447F0-2E82-48C6-AA43-937AF7B47202}" srcOrd="2" destOrd="0" presId="urn:microsoft.com/office/officeart/2008/layout/SquareAccentList"/>
    <dgm:cxn modelId="{C18E8851-ACD8-4098-9766-0D1B54C40B8C}" type="presParOf" srcId="{10A447F0-2E82-48C6-AA43-937AF7B47202}" destId="{98EE0FAF-5535-478E-9F02-E4C0897631BD}" srcOrd="0" destOrd="0" presId="urn:microsoft.com/office/officeart/2008/layout/SquareAccentList"/>
    <dgm:cxn modelId="{CAA0EA0B-DEB9-49B3-A73B-08D451F7C4E4}" type="presParOf" srcId="{98EE0FAF-5535-478E-9F02-E4C0897631BD}" destId="{85F7DAF0-72BA-4579-A7B4-BD973DE53616}" srcOrd="0" destOrd="0" presId="urn:microsoft.com/office/officeart/2008/layout/SquareAccentList"/>
    <dgm:cxn modelId="{D937F39D-9155-403A-B083-C421C24870B9}" type="presParOf" srcId="{98EE0FAF-5535-478E-9F02-E4C0897631BD}" destId="{F40C56C5-61B1-48B6-98A3-85FBC6831FA1}" srcOrd="1" destOrd="0" presId="urn:microsoft.com/office/officeart/2008/layout/SquareAccentList"/>
    <dgm:cxn modelId="{A1C2EBD0-229D-45B3-B6FA-B1B905DBFE51}" type="presParOf" srcId="{98EE0FAF-5535-478E-9F02-E4C0897631BD}" destId="{624EBB23-E430-4339-B802-A77C4D14AF54}" srcOrd="2" destOrd="0" presId="urn:microsoft.com/office/officeart/2008/layout/SquareAccentList"/>
    <dgm:cxn modelId="{24D1CBB7-B414-4C2E-A614-F9BF745A743A}" type="presParOf" srcId="{10A447F0-2E82-48C6-AA43-937AF7B47202}" destId="{400C0BF8-DEDD-4AA5-9A99-BC7411E82207}" srcOrd="1" destOrd="0" presId="urn:microsoft.com/office/officeart/2008/layout/SquareAccentList"/>
    <dgm:cxn modelId="{824BFD67-F312-451A-A8AB-24012FDDC3C5}" type="presParOf" srcId="{D81803C2-BA3C-452F-83DB-D9AA7A062355}" destId="{A753F8CA-851A-4647-B8A6-32BC83F50CD2}" srcOrd="3" destOrd="0" presId="urn:microsoft.com/office/officeart/2008/layout/SquareAccentList"/>
    <dgm:cxn modelId="{44A42D25-16F8-4ADF-A206-0AFD76E2BCE0}" type="presParOf" srcId="{A753F8CA-851A-4647-B8A6-32BC83F50CD2}" destId="{8EEA0AA0-C8C5-447D-9DFC-BA7832EFE1FD}" srcOrd="0" destOrd="0" presId="urn:microsoft.com/office/officeart/2008/layout/SquareAccentList"/>
    <dgm:cxn modelId="{C1CC5BB0-A622-40E2-9261-26F9C52AEA73}" type="presParOf" srcId="{8EEA0AA0-C8C5-447D-9DFC-BA7832EFE1FD}" destId="{54DBCEAD-6545-4CE0-86AF-B3DF58C06487}" srcOrd="0" destOrd="0" presId="urn:microsoft.com/office/officeart/2008/layout/SquareAccentList"/>
    <dgm:cxn modelId="{F246C9C4-42DB-46A4-8A0C-F88E9AD3699A}" type="presParOf" srcId="{8EEA0AA0-C8C5-447D-9DFC-BA7832EFE1FD}" destId="{66A10351-DC96-433E-A9C2-80B4C8DB7BB0}" srcOrd="1" destOrd="0" presId="urn:microsoft.com/office/officeart/2008/layout/SquareAccentList"/>
    <dgm:cxn modelId="{94DDEC7F-34BD-461D-B335-25C63D272C95}" type="presParOf" srcId="{8EEA0AA0-C8C5-447D-9DFC-BA7832EFE1FD}" destId="{CB8CFFF6-A2B7-419E-AC31-07735C7535FE}" srcOrd="2" destOrd="0" presId="urn:microsoft.com/office/officeart/2008/layout/SquareAccentList"/>
    <dgm:cxn modelId="{14778820-BB9C-4FB2-B85C-811047822B3F}" type="presParOf" srcId="{A753F8CA-851A-4647-B8A6-32BC83F50CD2}" destId="{79BA37FD-3B1F-4C0A-9EA4-F49765581A22}" srcOrd="1" destOrd="0" presId="urn:microsoft.com/office/officeart/2008/layout/SquareAccentList"/>
    <dgm:cxn modelId="{3C390540-A83A-49CC-A4AA-F8A3773D15CC}" type="presParOf" srcId="{D81803C2-BA3C-452F-83DB-D9AA7A062355}" destId="{6AC041C1-6A5F-40FB-8480-E7991951830A}" srcOrd="4" destOrd="0" presId="urn:microsoft.com/office/officeart/2008/layout/SquareAccentList"/>
    <dgm:cxn modelId="{6E3585B3-14E4-4217-BF69-05AAA9B123B9}" type="presParOf" srcId="{6AC041C1-6A5F-40FB-8480-E7991951830A}" destId="{5DA43AB3-63EE-4C71-8885-C295D30C99F1}" srcOrd="0" destOrd="0" presId="urn:microsoft.com/office/officeart/2008/layout/SquareAccentList"/>
    <dgm:cxn modelId="{1434B3B1-F708-4D20-BC48-BCF98BD345F7}" type="presParOf" srcId="{5DA43AB3-63EE-4C71-8885-C295D30C99F1}" destId="{4485819D-C21B-459A-A253-0238925A2590}" srcOrd="0" destOrd="0" presId="urn:microsoft.com/office/officeart/2008/layout/SquareAccentList"/>
    <dgm:cxn modelId="{7B58C02E-4103-4B54-8F78-A65831916DCD}" type="presParOf" srcId="{5DA43AB3-63EE-4C71-8885-C295D30C99F1}" destId="{57E2BDA7-AFDA-4963-A6EB-4A25AE36E7DF}" srcOrd="1" destOrd="0" presId="urn:microsoft.com/office/officeart/2008/layout/SquareAccentList"/>
    <dgm:cxn modelId="{974D3A3D-A1C6-425D-A1C9-957E9A5D45B4}" type="presParOf" srcId="{5DA43AB3-63EE-4C71-8885-C295D30C99F1}" destId="{1272CEE8-C315-4795-93E5-EE5DE8895EDB}" srcOrd="2" destOrd="0" presId="urn:microsoft.com/office/officeart/2008/layout/SquareAccentList"/>
    <dgm:cxn modelId="{BCE5CB33-A4AF-422F-BA19-078F2FF9EDC8}" type="presParOf" srcId="{6AC041C1-6A5F-40FB-8480-E7991951830A}" destId="{A2D2DC93-7617-43F5-92E0-AA12D53995BA}"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4927A5-213F-42CF-90D4-4FA27DD88A16}"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GB"/>
        </a:p>
      </dgm:t>
    </dgm:pt>
    <dgm:pt modelId="{B54B3FAC-125B-486A-A6DB-FDCC8FEE783D}">
      <dgm:prSet custT="1"/>
      <dgm:spPr/>
      <dgm:t>
        <a:bodyPr/>
        <a:lstStyle/>
        <a:p>
          <a:pPr algn="r" rtl="1">
            <a:buNone/>
          </a:pPr>
          <a:r>
            <a:rPr lang="he-IL" sz="3000" b="1" dirty="0"/>
            <a:t>משמעות - </a:t>
          </a:r>
          <a:r>
            <a:rPr lang="he-IL" sz="2800" dirty="0"/>
            <a:t>כאשר הם חושבים שעבודתם ראויה, חשובה ומשמעותית; </a:t>
          </a:r>
          <a:endParaRPr lang="en-GB" sz="3000" dirty="0"/>
        </a:p>
      </dgm:t>
    </dgm:pt>
    <dgm:pt modelId="{FAC687FD-4EDE-4C20-B067-EF44EB3736FB}" type="parTrans" cxnId="{C8E2CA37-15D0-499E-B752-11902DDAFF12}">
      <dgm:prSet/>
      <dgm:spPr/>
      <dgm:t>
        <a:bodyPr/>
        <a:lstStyle/>
        <a:p>
          <a:endParaRPr lang="en-GB"/>
        </a:p>
      </dgm:t>
    </dgm:pt>
    <dgm:pt modelId="{77790855-2107-4743-8796-5FE6E62214F7}" type="sibTrans" cxnId="{C8E2CA37-15D0-499E-B752-11902DDAFF12}">
      <dgm:prSet/>
      <dgm:spPr>
        <a:ln>
          <a:noFill/>
        </a:ln>
      </dgm:spPr>
      <dgm:t>
        <a:bodyPr/>
        <a:lstStyle/>
        <a:p>
          <a:endParaRPr lang="en-GB"/>
        </a:p>
      </dgm:t>
    </dgm:pt>
    <dgm:pt modelId="{09461FD2-A329-463B-BE9B-409FF1FBA921}">
      <dgm:prSet/>
      <dgm:spPr/>
      <dgm:t>
        <a:bodyPr/>
        <a:lstStyle/>
        <a:p>
          <a:r>
            <a:rPr lang="he-IL" b="1"/>
            <a:t>אחריות אישית </a:t>
          </a:r>
          <a:r>
            <a:rPr lang="he-IL"/>
            <a:t>– כאשר יש להם ההרגשה שהם נתפסים כאחראים לתוצאות של הוראתם. </a:t>
          </a:r>
          <a:endParaRPr lang="en-GB" dirty="0"/>
        </a:p>
      </dgm:t>
    </dgm:pt>
    <dgm:pt modelId="{7AADFBAB-1834-49D9-A8B2-717F2BBE2198}" type="parTrans" cxnId="{29BA8228-321B-4BEE-AEBC-80B3EBD4187D}">
      <dgm:prSet/>
      <dgm:spPr/>
      <dgm:t>
        <a:bodyPr/>
        <a:lstStyle/>
        <a:p>
          <a:endParaRPr lang="en-GB"/>
        </a:p>
      </dgm:t>
    </dgm:pt>
    <dgm:pt modelId="{4A61C30A-3923-4D3C-BA50-98A1671085BB}" type="sibTrans" cxnId="{29BA8228-321B-4BEE-AEBC-80B3EBD4187D}">
      <dgm:prSet/>
      <dgm:spPr/>
      <dgm:t>
        <a:bodyPr/>
        <a:lstStyle/>
        <a:p>
          <a:endParaRPr lang="en-GB"/>
        </a:p>
      </dgm:t>
    </dgm:pt>
    <dgm:pt modelId="{17118D04-6EFE-4AB2-8676-16FB576EE4EF}">
      <dgm:prSet/>
      <dgm:spPr/>
      <dgm:t>
        <a:bodyPr/>
        <a:lstStyle/>
        <a:p>
          <a:r>
            <a:rPr lang="he-IL" b="1"/>
            <a:t>שליטה</a:t>
          </a:r>
          <a:r>
            <a:rPr lang="he-IL"/>
            <a:t> – כאשר מוענקת להם שליטה סבירה על פעולותיהם ויכולת להשפיע במסגרת עבודתם; </a:t>
          </a:r>
          <a:endParaRPr lang="en-GB" dirty="0"/>
        </a:p>
      </dgm:t>
    </dgm:pt>
    <dgm:pt modelId="{74200176-75DD-45FA-A392-701F3E4415BA}" type="sibTrans" cxnId="{B06D539D-5455-4B15-8241-6A8D8CF29238}">
      <dgm:prSet/>
      <dgm:spPr>
        <a:ln>
          <a:noFill/>
        </a:ln>
      </dgm:spPr>
      <dgm:t>
        <a:bodyPr/>
        <a:lstStyle/>
        <a:p>
          <a:endParaRPr lang="en-GB"/>
        </a:p>
      </dgm:t>
    </dgm:pt>
    <dgm:pt modelId="{3EA64187-0621-45A4-B99D-5098BA4FFD9A}" type="parTrans" cxnId="{B06D539D-5455-4B15-8241-6A8D8CF29238}">
      <dgm:prSet/>
      <dgm:spPr/>
      <dgm:t>
        <a:bodyPr/>
        <a:lstStyle/>
        <a:p>
          <a:endParaRPr lang="en-GB"/>
        </a:p>
      </dgm:t>
    </dgm:pt>
    <dgm:pt modelId="{23E79620-9B05-4002-9FE8-D0C918E9CAA6}" type="pres">
      <dgm:prSet presAssocID="{254927A5-213F-42CF-90D4-4FA27DD88A16}" presName="outerComposite" presStyleCnt="0">
        <dgm:presLayoutVars>
          <dgm:chMax val="5"/>
          <dgm:dir/>
          <dgm:resizeHandles val="exact"/>
        </dgm:presLayoutVars>
      </dgm:prSet>
      <dgm:spPr/>
    </dgm:pt>
    <dgm:pt modelId="{800FD7A7-57D4-40E1-B728-3070479EE7F3}" type="pres">
      <dgm:prSet presAssocID="{254927A5-213F-42CF-90D4-4FA27DD88A16}" presName="dummyMaxCanvas" presStyleCnt="0">
        <dgm:presLayoutVars/>
      </dgm:prSet>
      <dgm:spPr/>
    </dgm:pt>
    <dgm:pt modelId="{0DD741FF-8FA3-4537-B46A-57C6B24B9C1B}" type="pres">
      <dgm:prSet presAssocID="{254927A5-213F-42CF-90D4-4FA27DD88A16}" presName="ThreeNodes_1" presStyleLbl="node1" presStyleIdx="0" presStyleCnt="3" custScaleX="95944">
        <dgm:presLayoutVars>
          <dgm:bulletEnabled val="1"/>
        </dgm:presLayoutVars>
      </dgm:prSet>
      <dgm:spPr/>
    </dgm:pt>
    <dgm:pt modelId="{2671BE6D-EFF2-4D0F-A20C-950B002E510C}" type="pres">
      <dgm:prSet presAssocID="{254927A5-213F-42CF-90D4-4FA27DD88A16}" presName="ThreeNodes_2" presStyleLbl="node1" presStyleIdx="1" presStyleCnt="3">
        <dgm:presLayoutVars>
          <dgm:bulletEnabled val="1"/>
        </dgm:presLayoutVars>
      </dgm:prSet>
      <dgm:spPr/>
    </dgm:pt>
    <dgm:pt modelId="{4D9A8364-EF78-4B7F-BF4D-086DE50D8638}" type="pres">
      <dgm:prSet presAssocID="{254927A5-213F-42CF-90D4-4FA27DD88A16}" presName="ThreeNodes_3" presStyleLbl="node1" presStyleIdx="2" presStyleCnt="3">
        <dgm:presLayoutVars>
          <dgm:bulletEnabled val="1"/>
        </dgm:presLayoutVars>
      </dgm:prSet>
      <dgm:spPr/>
    </dgm:pt>
    <dgm:pt modelId="{D7F905DC-6181-4FA4-A246-92260FCFEE0D}" type="pres">
      <dgm:prSet presAssocID="{254927A5-213F-42CF-90D4-4FA27DD88A16}" presName="ThreeConn_1-2" presStyleLbl="fgAccFollowNode1" presStyleIdx="0" presStyleCnt="2">
        <dgm:presLayoutVars>
          <dgm:bulletEnabled val="1"/>
        </dgm:presLayoutVars>
      </dgm:prSet>
      <dgm:spPr/>
    </dgm:pt>
    <dgm:pt modelId="{30D2FC57-528A-4C59-8B37-0A50DFAC310E}" type="pres">
      <dgm:prSet presAssocID="{254927A5-213F-42CF-90D4-4FA27DD88A16}" presName="ThreeConn_2-3" presStyleLbl="fgAccFollowNode1" presStyleIdx="1" presStyleCnt="2">
        <dgm:presLayoutVars>
          <dgm:bulletEnabled val="1"/>
        </dgm:presLayoutVars>
      </dgm:prSet>
      <dgm:spPr/>
    </dgm:pt>
    <dgm:pt modelId="{86EE20DF-102B-47FC-8A75-DA43D3E29D6D}" type="pres">
      <dgm:prSet presAssocID="{254927A5-213F-42CF-90D4-4FA27DD88A16}" presName="ThreeNodes_1_text" presStyleLbl="node1" presStyleIdx="2" presStyleCnt="3">
        <dgm:presLayoutVars>
          <dgm:bulletEnabled val="1"/>
        </dgm:presLayoutVars>
      </dgm:prSet>
      <dgm:spPr/>
    </dgm:pt>
    <dgm:pt modelId="{8D1C1E68-C96D-46EA-98E8-2CE5B6412AA9}" type="pres">
      <dgm:prSet presAssocID="{254927A5-213F-42CF-90D4-4FA27DD88A16}" presName="ThreeNodes_2_text" presStyleLbl="node1" presStyleIdx="2" presStyleCnt="3">
        <dgm:presLayoutVars>
          <dgm:bulletEnabled val="1"/>
        </dgm:presLayoutVars>
      </dgm:prSet>
      <dgm:spPr/>
    </dgm:pt>
    <dgm:pt modelId="{99FC1AF6-D186-45E9-9640-FE52FD9CCBC7}" type="pres">
      <dgm:prSet presAssocID="{254927A5-213F-42CF-90D4-4FA27DD88A16}" presName="ThreeNodes_3_text" presStyleLbl="node1" presStyleIdx="2" presStyleCnt="3">
        <dgm:presLayoutVars>
          <dgm:bulletEnabled val="1"/>
        </dgm:presLayoutVars>
      </dgm:prSet>
      <dgm:spPr/>
    </dgm:pt>
  </dgm:ptLst>
  <dgm:cxnLst>
    <dgm:cxn modelId="{27A6CF0A-17B6-4539-B9F6-9417C46C9995}" type="presOf" srcId="{B54B3FAC-125B-486A-A6DB-FDCC8FEE783D}" destId="{86EE20DF-102B-47FC-8A75-DA43D3E29D6D}" srcOrd="1" destOrd="0" presId="urn:microsoft.com/office/officeart/2005/8/layout/vProcess5"/>
    <dgm:cxn modelId="{29BA8228-321B-4BEE-AEBC-80B3EBD4187D}" srcId="{254927A5-213F-42CF-90D4-4FA27DD88A16}" destId="{09461FD2-A329-463B-BE9B-409FF1FBA921}" srcOrd="2" destOrd="0" parTransId="{7AADFBAB-1834-49D9-A8B2-717F2BBE2198}" sibTransId="{4A61C30A-3923-4D3C-BA50-98A1671085BB}"/>
    <dgm:cxn modelId="{3E4ED22B-1C80-4CD3-94AD-18046231BC29}" type="presOf" srcId="{74200176-75DD-45FA-A392-701F3E4415BA}" destId="{30D2FC57-528A-4C59-8B37-0A50DFAC310E}" srcOrd="0" destOrd="0" presId="urn:microsoft.com/office/officeart/2005/8/layout/vProcess5"/>
    <dgm:cxn modelId="{C8E2CA37-15D0-499E-B752-11902DDAFF12}" srcId="{254927A5-213F-42CF-90D4-4FA27DD88A16}" destId="{B54B3FAC-125B-486A-A6DB-FDCC8FEE783D}" srcOrd="0" destOrd="0" parTransId="{FAC687FD-4EDE-4C20-B067-EF44EB3736FB}" sibTransId="{77790855-2107-4743-8796-5FE6E62214F7}"/>
    <dgm:cxn modelId="{3F561368-DE9D-44F9-8274-793169A4D7CD}" type="presOf" srcId="{09461FD2-A329-463B-BE9B-409FF1FBA921}" destId="{99FC1AF6-D186-45E9-9640-FE52FD9CCBC7}" srcOrd="1" destOrd="0" presId="urn:microsoft.com/office/officeart/2005/8/layout/vProcess5"/>
    <dgm:cxn modelId="{54877452-0E35-40A3-BAE2-D3349A3A1898}" type="presOf" srcId="{77790855-2107-4743-8796-5FE6E62214F7}" destId="{D7F905DC-6181-4FA4-A246-92260FCFEE0D}" srcOrd="0" destOrd="0" presId="urn:microsoft.com/office/officeart/2005/8/layout/vProcess5"/>
    <dgm:cxn modelId="{89AAF982-153F-4A4A-BE21-F71ACDD74714}" type="presOf" srcId="{17118D04-6EFE-4AB2-8676-16FB576EE4EF}" destId="{8D1C1E68-C96D-46EA-98E8-2CE5B6412AA9}" srcOrd="1" destOrd="0" presId="urn:microsoft.com/office/officeart/2005/8/layout/vProcess5"/>
    <dgm:cxn modelId="{AB29D68F-6413-4331-81EF-54849BFD848E}" type="presOf" srcId="{17118D04-6EFE-4AB2-8676-16FB576EE4EF}" destId="{2671BE6D-EFF2-4D0F-A20C-950B002E510C}" srcOrd="0" destOrd="0" presId="urn:microsoft.com/office/officeart/2005/8/layout/vProcess5"/>
    <dgm:cxn modelId="{35188892-F7DA-4DF8-A609-E04B857BF50D}" type="presOf" srcId="{B54B3FAC-125B-486A-A6DB-FDCC8FEE783D}" destId="{0DD741FF-8FA3-4537-B46A-57C6B24B9C1B}" srcOrd="0" destOrd="0" presId="urn:microsoft.com/office/officeart/2005/8/layout/vProcess5"/>
    <dgm:cxn modelId="{B06D539D-5455-4B15-8241-6A8D8CF29238}" srcId="{254927A5-213F-42CF-90D4-4FA27DD88A16}" destId="{17118D04-6EFE-4AB2-8676-16FB576EE4EF}" srcOrd="1" destOrd="0" parTransId="{3EA64187-0621-45A4-B99D-5098BA4FFD9A}" sibTransId="{74200176-75DD-45FA-A392-701F3E4415BA}"/>
    <dgm:cxn modelId="{9A5D82C3-CC4C-444D-BAE7-0CA665BEF8DE}" type="presOf" srcId="{09461FD2-A329-463B-BE9B-409FF1FBA921}" destId="{4D9A8364-EF78-4B7F-BF4D-086DE50D8638}" srcOrd="0" destOrd="0" presId="urn:microsoft.com/office/officeart/2005/8/layout/vProcess5"/>
    <dgm:cxn modelId="{D7CB31CA-21BD-401B-B4AD-8A9EEB4E1E4A}" type="presOf" srcId="{254927A5-213F-42CF-90D4-4FA27DD88A16}" destId="{23E79620-9B05-4002-9FE8-D0C918E9CAA6}" srcOrd="0" destOrd="0" presId="urn:microsoft.com/office/officeart/2005/8/layout/vProcess5"/>
    <dgm:cxn modelId="{9F46DBF3-B9FA-44DE-BBD4-25482F5F34A6}" type="presParOf" srcId="{23E79620-9B05-4002-9FE8-D0C918E9CAA6}" destId="{800FD7A7-57D4-40E1-B728-3070479EE7F3}" srcOrd="0" destOrd="0" presId="urn:microsoft.com/office/officeart/2005/8/layout/vProcess5"/>
    <dgm:cxn modelId="{4C1BDE67-B820-45A1-8F63-E50F0E9D6DC9}" type="presParOf" srcId="{23E79620-9B05-4002-9FE8-D0C918E9CAA6}" destId="{0DD741FF-8FA3-4537-B46A-57C6B24B9C1B}" srcOrd="1" destOrd="0" presId="urn:microsoft.com/office/officeart/2005/8/layout/vProcess5"/>
    <dgm:cxn modelId="{345F0059-531E-4B6D-A4F7-4C414884C147}" type="presParOf" srcId="{23E79620-9B05-4002-9FE8-D0C918E9CAA6}" destId="{2671BE6D-EFF2-4D0F-A20C-950B002E510C}" srcOrd="2" destOrd="0" presId="urn:microsoft.com/office/officeart/2005/8/layout/vProcess5"/>
    <dgm:cxn modelId="{98390DEC-7D98-40E7-AF41-84E7BBB7FD0E}" type="presParOf" srcId="{23E79620-9B05-4002-9FE8-D0C918E9CAA6}" destId="{4D9A8364-EF78-4B7F-BF4D-086DE50D8638}" srcOrd="3" destOrd="0" presId="urn:microsoft.com/office/officeart/2005/8/layout/vProcess5"/>
    <dgm:cxn modelId="{D21E97FB-9310-4575-9B4E-901B98D7F3AE}" type="presParOf" srcId="{23E79620-9B05-4002-9FE8-D0C918E9CAA6}" destId="{D7F905DC-6181-4FA4-A246-92260FCFEE0D}" srcOrd="4" destOrd="0" presId="urn:microsoft.com/office/officeart/2005/8/layout/vProcess5"/>
    <dgm:cxn modelId="{F4CEAC5D-A7D9-49C7-9F5E-37313636F16D}" type="presParOf" srcId="{23E79620-9B05-4002-9FE8-D0C918E9CAA6}" destId="{30D2FC57-528A-4C59-8B37-0A50DFAC310E}" srcOrd="5" destOrd="0" presId="urn:microsoft.com/office/officeart/2005/8/layout/vProcess5"/>
    <dgm:cxn modelId="{B91AFC2E-917D-4A83-9E9C-2550EA62F3A8}" type="presParOf" srcId="{23E79620-9B05-4002-9FE8-D0C918E9CAA6}" destId="{86EE20DF-102B-47FC-8A75-DA43D3E29D6D}" srcOrd="6" destOrd="0" presId="urn:microsoft.com/office/officeart/2005/8/layout/vProcess5"/>
    <dgm:cxn modelId="{7165789D-BA9B-47B4-8BE5-8B195221D992}" type="presParOf" srcId="{23E79620-9B05-4002-9FE8-D0C918E9CAA6}" destId="{8D1C1E68-C96D-46EA-98E8-2CE5B6412AA9}" srcOrd="7" destOrd="0" presId="urn:microsoft.com/office/officeart/2005/8/layout/vProcess5"/>
    <dgm:cxn modelId="{A821FAAD-1969-4AAE-B0CB-A7FC68B2E3AE}" type="presParOf" srcId="{23E79620-9B05-4002-9FE8-D0C918E9CAA6}" destId="{99FC1AF6-D186-45E9-9640-FE52FD9CCBC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90D9C-15C7-48C8-9174-0523DA158E2F}">
      <dsp:nvSpPr>
        <dsp:cNvPr id="0" name=""/>
        <dsp:cNvSpPr/>
      </dsp:nvSpPr>
      <dsp:spPr>
        <a:xfrm>
          <a:off x="4279044" y="2049235"/>
          <a:ext cx="1950111" cy="1910412"/>
        </a:xfrm>
        <a:prstGeom prst="roundRect">
          <a:avLst/>
        </a:prstGeom>
        <a:solidFill>
          <a:schemeClr val="accent6">
            <a:lumMod val="20000"/>
            <a:lumOff val="80000"/>
          </a:schemeClr>
        </a:solidFill>
        <a:ln w="9525" cap="rnd" cmpd="sng" algn="ctr">
          <a:solidFill>
            <a:schemeClr val="dk1">
              <a:shade val="90000"/>
            </a:schemeClr>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60960" tIns="60960" rIns="60960" bIns="60960" numCol="1" spcCol="1270" anchor="ctr" anchorCtr="0">
          <a:noAutofit/>
        </a:bodyPr>
        <a:lstStyle/>
        <a:p>
          <a:pPr marL="0" lvl="0" indent="0" algn="ctr" defTabSz="1066800" rtl="1">
            <a:lnSpc>
              <a:spcPct val="90000"/>
            </a:lnSpc>
            <a:spcBef>
              <a:spcPct val="0"/>
            </a:spcBef>
            <a:spcAft>
              <a:spcPct val="35000"/>
            </a:spcAft>
            <a:buNone/>
          </a:pPr>
          <a:r>
            <a:rPr lang="he-IL" sz="2400" b="0" kern="1200" dirty="0">
              <a:solidFill>
                <a:schemeClr val="tx1"/>
              </a:solidFill>
            </a:rPr>
            <a:t>מחקר פעולה </a:t>
          </a:r>
        </a:p>
        <a:p>
          <a:pPr marL="0" lvl="0" indent="0" algn="ctr" defTabSz="1066800" rtl="1">
            <a:lnSpc>
              <a:spcPct val="90000"/>
            </a:lnSpc>
            <a:spcBef>
              <a:spcPct val="0"/>
            </a:spcBef>
            <a:spcAft>
              <a:spcPct val="35000"/>
            </a:spcAft>
            <a:buNone/>
          </a:pPr>
          <a:r>
            <a:rPr lang="he-IL" sz="2400" b="0" kern="1200" dirty="0">
              <a:solidFill>
                <a:schemeClr val="tx1"/>
              </a:solidFill>
            </a:rPr>
            <a:t>מתבסס על </a:t>
          </a:r>
        </a:p>
        <a:p>
          <a:pPr marL="0" lvl="0" indent="0" algn="ctr" defTabSz="1066800" rtl="1">
            <a:lnSpc>
              <a:spcPct val="90000"/>
            </a:lnSpc>
            <a:spcBef>
              <a:spcPct val="0"/>
            </a:spcBef>
            <a:spcAft>
              <a:spcPct val="35000"/>
            </a:spcAft>
            <a:buNone/>
          </a:pPr>
          <a:r>
            <a:rPr lang="he-IL" sz="2400" b="0" kern="1200" dirty="0">
              <a:solidFill>
                <a:schemeClr val="tx1"/>
              </a:solidFill>
            </a:rPr>
            <a:t>מיפוי מושכל </a:t>
          </a:r>
        </a:p>
        <a:p>
          <a:pPr marL="0" lvl="0" indent="0" algn="ctr" defTabSz="1066800" rtl="1">
            <a:lnSpc>
              <a:spcPct val="90000"/>
            </a:lnSpc>
            <a:spcBef>
              <a:spcPct val="0"/>
            </a:spcBef>
            <a:spcAft>
              <a:spcPct val="35000"/>
            </a:spcAft>
            <a:buNone/>
          </a:pPr>
          <a:r>
            <a:rPr lang="he-IL" sz="2400" b="0" kern="1200" dirty="0">
              <a:solidFill>
                <a:schemeClr val="tx1"/>
              </a:solidFill>
            </a:rPr>
            <a:t>של</a:t>
          </a:r>
        </a:p>
      </dsp:txBody>
      <dsp:txXfrm>
        <a:off x="4372303" y="2142494"/>
        <a:ext cx="1763593" cy="1723894"/>
      </dsp:txXfrm>
    </dsp:sp>
    <dsp:sp modelId="{B0EEAC4D-6590-440D-98CC-DC00BA51DA8F}">
      <dsp:nvSpPr>
        <dsp:cNvPr id="0" name=""/>
        <dsp:cNvSpPr/>
      </dsp:nvSpPr>
      <dsp:spPr>
        <a:xfrm rot="16200000">
          <a:off x="4955213" y="1750349"/>
          <a:ext cx="597773" cy="0"/>
        </a:xfrm>
        <a:custGeom>
          <a:avLst/>
          <a:gdLst/>
          <a:ahLst/>
          <a:cxnLst/>
          <a:rect l="0" t="0" r="0" b="0"/>
          <a:pathLst>
            <a:path>
              <a:moveTo>
                <a:pt x="0" y="0"/>
              </a:moveTo>
              <a:lnTo>
                <a:pt x="597773"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B8106E-F679-4FC3-BCD2-847C05A77F5E}">
      <dsp:nvSpPr>
        <dsp:cNvPr id="0" name=""/>
        <dsp:cNvSpPr/>
      </dsp:nvSpPr>
      <dsp:spPr>
        <a:xfrm>
          <a:off x="4026731" y="-13225"/>
          <a:ext cx="2454736" cy="1464688"/>
        </a:xfrm>
        <a:prstGeom prst="roundRect">
          <a:avLst/>
        </a:prstGeom>
        <a:solidFill>
          <a:srgbClr val="FFFFCC">
            <a:alpha val="49804"/>
          </a:srgbClr>
        </a:solidFill>
        <a:ln w="15875" cap="rnd"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he-IL" sz="2400" b="0" kern="1200" dirty="0">
              <a:solidFill>
                <a:schemeClr val="tx1"/>
              </a:solidFill>
            </a:rPr>
            <a:t>צורכי  המערכת </a:t>
          </a:r>
        </a:p>
        <a:p>
          <a:pPr marL="0" lvl="0" indent="0" algn="ctr" defTabSz="1066800">
            <a:lnSpc>
              <a:spcPct val="90000"/>
            </a:lnSpc>
            <a:spcBef>
              <a:spcPct val="0"/>
            </a:spcBef>
            <a:spcAft>
              <a:spcPct val="35000"/>
            </a:spcAft>
            <a:buNone/>
          </a:pPr>
          <a:r>
            <a:rPr lang="he-IL" sz="2400" b="0" kern="1200" dirty="0">
              <a:solidFill>
                <a:schemeClr val="tx1"/>
              </a:solidFill>
            </a:rPr>
            <a:t>הבית - ספרית</a:t>
          </a:r>
        </a:p>
      </dsp:txBody>
      <dsp:txXfrm>
        <a:off x="4098231" y="58275"/>
        <a:ext cx="2311736" cy="1321688"/>
      </dsp:txXfrm>
    </dsp:sp>
    <dsp:sp modelId="{23462990-1F2B-4C35-9D68-5364E3B01E92}">
      <dsp:nvSpPr>
        <dsp:cNvPr id="0" name=""/>
        <dsp:cNvSpPr/>
      </dsp:nvSpPr>
      <dsp:spPr>
        <a:xfrm rot="1248408">
          <a:off x="6210909" y="3474344"/>
          <a:ext cx="559552" cy="0"/>
        </a:xfrm>
        <a:custGeom>
          <a:avLst/>
          <a:gdLst/>
          <a:ahLst/>
          <a:cxnLst/>
          <a:rect l="0" t="0" r="0" b="0"/>
          <a:pathLst>
            <a:path>
              <a:moveTo>
                <a:pt x="0" y="0"/>
              </a:moveTo>
              <a:lnTo>
                <a:pt x="55955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991156-483E-4E28-BD84-6CB4D5491EA1}">
      <dsp:nvSpPr>
        <dsp:cNvPr id="0" name=""/>
        <dsp:cNvSpPr/>
      </dsp:nvSpPr>
      <dsp:spPr>
        <a:xfrm>
          <a:off x="6752216" y="3453857"/>
          <a:ext cx="2072397" cy="1027249"/>
        </a:xfrm>
        <a:prstGeom prst="roundRect">
          <a:avLst/>
        </a:prstGeom>
        <a:solidFill>
          <a:srgbClr val="FFFFCC">
            <a:alpha val="49804"/>
          </a:srgbClr>
        </a:solidFill>
        <a:ln w="15875" cap="rnd"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he-IL" sz="2400" b="0" kern="1200" dirty="0">
              <a:solidFill>
                <a:schemeClr val="tx1"/>
              </a:solidFill>
            </a:rPr>
            <a:t>המצב הקיים והמצב הרצוי </a:t>
          </a:r>
          <a:endParaRPr lang="en-GB" sz="2400" b="0" kern="1200" dirty="0">
            <a:solidFill>
              <a:schemeClr val="tx1"/>
            </a:solidFill>
          </a:endParaRPr>
        </a:p>
      </dsp:txBody>
      <dsp:txXfrm>
        <a:off x="6802362" y="3504003"/>
        <a:ext cx="1972105" cy="926957"/>
      </dsp:txXfrm>
    </dsp:sp>
    <dsp:sp modelId="{F040A823-3185-4E15-926A-55C9C1BF7D9D}">
      <dsp:nvSpPr>
        <dsp:cNvPr id="0" name=""/>
        <dsp:cNvSpPr/>
      </dsp:nvSpPr>
      <dsp:spPr>
        <a:xfrm rot="9743652">
          <a:off x="3743894" y="3396729"/>
          <a:ext cx="547983" cy="0"/>
        </a:xfrm>
        <a:custGeom>
          <a:avLst/>
          <a:gdLst/>
          <a:ahLst/>
          <a:cxnLst/>
          <a:rect l="0" t="0" r="0" b="0"/>
          <a:pathLst>
            <a:path>
              <a:moveTo>
                <a:pt x="0" y="0"/>
              </a:moveTo>
              <a:lnTo>
                <a:pt x="547983"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0CB789-816E-404C-9CB0-F4807ACE7246}">
      <dsp:nvSpPr>
        <dsp:cNvPr id="0" name=""/>
        <dsp:cNvSpPr/>
      </dsp:nvSpPr>
      <dsp:spPr>
        <a:xfrm>
          <a:off x="784729" y="3127043"/>
          <a:ext cx="2971999" cy="1648223"/>
        </a:xfrm>
        <a:prstGeom prst="roundRect">
          <a:avLst/>
        </a:prstGeom>
        <a:solidFill>
          <a:srgbClr val="FFFFCC">
            <a:alpha val="49804"/>
          </a:srgbClr>
        </a:solidFill>
        <a:ln w="15875" cap="rnd"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1066800" eaLnBrk="1" fontAlgn="auto" latinLnBrk="0" hangingPunct="1">
            <a:lnSpc>
              <a:spcPct val="90000"/>
            </a:lnSpc>
            <a:spcBef>
              <a:spcPct val="0"/>
            </a:spcBef>
            <a:spcAft>
              <a:spcPct val="35000"/>
            </a:spcAft>
            <a:buClrTx/>
            <a:buSzTx/>
            <a:buFontTx/>
            <a:buNone/>
            <a:tabLst/>
            <a:defRPr/>
          </a:pPr>
          <a:r>
            <a:rPr lang="he-IL" sz="2400" b="0" kern="1200" dirty="0">
              <a:solidFill>
                <a:schemeClr val="tx1"/>
              </a:solidFill>
            </a:rPr>
            <a:t>איתור תחום ליוזמה החינוכית שיהיה מחובר לתחום המשמעותי עבור המורה עצמו   </a:t>
          </a:r>
          <a:endParaRPr lang="en-GB" sz="2400" b="0" kern="1200" dirty="0">
            <a:solidFill>
              <a:schemeClr val="tx1"/>
            </a:solidFill>
          </a:endParaRPr>
        </a:p>
      </dsp:txBody>
      <dsp:txXfrm>
        <a:off x="865189" y="3207503"/>
        <a:ext cx="2811079" cy="1487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2D1D5-693D-4133-ADC5-E9E9EF686153}">
      <dsp:nvSpPr>
        <dsp:cNvPr id="0" name=""/>
        <dsp:cNvSpPr/>
      </dsp:nvSpPr>
      <dsp:spPr>
        <a:xfrm>
          <a:off x="5465" y="395750"/>
          <a:ext cx="1872546" cy="220299"/>
        </a:xfrm>
        <a:prstGeom prst="rect">
          <a:avLst/>
        </a:prstGeom>
        <a:solidFill>
          <a:schemeClr val="accent6">
            <a:lumMod val="20000"/>
            <a:lumOff val="8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06E041-62AE-4122-822A-FE70F4364154}">
      <dsp:nvSpPr>
        <dsp:cNvPr id="0" name=""/>
        <dsp:cNvSpPr/>
      </dsp:nvSpPr>
      <dsp:spPr>
        <a:xfrm>
          <a:off x="5465" y="478486"/>
          <a:ext cx="137564" cy="137564"/>
        </a:xfrm>
        <a:prstGeom prst="rect">
          <a:avLst/>
        </a:prstGeom>
        <a:solidFill>
          <a:schemeClr val="accent6">
            <a:lumMod val="20000"/>
            <a:lumOff val="80000"/>
            <a:alpha val="9000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D406E64D-52E1-43DC-863E-05CCA105081D}">
      <dsp:nvSpPr>
        <dsp:cNvPr id="0" name=""/>
        <dsp:cNvSpPr/>
      </dsp:nvSpPr>
      <dsp:spPr>
        <a:xfrm>
          <a:off x="5465" y="0"/>
          <a:ext cx="1872546" cy="395750"/>
        </a:xfrm>
        <a:prstGeom prst="rect">
          <a:avLst/>
        </a:prstGeom>
        <a:noFill/>
        <a:ln>
          <a:solidFill>
            <a:srgbClr val="C00000"/>
          </a:solidFill>
        </a:ln>
        <a:effectLst/>
      </dsp:spPr>
      <dsp:style>
        <a:lnRef idx="0">
          <a:scrgbClr r="0" g="0" b="0"/>
        </a:lnRef>
        <a:fillRef idx="0">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lang="he-IL" sz="2400" b="0" kern="1200" dirty="0">
              <a:solidFill>
                <a:srgbClr val="C00000"/>
              </a:solidFill>
              <a:effectLst/>
            </a:rPr>
            <a:t>איתור צרכים</a:t>
          </a:r>
          <a:endParaRPr lang="en-GB" sz="2400" b="0" kern="1200" dirty="0">
            <a:solidFill>
              <a:srgbClr val="C00000"/>
            </a:solidFill>
            <a:effectLst/>
          </a:endParaRPr>
        </a:p>
      </dsp:txBody>
      <dsp:txXfrm>
        <a:off x="5465" y="0"/>
        <a:ext cx="1872546" cy="395750"/>
      </dsp:txXfrm>
    </dsp:sp>
    <dsp:sp modelId="{C9239272-CA7F-4437-ADED-3800559EEC65}">
      <dsp:nvSpPr>
        <dsp:cNvPr id="0" name=""/>
        <dsp:cNvSpPr/>
      </dsp:nvSpPr>
      <dsp:spPr>
        <a:xfrm>
          <a:off x="1978530" y="395750"/>
          <a:ext cx="2168989" cy="220299"/>
        </a:xfrm>
        <a:prstGeom prst="rect">
          <a:avLst/>
        </a:prstGeom>
        <a:solidFill>
          <a:schemeClr val="accent6">
            <a:lumMod val="20000"/>
            <a:lumOff val="8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DCE5C0-462B-4A09-B291-A3A6A481C3E7}">
      <dsp:nvSpPr>
        <dsp:cNvPr id="0" name=""/>
        <dsp:cNvSpPr/>
      </dsp:nvSpPr>
      <dsp:spPr>
        <a:xfrm>
          <a:off x="2126752" y="478486"/>
          <a:ext cx="137564" cy="137564"/>
        </a:xfrm>
        <a:prstGeom prst="rect">
          <a:avLst/>
        </a:prstGeom>
        <a:solidFill>
          <a:schemeClr val="accent6">
            <a:lumMod val="20000"/>
            <a:lumOff val="80000"/>
            <a:alpha val="9000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5AADE6C4-20E4-4550-8971-9A48223943FA}">
      <dsp:nvSpPr>
        <dsp:cNvPr id="0" name=""/>
        <dsp:cNvSpPr/>
      </dsp:nvSpPr>
      <dsp:spPr>
        <a:xfrm>
          <a:off x="1971639" y="0"/>
          <a:ext cx="2182771" cy="395750"/>
        </a:xfrm>
        <a:prstGeom prst="rect">
          <a:avLst/>
        </a:prstGeom>
        <a:noFill/>
        <a:ln>
          <a:solidFill>
            <a:srgbClr val="C00000"/>
          </a:solidFill>
        </a:ln>
        <a:effectLst/>
      </dsp:spPr>
      <dsp:style>
        <a:lnRef idx="0">
          <a:scrgbClr r="0" g="0" b="0"/>
        </a:lnRef>
        <a:fillRef idx="0">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lang="he-IL" sz="2400" b="0" kern="1200" dirty="0">
              <a:solidFill>
                <a:srgbClr val="C00000"/>
              </a:solidFill>
              <a:effectLst/>
            </a:rPr>
            <a:t>החלטה על שינוי</a:t>
          </a:r>
          <a:endParaRPr lang="en-GB" sz="2400" b="0" kern="1200" dirty="0">
            <a:solidFill>
              <a:srgbClr val="C00000"/>
            </a:solidFill>
            <a:effectLst/>
          </a:endParaRPr>
        </a:p>
      </dsp:txBody>
      <dsp:txXfrm>
        <a:off x="1971639" y="0"/>
        <a:ext cx="2182771" cy="395750"/>
      </dsp:txXfrm>
    </dsp:sp>
    <dsp:sp modelId="{85F7DAF0-72BA-4579-A7B4-BD973DE53616}">
      <dsp:nvSpPr>
        <dsp:cNvPr id="0" name=""/>
        <dsp:cNvSpPr/>
      </dsp:nvSpPr>
      <dsp:spPr>
        <a:xfrm>
          <a:off x="4248038" y="395750"/>
          <a:ext cx="1872546" cy="220299"/>
        </a:xfrm>
        <a:prstGeom prst="rect">
          <a:avLst/>
        </a:prstGeom>
        <a:solidFill>
          <a:srgbClr val="F2F5EF"/>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0C56C5-61B1-48B6-98A3-85FBC6831FA1}">
      <dsp:nvSpPr>
        <dsp:cNvPr id="0" name=""/>
        <dsp:cNvSpPr/>
      </dsp:nvSpPr>
      <dsp:spPr>
        <a:xfrm>
          <a:off x="4248038" y="478486"/>
          <a:ext cx="137564" cy="137564"/>
        </a:xfrm>
        <a:prstGeom prst="rect">
          <a:avLst/>
        </a:prstGeom>
        <a:solidFill>
          <a:srgbClr val="F2F5EF">
            <a:alpha val="90000"/>
          </a:srgb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624EBB23-E430-4339-B802-A77C4D14AF54}">
      <dsp:nvSpPr>
        <dsp:cNvPr id="0" name=""/>
        <dsp:cNvSpPr/>
      </dsp:nvSpPr>
      <dsp:spPr>
        <a:xfrm>
          <a:off x="4248038" y="0"/>
          <a:ext cx="1872546" cy="395750"/>
        </a:xfrm>
        <a:prstGeom prst="rect">
          <a:avLst/>
        </a:prstGeom>
        <a:noFill/>
        <a:ln>
          <a:solidFill>
            <a:srgbClr val="C00000"/>
          </a:solidFill>
        </a:ln>
        <a:effectLst/>
      </dsp:spPr>
      <dsp:style>
        <a:lnRef idx="0">
          <a:scrgbClr r="0" g="0" b="0"/>
        </a:lnRef>
        <a:fillRef idx="0">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rtl="1">
            <a:lnSpc>
              <a:spcPct val="90000"/>
            </a:lnSpc>
            <a:spcBef>
              <a:spcPct val="0"/>
            </a:spcBef>
            <a:spcAft>
              <a:spcPct val="35000"/>
            </a:spcAft>
            <a:buNone/>
          </a:pPr>
          <a:r>
            <a:rPr lang="he-IL" sz="2400" b="0" kern="1200" dirty="0">
              <a:solidFill>
                <a:srgbClr val="C00000"/>
              </a:solidFill>
              <a:effectLst/>
            </a:rPr>
            <a:t>תכנון השינוי</a:t>
          </a:r>
        </a:p>
      </dsp:txBody>
      <dsp:txXfrm>
        <a:off x="4248038" y="0"/>
        <a:ext cx="1872546" cy="395750"/>
      </dsp:txXfrm>
    </dsp:sp>
    <dsp:sp modelId="{54DBCEAD-6545-4CE0-86AF-B3DF58C06487}">
      <dsp:nvSpPr>
        <dsp:cNvPr id="0" name=""/>
        <dsp:cNvSpPr/>
      </dsp:nvSpPr>
      <dsp:spPr>
        <a:xfrm>
          <a:off x="6214213" y="395750"/>
          <a:ext cx="1872546" cy="220299"/>
        </a:xfrm>
        <a:prstGeom prst="rect">
          <a:avLst/>
        </a:prstGeom>
        <a:solidFill>
          <a:srgbClr val="F2F5EF"/>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A10351-DC96-433E-A9C2-80B4C8DB7BB0}">
      <dsp:nvSpPr>
        <dsp:cNvPr id="0" name=""/>
        <dsp:cNvSpPr/>
      </dsp:nvSpPr>
      <dsp:spPr>
        <a:xfrm>
          <a:off x="6214213" y="478486"/>
          <a:ext cx="137564" cy="137564"/>
        </a:xfrm>
        <a:prstGeom prst="rect">
          <a:avLst/>
        </a:prstGeom>
        <a:solidFill>
          <a:schemeClr val="accent6">
            <a:lumMod val="20000"/>
            <a:lumOff val="80000"/>
            <a:alpha val="9000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CB8CFFF6-A2B7-419E-AC31-07735C7535FE}">
      <dsp:nvSpPr>
        <dsp:cNvPr id="0" name=""/>
        <dsp:cNvSpPr/>
      </dsp:nvSpPr>
      <dsp:spPr>
        <a:xfrm>
          <a:off x="6214213" y="0"/>
          <a:ext cx="1872546" cy="395750"/>
        </a:xfrm>
        <a:prstGeom prst="rect">
          <a:avLst/>
        </a:prstGeom>
        <a:noFill/>
        <a:ln>
          <a:solidFill>
            <a:srgbClr val="C00000"/>
          </a:solidFill>
        </a:ln>
        <a:effectLst/>
      </dsp:spPr>
      <dsp:style>
        <a:lnRef idx="0">
          <a:scrgbClr r="0" g="0" b="0"/>
        </a:lnRef>
        <a:fillRef idx="0">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lang="he-IL" sz="2400" b="0" kern="1200" dirty="0">
              <a:solidFill>
                <a:srgbClr val="C00000"/>
              </a:solidFill>
              <a:effectLst/>
            </a:rPr>
            <a:t>יצירת השינוי</a:t>
          </a:r>
          <a:endParaRPr lang="en-GB" sz="2400" b="0" kern="1200" dirty="0">
            <a:solidFill>
              <a:srgbClr val="C00000"/>
            </a:solidFill>
            <a:effectLst/>
          </a:endParaRPr>
        </a:p>
      </dsp:txBody>
      <dsp:txXfrm>
        <a:off x="6214213" y="0"/>
        <a:ext cx="1872546" cy="395750"/>
      </dsp:txXfrm>
    </dsp:sp>
    <dsp:sp modelId="{4485819D-C21B-459A-A253-0238925A2590}">
      <dsp:nvSpPr>
        <dsp:cNvPr id="0" name=""/>
        <dsp:cNvSpPr/>
      </dsp:nvSpPr>
      <dsp:spPr>
        <a:xfrm>
          <a:off x="8180387" y="395750"/>
          <a:ext cx="1872546" cy="220299"/>
        </a:xfrm>
        <a:prstGeom prst="rect">
          <a:avLst/>
        </a:prstGeom>
        <a:solidFill>
          <a:schemeClr val="accent6">
            <a:lumMod val="20000"/>
            <a:lumOff val="8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E2BDA7-AFDA-4963-A6EB-4A25AE36E7DF}">
      <dsp:nvSpPr>
        <dsp:cNvPr id="0" name=""/>
        <dsp:cNvSpPr/>
      </dsp:nvSpPr>
      <dsp:spPr>
        <a:xfrm>
          <a:off x="8180387" y="478486"/>
          <a:ext cx="137564" cy="137564"/>
        </a:xfrm>
        <a:prstGeom prst="rect">
          <a:avLst/>
        </a:prstGeom>
        <a:solidFill>
          <a:schemeClr val="accent6">
            <a:lumMod val="20000"/>
            <a:lumOff val="80000"/>
            <a:alpha val="9000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1272CEE8-C315-4795-93E5-EE5DE8895EDB}">
      <dsp:nvSpPr>
        <dsp:cNvPr id="0" name=""/>
        <dsp:cNvSpPr/>
      </dsp:nvSpPr>
      <dsp:spPr>
        <a:xfrm>
          <a:off x="8180387" y="0"/>
          <a:ext cx="1872546" cy="395750"/>
        </a:xfrm>
        <a:prstGeom prst="rect">
          <a:avLst/>
        </a:prstGeom>
        <a:noFill/>
        <a:ln>
          <a:solidFill>
            <a:srgbClr val="C00000"/>
          </a:solidFill>
        </a:ln>
        <a:effectLst/>
      </dsp:spPr>
      <dsp:style>
        <a:lnRef idx="0">
          <a:scrgbClr r="0" g="0" b="0"/>
        </a:lnRef>
        <a:fillRef idx="0">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lang="he-IL" sz="2400" b="0" kern="1200" dirty="0">
              <a:solidFill>
                <a:srgbClr val="C00000"/>
              </a:solidFill>
              <a:effectLst/>
            </a:rPr>
            <a:t>חקירת השינוי</a:t>
          </a:r>
          <a:endParaRPr lang="en-GB" sz="2400" b="0" kern="1200" dirty="0">
            <a:solidFill>
              <a:srgbClr val="C00000"/>
            </a:solidFill>
            <a:effectLst/>
          </a:endParaRPr>
        </a:p>
      </dsp:txBody>
      <dsp:txXfrm>
        <a:off x="8180387" y="0"/>
        <a:ext cx="1872546" cy="395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741FF-8FA3-4537-B46A-57C6B24B9C1B}">
      <dsp:nvSpPr>
        <dsp:cNvPr id="0" name=""/>
        <dsp:cNvSpPr/>
      </dsp:nvSpPr>
      <dsp:spPr>
        <a:xfrm>
          <a:off x="165312" y="0"/>
          <a:ext cx="7820887" cy="1007876"/>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r" defTabSz="1333500" rtl="1">
            <a:lnSpc>
              <a:spcPct val="90000"/>
            </a:lnSpc>
            <a:spcBef>
              <a:spcPct val="0"/>
            </a:spcBef>
            <a:spcAft>
              <a:spcPct val="35000"/>
            </a:spcAft>
            <a:buNone/>
          </a:pPr>
          <a:r>
            <a:rPr lang="he-IL" sz="3000" b="1" kern="1200" dirty="0"/>
            <a:t>משמעות - </a:t>
          </a:r>
          <a:r>
            <a:rPr lang="he-IL" sz="2800" kern="1200" dirty="0"/>
            <a:t>כאשר הם חושבים שעבודתם ראויה, חשובה ומשמעותית; </a:t>
          </a:r>
          <a:endParaRPr lang="en-GB" sz="3000" kern="1200" dirty="0"/>
        </a:p>
      </dsp:txBody>
      <dsp:txXfrm>
        <a:off x="194832" y="29520"/>
        <a:ext cx="6775027" cy="948836"/>
      </dsp:txXfrm>
    </dsp:sp>
    <dsp:sp modelId="{2671BE6D-EFF2-4D0F-A20C-950B002E510C}">
      <dsp:nvSpPr>
        <dsp:cNvPr id="0" name=""/>
        <dsp:cNvSpPr/>
      </dsp:nvSpPr>
      <dsp:spPr>
        <a:xfrm>
          <a:off x="719251" y="1175855"/>
          <a:ext cx="8151512" cy="1007876"/>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he-IL" sz="2600" b="1" kern="1200"/>
            <a:t>שליטה</a:t>
          </a:r>
          <a:r>
            <a:rPr lang="he-IL" sz="2600" kern="1200"/>
            <a:t> – כאשר מוענקת להם שליטה סבירה על פעולותיהם ויכולת להשפיע במסגרת עבודתם; </a:t>
          </a:r>
          <a:endParaRPr lang="en-GB" sz="2600" kern="1200" dirty="0"/>
        </a:p>
      </dsp:txBody>
      <dsp:txXfrm>
        <a:off x="748771" y="1205375"/>
        <a:ext cx="6718102" cy="948836"/>
      </dsp:txXfrm>
    </dsp:sp>
    <dsp:sp modelId="{4D9A8364-EF78-4B7F-BF4D-086DE50D8638}">
      <dsp:nvSpPr>
        <dsp:cNvPr id="0" name=""/>
        <dsp:cNvSpPr/>
      </dsp:nvSpPr>
      <dsp:spPr>
        <a:xfrm>
          <a:off x="1438502" y="2351710"/>
          <a:ext cx="8151512" cy="1007876"/>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he-IL" sz="2600" b="1" kern="1200"/>
            <a:t>אחריות אישית </a:t>
          </a:r>
          <a:r>
            <a:rPr lang="he-IL" sz="2600" kern="1200"/>
            <a:t>– כאשר יש להם ההרגשה שהם נתפסים כאחראים לתוצאות של הוראתם. </a:t>
          </a:r>
          <a:endParaRPr lang="en-GB" sz="2600" kern="1200" dirty="0"/>
        </a:p>
      </dsp:txBody>
      <dsp:txXfrm>
        <a:off x="1468022" y="2381230"/>
        <a:ext cx="6718102" cy="948836"/>
      </dsp:txXfrm>
    </dsp:sp>
    <dsp:sp modelId="{D7F905DC-6181-4FA4-A246-92260FCFEE0D}">
      <dsp:nvSpPr>
        <dsp:cNvPr id="0" name=""/>
        <dsp:cNvSpPr/>
      </dsp:nvSpPr>
      <dsp:spPr>
        <a:xfrm>
          <a:off x="7496393" y="764306"/>
          <a:ext cx="655119" cy="655119"/>
        </a:xfrm>
        <a:prstGeom prst="downArrow">
          <a:avLst>
            <a:gd name="adj1" fmla="val 55000"/>
            <a:gd name="adj2" fmla="val 45000"/>
          </a:avLst>
        </a:prstGeom>
        <a:solidFill>
          <a:schemeClr val="lt1">
            <a:alpha val="90000"/>
            <a:tint val="4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GB" sz="2900" kern="1200"/>
        </a:p>
      </dsp:txBody>
      <dsp:txXfrm>
        <a:off x="7643795" y="764306"/>
        <a:ext cx="360315" cy="492977"/>
      </dsp:txXfrm>
    </dsp:sp>
    <dsp:sp modelId="{30D2FC57-528A-4C59-8B37-0A50DFAC310E}">
      <dsp:nvSpPr>
        <dsp:cNvPr id="0" name=""/>
        <dsp:cNvSpPr/>
      </dsp:nvSpPr>
      <dsp:spPr>
        <a:xfrm>
          <a:off x="8215644" y="1933442"/>
          <a:ext cx="655119" cy="655119"/>
        </a:xfrm>
        <a:prstGeom prst="downArrow">
          <a:avLst>
            <a:gd name="adj1" fmla="val 55000"/>
            <a:gd name="adj2" fmla="val 45000"/>
          </a:avLst>
        </a:prstGeom>
        <a:solidFill>
          <a:schemeClr val="lt1">
            <a:alpha val="90000"/>
            <a:tint val="4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GB" sz="2900" kern="1200"/>
        </a:p>
      </dsp:txBody>
      <dsp:txXfrm>
        <a:off x="8363046" y="1933442"/>
        <a:ext cx="360315" cy="492977"/>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5625095" y="1"/>
            <a:ext cx="4301543" cy="341064"/>
          </a:xfrm>
          <a:prstGeom prst="rect">
            <a:avLst/>
          </a:prstGeom>
        </p:spPr>
        <p:txBody>
          <a:bodyPr vert="horz" lIns="91440" tIns="45720" rIns="91440" bIns="45720" rtlCol="1"/>
          <a:lstStyle>
            <a:lvl1pPr algn="l">
              <a:defRPr sz="1200"/>
            </a:lvl1pPr>
          </a:lstStyle>
          <a:p>
            <a:endParaRPr lang="en-GB"/>
          </a:p>
        </p:txBody>
      </p:sp>
      <p:sp>
        <p:nvSpPr>
          <p:cNvPr id="3" name="מציין מיקום של תאריך 2"/>
          <p:cNvSpPr>
            <a:spLocks noGrp="1"/>
          </p:cNvSpPr>
          <p:nvPr>
            <p:ph type="dt" idx="1"/>
          </p:nvPr>
        </p:nvSpPr>
        <p:spPr>
          <a:xfrm>
            <a:off x="2298" y="1"/>
            <a:ext cx="4301543" cy="341064"/>
          </a:xfrm>
          <a:prstGeom prst="rect">
            <a:avLst/>
          </a:prstGeom>
        </p:spPr>
        <p:txBody>
          <a:bodyPr vert="horz" lIns="91440" tIns="45720" rIns="91440" bIns="45720" rtlCol="1"/>
          <a:lstStyle>
            <a:lvl1pPr algn="r">
              <a:defRPr sz="1200"/>
            </a:lvl1pPr>
          </a:lstStyle>
          <a:p>
            <a:fld id="{7AA0C4B4-E089-4DB7-B748-462B3F166ABF}" type="datetimeFigureOut">
              <a:rPr lang="en-GB" smtClean="0"/>
              <a:pPr/>
              <a:t>05/12/2018</a:t>
            </a:fld>
            <a:endParaRPr lang="en-GB"/>
          </a:p>
        </p:txBody>
      </p:sp>
      <p:sp>
        <p:nvSpPr>
          <p:cNvPr id="4" name="מציין מיקום של תמונת שקופית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1" anchor="ctr"/>
          <a:lstStyle/>
          <a:p>
            <a:endParaRPr lang="en-GB"/>
          </a:p>
        </p:txBody>
      </p:sp>
      <p:sp>
        <p:nvSpPr>
          <p:cNvPr id="5" name="מציין מיקום של הערות 4"/>
          <p:cNvSpPr>
            <a:spLocks noGrp="1"/>
          </p:cNvSpPr>
          <p:nvPr>
            <p:ph type="body" sz="quarter" idx="3"/>
          </p:nvPr>
        </p:nvSpPr>
        <p:spPr>
          <a:xfrm>
            <a:off x="992664" y="3271381"/>
            <a:ext cx="7941310" cy="2676585"/>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GB"/>
          </a:p>
        </p:txBody>
      </p:sp>
      <p:sp>
        <p:nvSpPr>
          <p:cNvPr id="6" name="מציין מיקום של כותרת תחתונה 5"/>
          <p:cNvSpPr>
            <a:spLocks noGrp="1"/>
          </p:cNvSpPr>
          <p:nvPr>
            <p:ph type="ftr" sz="quarter" idx="4"/>
          </p:nvPr>
        </p:nvSpPr>
        <p:spPr>
          <a:xfrm>
            <a:off x="5625095" y="6456612"/>
            <a:ext cx="4301543" cy="341063"/>
          </a:xfrm>
          <a:prstGeom prst="rect">
            <a:avLst/>
          </a:prstGeom>
        </p:spPr>
        <p:txBody>
          <a:bodyPr vert="horz" lIns="91440" tIns="45720" rIns="91440" bIns="45720" rtlCol="1" anchor="b"/>
          <a:lstStyle>
            <a:lvl1pPr algn="l">
              <a:defRPr sz="1200"/>
            </a:lvl1pPr>
          </a:lstStyle>
          <a:p>
            <a:endParaRPr lang="en-GB"/>
          </a:p>
        </p:txBody>
      </p:sp>
      <p:sp>
        <p:nvSpPr>
          <p:cNvPr id="7" name="מציין מיקום של מספר שקופית 6"/>
          <p:cNvSpPr>
            <a:spLocks noGrp="1"/>
          </p:cNvSpPr>
          <p:nvPr>
            <p:ph type="sldNum" sz="quarter" idx="5"/>
          </p:nvPr>
        </p:nvSpPr>
        <p:spPr>
          <a:xfrm>
            <a:off x="2298" y="6456612"/>
            <a:ext cx="4301543" cy="341063"/>
          </a:xfrm>
          <a:prstGeom prst="rect">
            <a:avLst/>
          </a:prstGeom>
        </p:spPr>
        <p:txBody>
          <a:bodyPr vert="horz" lIns="91440" tIns="45720" rIns="91440" bIns="45720" rtlCol="1" anchor="b"/>
          <a:lstStyle>
            <a:lvl1pPr algn="r">
              <a:defRPr sz="1200"/>
            </a:lvl1pPr>
          </a:lstStyle>
          <a:p>
            <a:fld id="{5CA0A653-6456-4B17-88E5-35AADAAE5C06}" type="slidenum">
              <a:rPr lang="en-GB" smtClean="0"/>
              <a:pPr/>
              <a:t>‹#›</a:t>
            </a:fld>
            <a:endParaRPr lang="en-GB"/>
          </a:p>
        </p:txBody>
      </p:sp>
    </p:spTree>
    <p:extLst>
      <p:ext uri="{BB962C8B-B14F-4D97-AF65-F5344CB8AC3E}">
        <p14:creationId xmlns:p14="http://schemas.microsoft.com/office/powerpoint/2010/main" val="13421058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8966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CBC48EC7-AF6A-48D3-8284-14BACBEBDD84}"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820720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CBC48EC7-AF6A-48D3-8284-14BACBEBDD84}"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371578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C48EC7-AF6A-48D3-8284-14BACBEBDD84}"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5685811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C48EC7-AF6A-48D3-8284-14BACBEBDD84}"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33976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C48EC7-AF6A-48D3-8284-14BACBEBDD84}"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170250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3096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787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38532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C44961B7-6B89-48AB-966F-622E2788EECC}"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24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5000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pPr/>
              <a:t>12/5/2018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2460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pPr/>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24218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pPr/>
              <a:t>12/5/2018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7998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1CF131DD-A141-4471-BCF9-C6073EDD7E20}"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05775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AB334A90-EB03-42F3-8859-2C2B2724C058}"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03906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BC48EC7-AF6A-48D3-8284-14BACBEBDD84}" type="datetimeFigureOut">
              <a:rPr lang="en-US" smtClean="0"/>
              <a:pPr/>
              <a:t>12/5/2018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2887485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Lst>
  <p:hf sldNum="0"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D66AA0E-9DA8-476B-AB83-3B62A97DF8F1}"/>
              </a:ext>
            </a:extLst>
          </p:cNvPr>
          <p:cNvSpPr>
            <a:spLocks noGrp="1"/>
          </p:cNvSpPr>
          <p:nvPr>
            <p:ph type="title"/>
          </p:nvPr>
        </p:nvSpPr>
        <p:spPr/>
        <p:txBody>
          <a:bodyPr>
            <a:normAutofit/>
          </a:bodyPr>
          <a:lstStyle/>
          <a:p>
            <a:pPr algn="ctr"/>
            <a:r>
              <a:rPr lang="he-IL" b="1" dirty="0">
                <a:solidFill>
                  <a:srgbClr val="C00000"/>
                </a:solidFill>
              </a:rPr>
              <a:t>מחקר פעולה כמנוף לפיתוח מקצועי </a:t>
            </a:r>
            <a:br>
              <a:rPr lang="he-IL" b="1" dirty="0">
                <a:solidFill>
                  <a:srgbClr val="C00000"/>
                </a:solidFill>
              </a:rPr>
            </a:br>
            <a:r>
              <a:rPr lang="he-IL" b="1" dirty="0">
                <a:solidFill>
                  <a:srgbClr val="C00000"/>
                </a:solidFill>
              </a:rPr>
              <a:t>של מורי מוט"ל </a:t>
            </a:r>
            <a:endParaRPr lang="en-GB" b="1" dirty="0">
              <a:solidFill>
                <a:srgbClr val="C00000"/>
              </a:solidFill>
            </a:endParaRPr>
          </a:p>
        </p:txBody>
      </p:sp>
      <p:sp>
        <p:nvSpPr>
          <p:cNvPr id="3" name="מציין מיקום תוכן 2">
            <a:extLst>
              <a:ext uri="{FF2B5EF4-FFF2-40B4-BE49-F238E27FC236}">
                <a16:creationId xmlns:a16="http://schemas.microsoft.com/office/drawing/2014/main" id="{0F0B05D9-E7DD-4CCB-90BA-0EE0DAD84BB9}"/>
              </a:ext>
            </a:extLst>
          </p:cNvPr>
          <p:cNvSpPr>
            <a:spLocks noGrp="1"/>
          </p:cNvSpPr>
          <p:nvPr>
            <p:ph idx="1"/>
          </p:nvPr>
        </p:nvSpPr>
        <p:spPr>
          <a:xfrm>
            <a:off x="1066799" y="2103120"/>
            <a:ext cx="10726615" cy="3725592"/>
          </a:xfrm>
          <a:solidFill>
            <a:schemeClr val="bg1"/>
          </a:solidFill>
          <a:ln>
            <a:solidFill>
              <a:srgbClr val="C00000"/>
            </a:solidFill>
          </a:ln>
        </p:spPr>
        <p:txBody>
          <a:bodyPr>
            <a:normAutofit fontScale="85000" lnSpcReduction="10000"/>
          </a:bodyPr>
          <a:lstStyle/>
          <a:p>
            <a:endParaRPr lang="he-IL" b="1" dirty="0">
              <a:solidFill>
                <a:srgbClr val="C00000"/>
              </a:solidFill>
            </a:endParaRPr>
          </a:p>
          <a:p>
            <a:pPr marL="0" indent="0" algn="r" rtl="1">
              <a:spcBef>
                <a:spcPts val="250"/>
              </a:spcBef>
              <a:buNone/>
              <a:tabLst>
                <a:tab pos="358775" algn="l"/>
              </a:tabLst>
            </a:pPr>
            <a:endParaRPr lang="en-US" altLang="he-IL" b="1" dirty="0"/>
          </a:p>
          <a:p>
            <a:pPr marL="0" indent="0" algn="ctr" rtl="1">
              <a:spcBef>
                <a:spcPts val="250"/>
              </a:spcBef>
              <a:buNone/>
              <a:tabLst>
                <a:tab pos="358775" algn="l"/>
              </a:tabLst>
            </a:pPr>
            <a:r>
              <a:rPr lang="he-IL" altLang="he-IL" sz="3300" b="1" dirty="0">
                <a:solidFill>
                  <a:srgbClr val="C00000"/>
                </a:solidFill>
              </a:rPr>
              <a:t>  </a:t>
            </a:r>
            <a:r>
              <a:rPr lang="he-IL" altLang="he-IL" sz="3300" b="1" dirty="0">
                <a:solidFill>
                  <a:srgbClr val="C00000"/>
                </a:solidFill>
                <a:latin typeface="David" panose="020E0502060401010101" pitchFamily="34" charset="-79"/>
                <a:cs typeface="David" panose="020E0502060401010101" pitchFamily="34" charset="-79"/>
              </a:rPr>
              <a:t> כנס ארצי שנתי מורי </a:t>
            </a:r>
            <a:r>
              <a:rPr lang="he-IL" altLang="he-IL" sz="4200" b="1" dirty="0">
                <a:solidFill>
                  <a:srgbClr val="C00000"/>
                </a:solidFill>
                <a:latin typeface="David" panose="020E0502060401010101" pitchFamily="34" charset="-79"/>
                <a:cs typeface="David" panose="020E0502060401010101" pitchFamily="34" charset="-79"/>
              </a:rPr>
              <a:t>מ</a:t>
            </a:r>
            <a:r>
              <a:rPr lang="he-IL" altLang="he-IL" sz="3300" b="1" dirty="0">
                <a:solidFill>
                  <a:srgbClr val="C00000"/>
                </a:solidFill>
                <a:latin typeface="David" panose="020E0502060401010101" pitchFamily="34" charset="-79"/>
                <a:cs typeface="David" panose="020E0502060401010101" pitchFamily="34" charset="-79"/>
              </a:rPr>
              <a:t>דע </a:t>
            </a:r>
            <a:r>
              <a:rPr lang="he-IL" altLang="he-IL" sz="4200" b="1" dirty="0">
                <a:solidFill>
                  <a:srgbClr val="C00000"/>
                </a:solidFill>
                <a:latin typeface="David" panose="020E0502060401010101" pitchFamily="34" charset="-79"/>
                <a:cs typeface="David" panose="020E0502060401010101" pitchFamily="34" charset="-79"/>
              </a:rPr>
              <a:t>וט</a:t>
            </a:r>
            <a:r>
              <a:rPr lang="he-IL" altLang="he-IL" sz="3300" b="1" dirty="0">
                <a:solidFill>
                  <a:srgbClr val="C00000"/>
                </a:solidFill>
                <a:latin typeface="David" panose="020E0502060401010101" pitchFamily="34" charset="-79"/>
                <a:cs typeface="David" panose="020E0502060401010101" pitchFamily="34" charset="-79"/>
              </a:rPr>
              <a:t>כנולוגיה </a:t>
            </a:r>
            <a:r>
              <a:rPr lang="he-IL" altLang="he-IL" sz="4200" b="1" dirty="0">
                <a:solidFill>
                  <a:srgbClr val="C00000"/>
                </a:solidFill>
                <a:latin typeface="David" panose="020E0502060401010101" pitchFamily="34" charset="-79"/>
                <a:cs typeface="David" panose="020E0502060401010101" pitchFamily="34" charset="-79"/>
              </a:rPr>
              <a:t>ל</a:t>
            </a:r>
            <a:r>
              <a:rPr lang="he-IL" altLang="he-IL" sz="3300" b="1" dirty="0">
                <a:solidFill>
                  <a:srgbClr val="C00000"/>
                </a:solidFill>
                <a:latin typeface="David" panose="020E0502060401010101" pitchFamily="34" charset="-79"/>
                <a:cs typeface="David" panose="020E0502060401010101" pitchFamily="34" charset="-79"/>
              </a:rPr>
              <a:t>כל</a:t>
            </a:r>
          </a:p>
          <a:p>
            <a:pPr marL="0" indent="0" algn="ctr" rtl="1">
              <a:spcBef>
                <a:spcPts val="250"/>
              </a:spcBef>
              <a:buNone/>
              <a:tabLst>
                <a:tab pos="358775" algn="l"/>
              </a:tabLst>
            </a:pPr>
            <a:r>
              <a:rPr lang="he-IL" altLang="he-IL" sz="3300" b="1" dirty="0">
                <a:solidFill>
                  <a:srgbClr val="C00000"/>
                </a:solidFill>
              </a:rPr>
              <a:t>          מדע וטכנולוגיה – יחסי גומלין</a:t>
            </a:r>
          </a:p>
          <a:p>
            <a:pPr marL="0" indent="0" algn="r" rtl="1">
              <a:spcBef>
                <a:spcPts val="250"/>
              </a:spcBef>
              <a:buNone/>
              <a:tabLst>
                <a:tab pos="358775" algn="l"/>
              </a:tabLst>
            </a:pPr>
            <a:r>
              <a:rPr lang="he-IL" b="1" dirty="0"/>
              <a:t> </a:t>
            </a:r>
            <a:endParaRPr lang="he-IL" sz="2600" b="1" dirty="0"/>
          </a:p>
          <a:p>
            <a:pPr marL="0" indent="0" algn="r" rtl="1">
              <a:spcBef>
                <a:spcPts val="250"/>
              </a:spcBef>
              <a:buNone/>
              <a:tabLst>
                <a:tab pos="358775" algn="l"/>
              </a:tabLst>
            </a:pPr>
            <a:r>
              <a:rPr lang="he-IL" sz="2600" b="1" dirty="0"/>
              <a:t>                                                                                                             </a:t>
            </a:r>
            <a:r>
              <a:rPr lang="he-IL" sz="2600" b="1" dirty="0" err="1"/>
              <a:t>כח</a:t>
            </a:r>
            <a:r>
              <a:rPr lang="he-IL" sz="2600" b="1" dirty="0"/>
              <a:t> כסלו תשעט</a:t>
            </a:r>
          </a:p>
          <a:p>
            <a:pPr marL="0" indent="0" algn="r" rtl="1">
              <a:spcBef>
                <a:spcPts val="250"/>
              </a:spcBef>
              <a:buNone/>
              <a:tabLst>
                <a:tab pos="358775" algn="l"/>
              </a:tabLst>
            </a:pPr>
            <a:r>
              <a:rPr lang="he-IL" sz="2600" b="1" dirty="0"/>
              <a:t>                                                                                                    </a:t>
            </a:r>
            <a:r>
              <a:rPr lang="en-US" sz="2600" b="1" dirty="0"/>
              <a:t>    </a:t>
            </a:r>
            <a:r>
              <a:rPr lang="he-IL" sz="2600" b="1" dirty="0"/>
              <a:t>         6.12.2018                                                                                     </a:t>
            </a:r>
          </a:p>
          <a:p>
            <a:pPr marL="0" indent="0" algn="r" rtl="1">
              <a:spcBef>
                <a:spcPts val="250"/>
              </a:spcBef>
              <a:buNone/>
              <a:tabLst>
                <a:tab pos="358775" algn="l"/>
              </a:tabLst>
            </a:pPr>
            <a:r>
              <a:rPr lang="he-IL" sz="2600" b="1" dirty="0"/>
              <a:t>                                                                  מכון דוידסון לחינוך מדעי, מכון ויצמן רחובות</a:t>
            </a:r>
          </a:p>
          <a:p>
            <a:pPr marL="0" indent="0" algn="r" rtl="1">
              <a:spcBef>
                <a:spcPts val="250"/>
              </a:spcBef>
              <a:buNone/>
              <a:tabLst>
                <a:tab pos="358775" algn="l"/>
              </a:tabLst>
            </a:pPr>
            <a:endParaRPr lang="he-IL" altLang="he-IL" b="1" dirty="0">
              <a:latin typeface="Arial" charset="0"/>
            </a:endParaRPr>
          </a:p>
          <a:p>
            <a:pPr marL="0" indent="0" algn="r" rtl="1">
              <a:spcBef>
                <a:spcPts val="250"/>
              </a:spcBef>
              <a:buNone/>
              <a:tabLst>
                <a:tab pos="358775" algn="l"/>
              </a:tabLst>
            </a:pPr>
            <a:r>
              <a:rPr lang="he-IL" altLang="he-IL" sz="2400" b="1" dirty="0">
                <a:latin typeface="Arial" charset="0"/>
              </a:rPr>
              <a:t>ד"ר מיכל נחשון, מכללת אורנים והפקולטה לחינוך למדע וטכנולוגיה הטכניון</a:t>
            </a:r>
            <a:br>
              <a:rPr lang="he-IL" altLang="he-IL" sz="2400" b="1" dirty="0">
                <a:latin typeface="Arial" charset="0"/>
              </a:rPr>
            </a:br>
            <a:r>
              <a:rPr lang="he-IL" altLang="he-IL" sz="2400" b="1" dirty="0">
                <a:latin typeface="Arial" charset="0"/>
              </a:rPr>
              <a:t>ד"ר אמירה רום, האוניברסיטה הפתוחה</a:t>
            </a:r>
            <a:endParaRPr lang="he-IL" sz="2400" b="1" dirty="0"/>
          </a:p>
          <a:p>
            <a:pPr marL="0" indent="0" algn="r" rtl="1">
              <a:spcBef>
                <a:spcPts val="250"/>
              </a:spcBef>
              <a:buNone/>
              <a:tabLst>
                <a:tab pos="358775" algn="l"/>
              </a:tabLst>
            </a:pPr>
            <a:endParaRPr lang="en-GB" dirty="0"/>
          </a:p>
        </p:txBody>
      </p:sp>
    </p:spTree>
    <p:extLst>
      <p:ext uri="{BB962C8B-B14F-4D97-AF65-F5344CB8AC3E}">
        <p14:creationId xmlns:p14="http://schemas.microsoft.com/office/powerpoint/2010/main" val="13026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כותרת 1">
            <a:extLst>
              <a:ext uri="{FF2B5EF4-FFF2-40B4-BE49-F238E27FC236}">
                <a16:creationId xmlns:a16="http://schemas.microsoft.com/office/drawing/2014/main" id="{D1DBBE21-B294-4211-A4FE-2A8140535EC5}"/>
              </a:ext>
            </a:extLst>
          </p:cNvPr>
          <p:cNvSpPr>
            <a:spLocks noGrp="1"/>
          </p:cNvSpPr>
          <p:nvPr>
            <p:ph type="title"/>
          </p:nvPr>
        </p:nvSpPr>
        <p:spPr>
          <a:xfrm>
            <a:off x="2438400" y="111353"/>
            <a:ext cx="8229600" cy="850900"/>
          </a:xfrm>
        </p:spPr>
        <p:txBody>
          <a:bodyPr/>
          <a:lstStyle/>
          <a:p>
            <a:pPr algn="r" rtl="1" eaLnBrk="1" hangingPunct="1"/>
            <a:r>
              <a:rPr lang="he-IL" altLang="he-IL" sz="2800" b="1" dirty="0">
                <a:solidFill>
                  <a:srgbClr val="C00000"/>
                </a:solidFill>
              </a:rPr>
              <a:t>המחקר שלנו</a:t>
            </a:r>
          </a:p>
        </p:txBody>
      </p:sp>
      <p:sp>
        <p:nvSpPr>
          <p:cNvPr id="9219" name="מציין מיקום תוכן 2">
            <a:extLst>
              <a:ext uri="{FF2B5EF4-FFF2-40B4-BE49-F238E27FC236}">
                <a16:creationId xmlns:a16="http://schemas.microsoft.com/office/drawing/2014/main" id="{3CECBBF0-E910-4B84-8EC8-624D01E5E36A}"/>
              </a:ext>
            </a:extLst>
          </p:cNvPr>
          <p:cNvSpPr>
            <a:spLocks noGrp="1"/>
          </p:cNvSpPr>
          <p:nvPr>
            <p:ph idx="1"/>
          </p:nvPr>
        </p:nvSpPr>
        <p:spPr>
          <a:xfrm>
            <a:off x="970073" y="726621"/>
            <a:ext cx="10404180" cy="5684967"/>
          </a:xfrm>
          <a:ln>
            <a:solidFill>
              <a:srgbClr val="C00000"/>
            </a:solidFill>
          </a:ln>
        </p:spPr>
        <p:style>
          <a:lnRef idx="2">
            <a:schemeClr val="accent3"/>
          </a:lnRef>
          <a:fillRef idx="1">
            <a:schemeClr val="lt1"/>
          </a:fillRef>
          <a:effectRef idx="0">
            <a:schemeClr val="accent3"/>
          </a:effectRef>
          <a:fontRef idx="minor">
            <a:schemeClr val="dk1"/>
          </a:fontRef>
        </p:style>
        <p:txBody>
          <a:bodyPr>
            <a:normAutofit/>
          </a:bodyPr>
          <a:lstStyle/>
          <a:p>
            <a:pPr algn="r">
              <a:lnSpc>
                <a:spcPct val="90000"/>
              </a:lnSpc>
              <a:buNone/>
              <a:defRPr/>
            </a:pPr>
            <a:r>
              <a:rPr lang="he-IL" altLang="he-IL" sz="2400" dirty="0"/>
              <a:t>בוחן מחקרי פעולה ככלי לפיתוח מקצועי של המורה וכדרך פנים-בית ספרית שמטרתה השבחת התהליך הבית ספרי</a:t>
            </a:r>
          </a:p>
          <a:p>
            <a:pPr algn="r">
              <a:lnSpc>
                <a:spcPct val="90000"/>
              </a:lnSpc>
              <a:buNone/>
              <a:defRPr/>
            </a:pPr>
            <a:endParaRPr lang="he-IL" altLang="he-IL" sz="2400" dirty="0"/>
          </a:p>
          <a:p>
            <a:pPr>
              <a:lnSpc>
                <a:spcPct val="90000"/>
              </a:lnSpc>
              <a:buNone/>
              <a:defRPr/>
            </a:pPr>
            <a:r>
              <a:rPr lang="he-IL" altLang="he-IL" sz="2400" dirty="0"/>
              <a:t>נותחו מחקרי פעולה של 44 מורים בפועל ברמות ותק, בתחומי דעת ובתפקידים שונים.</a:t>
            </a:r>
          </a:p>
          <a:p>
            <a:pPr>
              <a:lnSpc>
                <a:spcPct val="90000"/>
              </a:lnSpc>
              <a:buNone/>
              <a:defRPr/>
            </a:pPr>
            <a:r>
              <a:rPr lang="he-IL" altLang="he-IL" sz="2400" dirty="0"/>
              <a:t>נבדקו המשתנים הבאים: </a:t>
            </a:r>
          </a:p>
          <a:p>
            <a:pPr lvl="1">
              <a:lnSpc>
                <a:spcPct val="90000"/>
              </a:lnSpc>
              <a:defRPr/>
            </a:pPr>
            <a:r>
              <a:rPr lang="he-IL" altLang="he-IL" sz="2200" dirty="0"/>
              <a:t>נושא המחקר </a:t>
            </a:r>
          </a:p>
          <a:p>
            <a:pPr lvl="1">
              <a:lnSpc>
                <a:spcPct val="90000"/>
              </a:lnSpc>
              <a:defRPr/>
            </a:pPr>
            <a:r>
              <a:rPr lang="he-IL" altLang="he-IL" sz="2200" dirty="0"/>
              <a:t>מקור אי הנחת</a:t>
            </a:r>
          </a:p>
          <a:p>
            <a:pPr lvl="1">
              <a:lnSpc>
                <a:spcPct val="90000"/>
              </a:lnSpc>
              <a:defRPr/>
            </a:pPr>
            <a:r>
              <a:rPr lang="he-IL" altLang="he-IL" sz="2200" dirty="0"/>
              <a:t> תכנית הפעולה</a:t>
            </a:r>
          </a:p>
          <a:p>
            <a:pPr lvl="1">
              <a:lnSpc>
                <a:spcPct val="90000"/>
              </a:lnSpc>
              <a:defRPr/>
            </a:pPr>
            <a:r>
              <a:rPr lang="he-IL" altLang="he-IL" sz="2200" dirty="0"/>
              <a:t> הסוגיה הנחקרת</a:t>
            </a:r>
          </a:p>
          <a:p>
            <a:pPr lvl="1">
              <a:lnSpc>
                <a:spcPct val="90000"/>
              </a:lnSpc>
              <a:defRPr/>
            </a:pPr>
            <a:r>
              <a:rPr lang="he-IL" altLang="he-IL" sz="2200" dirty="0"/>
              <a:t> קהל היעד</a:t>
            </a:r>
          </a:p>
          <a:p>
            <a:pPr lvl="1">
              <a:lnSpc>
                <a:spcPct val="90000"/>
              </a:lnSpc>
              <a:defRPr/>
            </a:pPr>
            <a:r>
              <a:rPr lang="he-IL" altLang="he-IL" sz="2200" dirty="0"/>
              <a:t> שותפי הפעולה</a:t>
            </a:r>
          </a:p>
          <a:p>
            <a:pPr lvl="1">
              <a:lnSpc>
                <a:spcPct val="90000"/>
              </a:lnSpc>
              <a:defRPr/>
            </a:pPr>
            <a:r>
              <a:rPr lang="he-IL" altLang="he-IL" sz="2200" dirty="0"/>
              <a:t>תכניות להמשך התהליך</a:t>
            </a:r>
          </a:p>
          <a:p>
            <a:pPr lvl="1">
              <a:lnSpc>
                <a:spcPct val="90000"/>
              </a:lnSpc>
              <a:defRPr/>
            </a:pPr>
            <a:r>
              <a:rPr lang="he-IL" altLang="he-IL" sz="2200" dirty="0"/>
              <a:t>תובנות של המורים החוקרים לאחר סיום התהליך.</a:t>
            </a:r>
          </a:p>
          <a:p>
            <a:pPr eaLnBrk="1" hangingPunct="1">
              <a:defRPr/>
            </a:pPr>
            <a:endParaRPr lang="he-IL" altLang="he-IL" sz="2400" dirty="0"/>
          </a:p>
        </p:txBody>
      </p:sp>
    </p:spTree>
    <p:extLst>
      <p:ext uri="{BB962C8B-B14F-4D97-AF65-F5344CB8AC3E}">
        <p14:creationId xmlns:p14="http://schemas.microsoft.com/office/powerpoint/2010/main" val="290948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40279" y="122464"/>
            <a:ext cx="10058400" cy="683969"/>
          </a:xfrm>
        </p:spPr>
        <p:txBody>
          <a:bodyPr>
            <a:normAutofit/>
          </a:bodyPr>
          <a:lstStyle/>
          <a:p>
            <a:pPr algn="r" rtl="1"/>
            <a:r>
              <a:rPr lang="he-IL" sz="2800" dirty="0"/>
              <a:t>דוגמאות למחקרי 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775177018"/>
              </p:ext>
            </p:extLst>
          </p:nvPr>
        </p:nvGraphicFramePr>
        <p:xfrm>
          <a:off x="886790" y="806432"/>
          <a:ext cx="10058400" cy="5913120"/>
        </p:xfrm>
        <a:graphic>
          <a:graphicData uri="http://schemas.openxmlformats.org/drawingml/2006/table">
            <a:tbl>
              <a:tblPr rtl="1" firstRow="1" bandRow="1">
                <a:tableStyleId>{5FD0F851-EC5A-4D38-B0AD-8093EC10F338}</a:tableStyleId>
              </a:tblPr>
              <a:tblGrid>
                <a:gridCol w="2567126">
                  <a:extLst>
                    <a:ext uri="{9D8B030D-6E8A-4147-A177-3AD203B41FA5}">
                      <a16:colId xmlns:a16="http://schemas.microsoft.com/office/drawing/2014/main" val="20000"/>
                    </a:ext>
                  </a:extLst>
                </a:gridCol>
                <a:gridCol w="7491274">
                  <a:extLst>
                    <a:ext uri="{9D8B030D-6E8A-4147-A177-3AD203B41FA5}">
                      <a16:colId xmlns:a16="http://schemas.microsoft.com/office/drawing/2014/main" val="20001"/>
                    </a:ext>
                  </a:extLst>
                </a:gridCol>
              </a:tblGrid>
              <a:tr h="432949">
                <a:tc>
                  <a:txBody>
                    <a:bodyPr/>
                    <a:lstStyle/>
                    <a:p>
                      <a:pPr algn="r" rtl="1">
                        <a:spcAft>
                          <a:spcPts val="1200"/>
                        </a:spcAft>
                      </a:pPr>
                      <a:r>
                        <a:rPr lang="he-IL" sz="2400" dirty="0"/>
                        <a:t>תחום המחקר</a:t>
                      </a:r>
                    </a:p>
                  </a:txBody>
                  <a:tcPr/>
                </a:tc>
                <a:tc>
                  <a:txBody>
                    <a:bodyPr/>
                    <a:lstStyle/>
                    <a:p>
                      <a:pPr algn="r" rtl="1">
                        <a:spcAft>
                          <a:spcPts val="1200"/>
                        </a:spcAft>
                      </a:pPr>
                      <a:r>
                        <a:rPr lang="he-IL" sz="2400" dirty="0"/>
                        <a:t>אי הנחת כבסיס למחקר</a:t>
                      </a:r>
                    </a:p>
                  </a:txBody>
                  <a:tcPr/>
                </a:tc>
                <a:extLst>
                  <a:ext uri="{0D108BD9-81ED-4DB2-BD59-A6C34878D82A}">
                    <a16:rowId xmlns:a16="http://schemas.microsoft.com/office/drawing/2014/main" val="10000"/>
                  </a:ext>
                </a:extLst>
              </a:tr>
              <a:tr h="1921581">
                <a:tc>
                  <a:txBody>
                    <a:bodyPr/>
                    <a:lstStyle/>
                    <a:p>
                      <a:pPr rtl="1">
                        <a:spcAft>
                          <a:spcPts val="1200"/>
                        </a:spcAft>
                      </a:pPr>
                      <a:r>
                        <a:rPr lang="he-IL" sz="2400" dirty="0"/>
                        <a:t>פדגוגיה בשילוב</a:t>
                      </a:r>
                      <a:r>
                        <a:rPr lang="he-IL" sz="2400" baseline="0" dirty="0"/>
                        <a:t> נושאים לימודיים</a:t>
                      </a:r>
                      <a:endParaRPr lang="he-IL" sz="2400" dirty="0"/>
                    </a:p>
                  </a:txBody>
                  <a:tcPr/>
                </a:tc>
                <a:tc>
                  <a:txBody>
                    <a:bodyPr/>
                    <a:lstStyle/>
                    <a:p>
                      <a:pPr algn="r" rtl="1">
                        <a:spcAft>
                          <a:spcPts val="1200"/>
                        </a:spcAft>
                        <a:buFont typeface="Arial" pitchFamily="34" charset="0"/>
                        <a:buChar char="•"/>
                      </a:pPr>
                      <a:r>
                        <a:rPr lang="he-IL" sz="2400" dirty="0"/>
                        <a:t>כשלים של תלמידים במיומנות ההשוואה</a:t>
                      </a:r>
                    </a:p>
                    <a:p>
                      <a:pPr algn="r" rtl="1">
                        <a:spcAft>
                          <a:spcPts val="1200"/>
                        </a:spcAft>
                        <a:buFont typeface="Arial" pitchFamily="34" charset="0"/>
                        <a:buChar char="•"/>
                      </a:pPr>
                      <a:r>
                        <a:rPr lang="he-IL" sz="2400" dirty="0"/>
                        <a:t>כשלים בזיהוי מסקנה תקפה</a:t>
                      </a:r>
                    </a:p>
                    <a:p>
                      <a:pPr algn="r" rtl="1">
                        <a:spcAft>
                          <a:spcPts val="1200"/>
                        </a:spcAft>
                        <a:buFont typeface="Arial" pitchFamily="34" charset="0"/>
                        <a:buChar char="•"/>
                      </a:pPr>
                      <a:r>
                        <a:rPr lang="he-IL" sz="2400" dirty="0"/>
                        <a:t>קשיים בהבנת רעיון מדעי </a:t>
                      </a:r>
                    </a:p>
                    <a:p>
                      <a:pPr algn="r" rtl="1">
                        <a:spcAft>
                          <a:spcPts val="1200"/>
                        </a:spcAft>
                        <a:buFont typeface="Arial" pitchFamily="34" charset="0"/>
                        <a:buChar char="•"/>
                      </a:pPr>
                      <a:endParaRPr lang="he-IL" sz="2400" dirty="0"/>
                    </a:p>
                  </a:txBody>
                  <a:tcPr/>
                </a:tc>
                <a:extLst>
                  <a:ext uri="{0D108BD9-81ED-4DB2-BD59-A6C34878D82A}">
                    <a16:rowId xmlns:a16="http://schemas.microsoft.com/office/drawing/2014/main" val="10001"/>
                  </a:ext>
                </a:extLst>
              </a:tr>
              <a:tr h="1423393">
                <a:tc>
                  <a:txBody>
                    <a:bodyPr/>
                    <a:lstStyle/>
                    <a:p>
                      <a:pPr rtl="1">
                        <a:spcAft>
                          <a:spcPts val="1200"/>
                        </a:spcAft>
                      </a:pPr>
                      <a:r>
                        <a:rPr lang="he-IL" sz="2400" dirty="0"/>
                        <a:t>פדגוגיה בשילוב נושאים חברתיים</a:t>
                      </a:r>
                    </a:p>
                  </a:txBody>
                  <a:tcPr/>
                </a:tc>
                <a:tc>
                  <a:txBody>
                    <a:bodyPr/>
                    <a:lstStyle/>
                    <a:p>
                      <a:pPr algn="r" rtl="1">
                        <a:spcAft>
                          <a:spcPts val="1200"/>
                        </a:spcAft>
                        <a:buFont typeface="Arial" pitchFamily="34" charset="0"/>
                        <a:buChar char="•"/>
                      </a:pPr>
                      <a:r>
                        <a:rPr lang="he-IL" sz="2400" dirty="0"/>
                        <a:t>נשירת תלמידים ממגמה</a:t>
                      </a:r>
                    </a:p>
                    <a:p>
                      <a:pPr algn="r" rtl="1">
                        <a:spcAft>
                          <a:spcPts val="1200"/>
                        </a:spcAft>
                        <a:buFont typeface="Arial" pitchFamily="34" charset="0"/>
                        <a:buChar char="•"/>
                      </a:pPr>
                      <a:r>
                        <a:rPr lang="he-IL" sz="2400" dirty="0"/>
                        <a:t>חוסר מוטיבציה והיעדר תחושת שייכות של תלמידים עולים</a:t>
                      </a:r>
                    </a:p>
                    <a:p>
                      <a:pPr algn="r" rtl="1">
                        <a:spcAft>
                          <a:spcPts val="1200"/>
                        </a:spcAft>
                        <a:buFont typeface="Arial" pitchFamily="34" charset="0"/>
                        <a:buChar char="•"/>
                      </a:pPr>
                      <a:endParaRPr lang="he-IL" sz="2400" dirty="0"/>
                    </a:p>
                  </a:txBody>
                  <a:tcPr/>
                </a:tc>
                <a:extLst>
                  <a:ext uri="{0D108BD9-81ED-4DB2-BD59-A6C34878D82A}">
                    <a16:rowId xmlns:a16="http://schemas.microsoft.com/office/drawing/2014/main" val="10002"/>
                  </a:ext>
                </a:extLst>
              </a:tr>
              <a:tr h="1423393">
                <a:tc>
                  <a:txBody>
                    <a:bodyPr/>
                    <a:lstStyle/>
                    <a:p>
                      <a:pPr rtl="1">
                        <a:spcAft>
                          <a:spcPts val="1200"/>
                        </a:spcAft>
                      </a:pPr>
                      <a:r>
                        <a:rPr lang="he-IL" sz="2400" dirty="0"/>
                        <a:t>פדגוגיה בשילוב נושאים ערכיים</a:t>
                      </a:r>
                    </a:p>
                  </a:txBody>
                  <a:tcPr/>
                </a:tc>
                <a:tc>
                  <a:txBody>
                    <a:bodyPr/>
                    <a:lstStyle/>
                    <a:p>
                      <a:pPr algn="r" rtl="1">
                        <a:spcAft>
                          <a:spcPts val="1200"/>
                        </a:spcAft>
                        <a:buFont typeface="Arial" pitchFamily="34" charset="0"/>
                        <a:buChar char="•"/>
                      </a:pPr>
                      <a:r>
                        <a:rPr lang="he-IL" sz="2400" dirty="0"/>
                        <a:t>אלימות מילולית ופיזית בשכבת גיל</a:t>
                      </a:r>
                    </a:p>
                    <a:p>
                      <a:pPr algn="r" rtl="1">
                        <a:spcAft>
                          <a:spcPts val="1200"/>
                        </a:spcAft>
                        <a:buFont typeface="Arial" pitchFamily="34" charset="0"/>
                        <a:buChar char="•"/>
                      </a:pPr>
                      <a:r>
                        <a:rPr lang="he-IL" sz="2400" dirty="0"/>
                        <a:t>תלמידי השכבה הצעירה מפוחדים בתחילת השנה</a:t>
                      </a:r>
                    </a:p>
                    <a:p>
                      <a:pPr algn="r" rtl="1">
                        <a:spcAft>
                          <a:spcPts val="1200"/>
                        </a:spcAft>
                        <a:buFont typeface="Arial" pitchFamily="34" charset="0"/>
                        <a:buChar char="•"/>
                      </a:pPr>
                      <a:endParaRPr lang="he-IL" sz="2400" dirty="0"/>
                    </a:p>
                  </a:txBody>
                  <a:tcPr/>
                </a:tc>
                <a:extLst>
                  <a:ext uri="{0D108BD9-81ED-4DB2-BD59-A6C34878D82A}">
                    <a16:rowId xmlns:a16="http://schemas.microsoft.com/office/drawing/2014/main" val="10003"/>
                  </a:ext>
                </a:extLst>
              </a:tr>
              <a:tr h="432949">
                <a:tc>
                  <a:txBody>
                    <a:bodyPr/>
                    <a:lstStyle/>
                    <a:p>
                      <a:pPr rtl="1">
                        <a:spcAft>
                          <a:spcPts val="1200"/>
                        </a:spcAft>
                      </a:pPr>
                      <a:endParaRPr lang="he-IL" sz="2400" dirty="0"/>
                    </a:p>
                  </a:txBody>
                  <a:tcPr/>
                </a:tc>
                <a:tc>
                  <a:txBody>
                    <a:bodyPr/>
                    <a:lstStyle/>
                    <a:p>
                      <a:pPr rtl="1">
                        <a:spcAft>
                          <a:spcPts val="1200"/>
                        </a:spcAft>
                      </a:pPr>
                      <a:endParaRPr lang="he-IL" sz="24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40279" y="122464"/>
            <a:ext cx="10058400" cy="683969"/>
          </a:xfrm>
        </p:spPr>
        <p:txBody>
          <a:bodyPr>
            <a:normAutofit/>
          </a:bodyPr>
          <a:lstStyle/>
          <a:p>
            <a:pPr algn="r" rtl="1"/>
            <a:r>
              <a:rPr lang="he-IL" sz="2800" dirty="0"/>
              <a:t>המשך: דוגמאות למחקרי 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068853285"/>
              </p:ext>
            </p:extLst>
          </p:nvPr>
        </p:nvGraphicFramePr>
        <p:xfrm>
          <a:off x="1140279" y="1279962"/>
          <a:ext cx="10058400" cy="5242560"/>
        </p:xfrm>
        <a:graphic>
          <a:graphicData uri="http://schemas.openxmlformats.org/drawingml/2006/table">
            <a:tbl>
              <a:tblPr rtl="1" firstRow="1" bandRow="1">
                <a:tableStyleId>{5FD0F851-EC5A-4D38-B0AD-8093EC10F338}</a:tableStyleId>
              </a:tblPr>
              <a:tblGrid>
                <a:gridCol w="2567126">
                  <a:extLst>
                    <a:ext uri="{9D8B030D-6E8A-4147-A177-3AD203B41FA5}">
                      <a16:colId xmlns:a16="http://schemas.microsoft.com/office/drawing/2014/main" val="20000"/>
                    </a:ext>
                  </a:extLst>
                </a:gridCol>
                <a:gridCol w="7491274">
                  <a:extLst>
                    <a:ext uri="{9D8B030D-6E8A-4147-A177-3AD203B41FA5}">
                      <a16:colId xmlns:a16="http://schemas.microsoft.com/office/drawing/2014/main" val="20001"/>
                    </a:ext>
                  </a:extLst>
                </a:gridCol>
              </a:tblGrid>
              <a:tr h="370840">
                <a:tc>
                  <a:txBody>
                    <a:bodyPr/>
                    <a:lstStyle/>
                    <a:p>
                      <a:pPr algn="r" rtl="1">
                        <a:spcAft>
                          <a:spcPts val="1200"/>
                        </a:spcAft>
                      </a:pPr>
                      <a:r>
                        <a:rPr lang="he-IL" sz="2400" dirty="0"/>
                        <a:t>תחום המחקר</a:t>
                      </a:r>
                    </a:p>
                  </a:txBody>
                  <a:tcPr/>
                </a:tc>
                <a:tc>
                  <a:txBody>
                    <a:bodyPr/>
                    <a:lstStyle/>
                    <a:p>
                      <a:pPr algn="r" rtl="1">
                        <a:spcAft>
                          <a:spcPts val="1200"/>
                        </a:spcAft>
                      </a:pPr>
                      <a:r>
                        <a:rPr lang="he-IL" sz="2400" dirty="0"/>
                        <a:t>אי הנחת כבסיס למחקר</a:t>
                      </a:r>
                    </a:p>
                  </a:txBody>
                  <a:tcPr/>
                </a:tc>
                <a:extLst>
                  <a:ext uri="{0D108BD9-81ED-4DB2-BD59-A6C34878D82A}">
                    <a16:rowId xmlns:a16="http://schemas.microsoft.com/office/drawing/2014/main" val="10000"/>
                  </a:ext>
                </a:extLst>
              </a:tr>
              <a:tr h="370840">
                <a:tc>
                  <a:txBody>
                    <a:bodyPr/>
                    <a:lstStyle/>
                    <a:p>
                      <a:pPr rtl="1">
                        <a:spcAft>
                          <a:spcPts val="1200"/>
                        </a:spcAft>
                      </a:pPr>
                      <a:r>
                        <a:rPr lang="he-IL" sz="2400" dirty="0"/>
                        <a:t>אסטרטגיות הוראה</a:t>
                      </a:r>
                    </a:p>
                  </a:txBody>
                  <a:tcPr/>
                </a:tc>
                <a:tc>
                  <a:txBody>
                    <a:bodyPr/>
                    <a:lstStyle/>
                    <a:p>
                      <a:pPr algn="r" rtl="1">
                        <a:spcAft>
                          <a:spcPts val="1200"/>
                        </a:spcAft>
                        <a:buFont typeface="Arial" pitchFamily="34" charset="0"/>
                        <a:buChar char="•"/>
                      </a:pPr>
                      <a:r>
                        <a:rPr lang="he-IL" sz="2400" dirty="0"/>
                        <a:t>חוסר עניין במקצוע מסוים –</a:t>
                      </a:r>
                      <a:r>
                        <a:rPr lang="he-IL" sz="2400" dirty="0" err="1"/>
                        <a:t> שי</a:t>
                      </a:r>
                      <a:r>
                        <a:rPr lang="he-IL" sz="2400" dirty="0"/>
                        <a:t>נוי אסטרטגיה</a:t>
                      </a:r>
                    </a:p>
                    <a:p>
                      <a:pPr algn="r" rtl="1">
                        <a:spcAft>
                          <a:spcPts val="1200"/>
                        </a:spcAft>
                        <a:buFont typeface="Arial" pitchFamily="34" charset="0"/>
                        <a:buChar char="•"/>
                      </a:pPr>
                      <a:r>
                        <a:rPr lang="he-IL" sz="2400" kern="1200" dirty="0"/>
                        <a:t>שעמום בשיעורי ביולוגיה - שילוב סרטונים בתהליכי ההוראה-למידה</a:t>
                      </a:r>
                    </a:p>
                    <a:p>
                      <a:pPr algn="r" rtl="1">
                        <a:spcAft>
                          <a:spcPts val="1200"/>
                        </a:spcAft>
                        <a:buFont typeface="Arial" pitchFamily="34" charset="0"/>
                        <a:buChar char="•"/>
                      </a:pPr>
                      <a:endParaRPr lang="he-IL" sz="2400" dirty="0"/>
                    </a:p>
                  </a:txBody>
                  <a:tcPr/>
                </a:tc>
                <a:extLst>
                  <a:ext uri="{0D108BD9-81ED-4DB2-BD59-A6C34878D82A}">
                    <a16:rowId xmlns:a16="http://schemas.microsoft.com/office/drawing/2014/main" val="10001"/>
                  </a:ext>
                </a:extLst>
              </a:tr>
              <a:tr h="370840">
                <a:tc>
                  <a:txBody>
                    <a:bodyPr/>
                    <a:lstStyle/>
                    <a:p>
                      <a:pPr rtl="1">
                        <a:spcAft>
                          <a:spcPts val="1200"/>
                        </a:spcAft>
                      </a:pPr>
                      <a:r>
                        <a:rPr lang="he-IL" sz="2400" dirty="0"/>
                        <a:t>התנהגותי-אישי</a:t>
                      </a:r>
                    </a:p>
                  </a:txBody>
                  <a:tcPr/>
                </a:tc>
                <a:tc>
                  <a:txBody>
                    <a:bodyPr/>
                    <a:lstStyle/>
                    <a:p>
                      <a:pPr algn="r" rtl="1">
                        <a:spcAft>
                          <a:spcPts val="1200"/>
                        </a:spcAft>
                        <a:buFont typeface="Arial" pitchFamily="34" charset="0"/>
                        <a:buChar char="•"/>
                      </a:pPr>
                      <a:r>
                        <a:rPr lang="he-IL" sz="2400" dirty="0"/>
                        <a:t>היעדרויות תלמידים</a:t>
                      </a:r>
                    </a:p>
                    <a:p>
                      <a:pPr algn="r" rtl="1">
                        <a:spcAft>
                          <a:spcPts val="1200"/>
                        </a:spcAft>
                        <a:buFont typeface="Arial" pitchFamily="34" charset="0"/>
                        <a:buChar char="•"/>
                      </a:pPr>
                      <a:r>
                        <a:rPr lang="he-IL" sz="2400" dirty="0"/>
                        <a:t>תלמידים שאינם מתקדמים בלימודים</a:t>
                      </a:r>
                    </a:p>
                    <a:p>
                      <a:pPr algn="r" rtl="1">
                        <a:spcAft>
                          <a:spcPts val="1200"/>
                        </a:spcAft>
                        <a:buFont typeface="Arial" pitchFamily="34" charset="0"/>
                        <a:buChar char="•"/>
                      </a:pPr>
                      <a:endParaRPr lang="he-IL" sz="2400" dirty="0"/>
                    </a:p>
                  </a:txBody>
                  <a:tcPr/>
                </a:tc>
                <a:extLst>
                  <a:ext uri="{0D108BD9-81ED-4DB2-BD59-A6C34878D82A}">
                    <a16:rowId xmlns:a16="http://schemas.microsoft.com/office/drawing/2014/main" val="10002"/>
                  </a:ext>
                </a:extLst>
              </a:tr>
              <a:tr h="370840">
                <a:tc>
                  <a:txBody>
                    <a:bodyPr/>
                    <a:lstStyle/>
                    <a:p>
                      <a:pPr rtl="1">
                        <a:spcAft>
                          <a:spcPts val="1200"/>
                        </a:spcAft>
                      </a:pPr>
                      <a:r>
                        <a:rPr lang="he-IL" sz="2400" dirty="0"/>
                        <a:t>מטה קוגניציה</a:t>
                      </a:r>
                    </a:p>
                  </a:txBody>
                  <a:tcPr/>
                </a:tc>
                <a:tc>
                  <a:txBody>
                    <a:bodyPr/>
                    <a:lstStyle/>
                    <a:p>
                      <a:pPr algn="r" rtl="1">
                        <a:spcAft>
                          <a:spcPts val="1200"/>
                        </a:spcAft>
                        <a:buFont typeface="Arial" pitchFamily="34" charset="0"/>
                        <a:buChar char="•"/>
                      </a:pPr>
                      <a:r>
                        <a:rPr lang="he-IL" sz="2400" kern="1200" dirty="0"/>
                        <a:t>חוסר הבנה של מהות הציון המספרי ומרכיביו</a:t>
                      </a:r>
                      <a:endParaRPr lang="en-US" sz="2400" kern="1200" dirty="0"/>
                    </a:p>
                    <a:p>
                      <a:pPr algn="r" rtl="1">
                        <a:spcAft>
                          <a:spcPts val="1200"/>
                        </a:spcAft>
                        <a:buFont typeface="Arial" pitchFamily="34" charset="0"/>
                        <a:buChar char="•"/>
                      </a:pPr>
                      <a:r>
                        <a:rPr lang="he-IL" sz="2400" dirty="0"/>
                        <a:t>חוסר</a:t>
                      </a:r>
                      <a:r>
                        <a:rPr lang="he-IL" sz="2400" baseline="0" dirty="0"/>
                        <a:t> מעורבות של התלמידים בתהליכי הערכה</a:t>
                      </a:r>
                      <a:endParaRPr lang="he-IL" sz="2400" dirty="0"/>
                    </a:p>
                  </a:txBody>
                  <a:tcPr/>
                </a:tc>
                <a:extLst>
                  <a:ext uri="{0D108BD9-81ED-4DB2-BD59-A6C34878D82A}">
                    <a16:rowId xmlns:a16="http://schemas.microsoft.com/office/drawing/2014/main" val="10003"/>
                  </a:ext>
                </a:extLst>
              </a:tr>
              <a:tr h="370840">
                <a:tc>
                  <a:txBody>
                    <a:bodyPr/>
                    <a:lstStyle/>
                    <a:p>
                      <a:pPr rtl="1">
                        <a:spcAft>
                          <a:spcPts val="1200"/>
                        </a:spcAft>
                      </a:pPr>
                      <a:endParaRPr lang="he-IL" sz="2400" dirty="0"/>
                    </a:p>
                  </a:txBody>
                  <a:tcPr/>
                </a:tc>
                <a:tc>
                  <a:txBody>
                    <a:bodyPr/>
                    <a:lstStyle/>
                    <a:p>
                      <a:pPr rtl="1">
                        <a:spcAft>
                          <a:spcPts val="1200"/>
                        </a:spcAft>
                      </a:pPr>
                      <a:endParaRPr lang="he-IL"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182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9044" y="251976"/>
            <a:ext cx="10058400" cy="680179"/>
          </a:xfrm>
        </p:spPr>
        <p:txBody>
          <a:bodyPr>
            <a:normAutofit/>
          </a:bodyPr>
          <a:lstStyle/>
          <a:p>
            <a:r>
              <a:rPr lang="he-IL" sz="2400" dirty="0"/>
              <a:t>דוגמאות לתובנות המורים-החוקרים בעקבות מחקר הפעולה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195236250"/>
              </p:ext>
            </p:extLst>
          </p:nvPr>
        </p:nvGraphicFramePr>
        <p:xfrm>
          <a:off x="1554833" y="796226"/>
          <a:ext cx="10058400" cy="6795422"/>
        </p:xfrm>
        <a:graphic>
          <a:graphicData uri="http://schemas.openxmlformats.org/drawingml/2006/table">
            <a:tbl>
              <a:tblPr rtl="1" firstRow="1" bandRow="1">
                <a:tableStyleId>{69012ECD-51FC-41F1-AA8D-1B2483CD663E}</a:tableStyleId>
              </a:tblPr>
              <a:tblGrid>
                <a:gridCol w="1350726">
                  <a:extLst>
                    <a:ext uri="{9D8B030D-6E8A-4147-A177-3AD203B41FA5}">
                      <a16:colId xmlns:a16="http://schemas.microsoft.com/office/drawing/2014/main" val="20000"/>
                    </a:ext>
                  </a:extLst>
                </a:gridCol>
                <a:gridCol w="8707674">
                  <a:extLst>
                    <a:ext uri="{9D8B030D-6E8A-4147-A177-3AD203B41FA5}">
                      <a16:colId xmlns:a16="http://schemas.microsoft.com/office/drawing/2014/main" val="20001"/>
                    </a:ext>
                  </a:extLst>
                </a:gridCol>
              </a:tblGrid>
              <a:tr h="287273">
                <a:tc>
                  <a:txBody>
                    <a:bodyPr/>
                    <a:lstStyle/>
                    <a:p>
                      <a:pPr algn="ctr" rtl="1">
                        <a:spcAft>
                          <a:spcPts val="1200"/>
                        </a:spcAft>
                      </a:pPr>
                      <a:r>
                        <a:rPr lang="he-IL" sz="2200" dirty="0">
                          <a:solidFill>
                            <a:schemeClr val="tx1"/>
                          </a:solidFill>
                        </a:rPr>
                        <a:t>מיון התובנות על פי</a:t>
                      </a:r>
                    </a:p>
                  </a:txBody>
                  <a:tcPr>
                    <a:solidFill>
                      <a:schemeClr val="accent1">
                        <a:lumMod val="20000"/>
                        <a:lumOff val="80000"/>
                      </a:schemeClr>
                    </a:solidFill>
                  </a:tcPr>
                </a:tc>
                <a:tc>
                  <a:txBody>
                    <a:bodyPr/>
                    <a:lstStyle/>
                    <a:p>
                      <a:pPr algn="ctr" rtl="1">
                        <a:spcAft>
                          <a:spcPts val="1200"/>
                        </a:spcAft>
                      </a:pPr>
                      <a:r>
                        <a:rPr lang="he-IL" sz="2200" dirty="0">
                          <a:solidFill>
                            <a:schemeClr val="tx1"/>
                          </a:solidFill>
                        </a:rPr>
                        <a:t>תובנות</a:t>
                      </a:r>
                      <a:r>
                        <a:rPr lang="he-IL" sz="2200" baseline="0" dirty="0">
                          <a:solidFill>
                            <a:schemeClr val="tx1"/>
                          </a:solidFill>
                        </a:rPr>
                        <a:t> המורים החוקרים</a:t>
                      </a:r>
                      <a:endParaRPr lang="he-IL" sz="2200" dirty="0">
                        <a:solidFill>
                          <a:schemeClr val="tx1"/>
                        </a:solidFill>
                      </a:endParaRPr>
                    </a:p>
                  </a:txBody>
                  <a:tcPr>
                    <a:solidFill>
                      <a:srgbClr val="FDEDE9"/>
                    </a:solidFill>
                  </a:tcPr>
                </a:tc>
                <a:extLst>
                  <a:ext uri="{0D108BD9-81ED-4DB2-BD59-A6C34878D82A}">
                    <a16:rowId xmlns:a16="http://schemas.microsoft.com/office/drawing/2014/main" val="10000"/>
                  </a:ext>
                </a:extLst>
              </a:tr>
              <a:tr h="961332">
                <a:tc>
                  <a:txBody>
                    <a:bodyPr/>
                    <a:lstStyle/>
                    <a:p>
                      <a:pPr algn="r" rtl="1">
                        <a:spcAft>
                          <a:spcPts val="1200"/>
                        </a:spcAft>
                      </a:pPr>
                      <a:r>
                        <a:rPr lang="he-IL" sz="2200" dirty="0"/>
                        <a:t>אופי מחקר הפעולה</a:t>
                      </a:r>
                    </a:p>
                  </a:txBody>
                  <a:tcPr/>
                </a:tc>
                <a:tc>
                  <a:txBody>
                    <a:bodyPr/>
                    <a:lstStyle/>
                    <a:p>
                      <a:pPr marL="285750" indent="-285750" algn="r" rtl="1">
                        <a:lnSpc>
                          <a:spcPct val="107000"/>
                        </a:lnSpc>
                        <a:spcAft>
                          <a:spcPts val="1200"/>
                        </a:spcAft>
                        <a:buFont typeface="Wingdings" panose="05000000000000000000" pitchFamily="2" charset="2"/>
                        <a:buChar char="ü"/>
                      </a:pPr>
                      <a:r>
                        <a:rPr lang="he-IL" sz="2200" dirty="0"/>
                        <a:t>התמדה ועקביות בתהליכי מחקר הפעולה חשובים ומסייעים להתקדמות ולהצלחה. </a:t>
                      </a:r>
                      <a:endParaRPr lang="en-US" sz="2200" dirty="0"/>
                    </a:p>
                    <a:p>
                      <a:pPr marL="285750" indent="-285750" algn="r" rtl="1">
                        <a:lnSpc>
                          <a:spcPct val="107000"/>
                        </a:lnSpc>
                        <a:spcAft>
                          <a:spcPts val="1200"/>
                        </a:spcAft>
                        <a:buFont typeface="Wingdings" panose="05000000000000000000" pitchFamily="2" charset="2"/>
                        <a:buChar char="ü"/>
                      </a:pPr>
                      <a:r>
                        <a:rPr lang="he-IL" sz="2200" dirty="0"/>
                        <a:t>מחקר פעולה הוא כלי פרקטי לעבוד אתו בביה"ס. מאפשר לטפל בבעיה שעולה, תיעוד הבעיה, תכנון דרך פתרון, איסוף וניתוח הנתונים. כך ניתן לקדם תהליך שינוי בהוראה. </a:t>
                      </a:r>
                    </a:p>
                    <a:p>
                      <a:pPr marL="285750" indent="-285750" algn="r" rtl="1">
                        <a:lnSpc>
                          <a:spcPct val="107000"/>
                        </a:lnSpc>
                        <a:spcAft>
                          <a:spcPts val="1200"/>
                        </a:spcAft>
                        <a:buFont typeface="Wingdings" panose="05000000000000000000" pitchFamily="2" charset="2"/>
                        <a:buChar char="ü"/>
                      </a:pPr>
                      <a:r>
                        <a:rPr lang="he-IL" sz="2200" kern="1200" dirty="0"/>
                        <a:t>מבצעים תהליך כחלק אינטגראלי מתהליך ההוראה. תמיד יש אפשרות להמשך ולבניית תכנית התערבות והבראה מחדש ולטפח מצב קיים במסגרת תהליך ספיראלי מתמשך.</a:t>
                      </a:r>
                    </a:p>
                    <a:p>
                      <a:pPr marL="285750" indent="-285750" algn="r" rtl="1">
                        <a:lnSpc>
                          <a:spcPct val="107000"/>
                        </a:lnSpc>
                        <a:spcAft>
                          <a:spcPts val="1200"/>
                        </a:spcAft>
                        <a:buFont typeface="Wingdings" panose="05000000000000000000" pitchFamily="2" charset="2"/>
                        <a:buChar char="ü"/>
                      </a:pPr>
                      <a:r>
                        <a:rPr lang="he-IL" sz="2200" kern="1200" dirty="0"/>
                        <a:t>המחקר אורך זמן ולא ניתן לבצע זאת על כל סוגיה או קושי. ניתן לטפל בכל פעם בנושא אחד.</a:t>
                      </a:r>
                    </a:p>
                    <a:p>
                      <a:pPr marL="285750" indent="-285750" algn="r" rtl="1">
                        <a:lnSpc>
                          <a:spcPct val="107000"/>
                        </a:lnSpc>
                        <a:spcAft>
                          <a:spcPts val="1200"/>
                        </a:spcAft>
                        <a:buFont typeface="Wingdings" panose="05000000000000000000" pitchFamily="2" charset="2"/>
                        <a:buChar char="ü"/>
                      </a:pPr>
                      <a:endParaRPr lang="en-US" sz="2200" dirty="0">
                        <a:latin typeface="David" pitchFamily="34" charset="-79"/>
                        <a:ea typeface="Calibri"/>
                        <a:cs typeface="David" pitchFamily="34" charset="-79"/>
                      </a:endParaRPr>
                    </a:p>
                  </a:txBody>
                  <a:tcPr marL="68580" marR="68580" marT="0" marB="0"/>
                </a:tc>
                <a:extLst>
                  <a:ext uri="{0D108BD9-81ED-4DB2-BD59-A6C34878D82A}">
                    <a16:rowId xmlns:a16="http://schemas.microsoft.com/office/drawing/2014/main" val="10001"/>
                  </a:ext>
                </a:extLst>
              </a:tr>
              <a:tr h="1147859">
                <a:tc>
                  <a:txBody>
                    <a:bodyPr/>
                    <a:lstStyle/>
                    <a:p>
                      <a:pPr algn="r" rtl="1">
                        <a:spcAft>
                          <a:spcPts val="1200"/>
                        </a:spcAft>
                      </a:pPr>
                      <a:endParaRPr lang="he-IL" sz="2200" dirty="0"/>
                    </a:p>
                  </a:txBody>
                  <a:tcPr/>
                </a:tc>
                <a:tc>
                  <a:txBody>
                    <a:bodyPr/>
                    <a:lstStyle/>
                    <a:p>
                      <a:pPr marL="285750" marR="0" indent="-285750" algn="r" defTabSz="914400" rtl="1" eaLnBrk="1" fontAlgn="auto" latinLnBrk="0" hangingPunct="1">
                        <a:lnSpc>
                          <a:spcPct val="100000"/>
                        </a:lnSpc>
                        <a:spcBef>
                          <a:spcPts val="0"/>
                        </a:spcBef>
                        <a:spcAft>
                          <a:spcPts val="1200"/>
                        </a:spcAft>
                        <a:buClrTx/>
                        <a:buSzTx/>
                        <a:buFont typeface="Wingdings" panose="05000000000000000000" pitchFamily="2" charset="2"/>
                        <a:buChar char="ü"/>
                        <a:tabLst/>
                        <a:defRPr/>
                      </a:pPr>
                      <a:endParaRPr lang="he-IL" sz="2200" dirty="0">
                        <a:latin typeface="David" pitchFamily="34" charset="-79"/>
                        <a:cs typeface="David" pitchFamily="34" charset="-79"/>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9044" y="251976"/>
            <a:ext cx="10058400" cy="680179"/>
          </a:xfrm>
        </p:spPr>
        <p:txBody>
          <a:bodyPr>
            <a:normAutofit/>
          </a:bodyPr>
          <a:lstStyle/>
          <a:p>
            <a:r>
              <a:rPr lang="he-IL" sz="2400" dirty="0"/>
              <a:t>המשך: דוגמאות לתובנות המורים-החוקרים בעקבות מחקר הפעולה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481331999"/>
              </p:ext>
            </p:extLst>
          </p:nvPr>
        </p:nvGraphicFramePr>
        <p:xfrm>
          <a:off x="1391547" y="1441204"/>
          <a:ext cx="10058400" cy="4669309"/>
        </p:xfrm>
        <a:graphic>
          <a:graphicData uri="http://schemas.openxmlformats.org/drawingml/2006/table">
            <a:tbl>
              <a:tblPr rtl="1" firstRow="1" bandRow="1">
                <a:tableStyleId>{69012ECD-51FC-41F1-AA8D-1B2483CD663E}</a:tableStyleId>
              </a:tblPr>
              <a:tblGrid>
                <a:gridCol w="1342562">
                  <a:extLst>
                    <a:ext uri="{9D8B030D-6E8A-4147-A177-3AD203B41FA5}">
                      <a16:colId xmlns:a16="http://schemas.microsoft.com/office/drawing/2014/main" val="20000"/>
                    </a:ext>
                  </a:extLst>
                </a:gridCol>
                <a:gridCol w="8715838">
                  <a:extLst>
                    <a:ext uri="{9D8B030D-6E8A-4147-A177-3AD203B41FA5}">
                      <a16:colId xmlns:a16="http://schemas.microsoft.com/office/drawing/2014/main" val="20001"/>
                    </a:ext>
                  </a:extLst>
                </a:gridCol>
              </a:tblGrid>
              <a:tr h="1209317">
                <a:tc>
                  <a:txBody>
                    <a:bodyPr/>
                    <a:lstStyle/>
                    <a:p>
                      <a:pPr algn="ctr" rtl="1">
                        <a:spcAft>
                          <a:spcPts val="1200"/>
                        </a:spcAft>
                      </a:pPr>
                      <a:r>
                        <a:rPr lang="he-IL" sz="2200" dirty="0">
                          <a:solidFill>
                            <a:schemeClr val="tx1"/>
                          </a:solidFill>
                        </a:rPr>
                        <a:t>מיון התובנות על פי</a:t>
                      </a:r>
                    </a:p>
                  </a:txBody>
                  <a:tcPr>
                    <a:solidFill>
                      <a:schemeClr val="accent1">
                        <a:lumMod val="20000"/>
                        <a:lumOff val="80000"/>
                      </a:schemeClr>
                    </a:solidFill>
                  </a:tcPr>
                </a:tc>
                <a:tc>
                  <a:txBody>
                    <a:bodyPr/>
                    <a:lstStyle/>
                    <a:p>
                      <a:pPr algn="ctr" rtl="1">
                        <a:spcAft>
                          <a:spcPts val="1200"/>
                        </a:spcAft>
                      </a:pPr>
                      <a:r>
                        <a:rPr lang="he-IL" sz="2200" dirty="0">
                          <a:solidFill>
                            <a:schemeClr val="tx1"/>
                          </a:solidFill>
                        </a:rPr>
                        <a:t>תובנות</a:t>
                      </a:r>
                      <a:r>
                        <a:rPr lang="he-IL" sz="2200" baseline="0" dirty="0">
                          <a:solidFill>
                            <a:schemeClr val="tx1"/>
                          </a:solidFill>
                        </a:rPr>
                        <a:t> המורים החוקרים</a:t>
                      </a:r>
                      <a:endParaRPr lang="he-IL" sz="2200" dirty="0">
                        <a:solidFill>
                          <a:schemeClr val="tx1"/>
                        </a:solidFill>
                      </a:endParaRPr>
                    </a:p>
                  </a:txBody>
                  <a:tcPr>
                    <a:solidFill>
                      <a:srgbClr val="FDEDE9"/>
                    </a:solidFill>
                  </a:tcPr>
                </a:tc>
                <a:extLst>
                  <a:ext uri="{0D108BD9-81ED-4DB2-BD59-A6C34878D82A}">
                    <a16:rowId xmlns:a16="http://schemas.microsoft.com/office/drawing/2014/main" val="10000"/>
                  </a:ext>
                </a:extLst>
              </a:tr>
              <a:tr h="3459992">
                <a:tc>
                  <a:txBody>
                    <a:bodyPr/>
                    <a:lstStyle/>
                    <a:p>
                      <a:pPr algn="r" rtl="1">
                        <a:spcAft>
                          <a:spcPts val="1200"/>
                        </a:spcAft>
                      </a:pPr>
                      <a:endParaRPr lang="he-IL" sz="2200" dirty="0"/>
                    </a:p>
                    <a:p>
                      <a:pPr algn="r" rtl="1">
                        <a:spcAft>
                          <a:spcPts val="1200"/>
                        </a:spcAft>
                      </a:pPr>
                      <a:r>
                        <a:rPr lang="he-IL" sz="2200" dirty="0"/>
                        <a:t>הארגון</a:t>
                      </a:r>
                    </a:p>
                  </a:txBody>
                  <a:tcPr/>
                </a:tc>
                <a:tc>
                  <a:txBody>
                    <a:bodyPr/>
                    <a:lstStyle/>
                    <a:p>
                      <a:pPr marL="285750" marR="0" indent="-285750" algn="r" defTabSz="914400" rtl="1"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he-IL" sz="2200" dirty="0"/>
                        <a:t>גם אם לא כל התלמידים השכילו ליהנות ממשאבי בית הספר ומבינים בערכם ובצורך לייעל את זמנם, חשוב שבית הספר ימשיך לנסות במאמציו ולו רק עבור קומץ תלמידים הזקוק לכך. </a:t>
                      </a:r>
                    </a:p>
                    <a:p>
                      <a:pPr marL="285750" marR="0" indent="-285750" algn="r" defTabSz="914400" rtl="1"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he-IL" sz="2200" dirty="0"/>
                        <a:t>העלאת הנושא למודעות הצוות בכלל והמורה בפרט ותשומת הלב הניתנת לתלמידים תוך כדי המחקר, כל אלה הם מקדמי השינוי והצלחת הפעולה.</a:t>
                      </a:r>
                      <a:endParaRPr lang="en-US" sz="2200" dirty="0"/>
                    </a:p>
                    <a:p>
                      <a:pPr marL="285750" marR="0" indent="-285750" algn="r" defTabSz="914400" rtl="1"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he-IL" sz="2200" dirty="0"/>
                        <a:t>מחקר פעולה הבנוי נכון הוא כלי ארגוני-פדגוגי ממדרגה ראשונה, הגורם לאוורור המערכת ומשלב אנרגיות חדשות.</a:t>
                      </a:r>
                    </a:p>
                    <a:p>
                      <a:pPr marL="285750" marR="0" indent="-285750" algn="r" defTabSz="914400" rtl="1" eaLnBrk="1" fontAlgn="auto" latinLnBrk="0" hangingPunct="1">
                        <a:lnSpc>
                          <a:spcPct val="100000"/>
                        </a:lnSpc>
                        <a:spcBef>
                          <a:spcPts val="0"/>
                        </a:spcBef>
                        <a:spcAft>
                          <a:spcPts val="1200"/>
                        </a:spcAft>
                        <a:buClrTx/>
                        <a:buSzTx/>
                        <a:buFont typeface="Wingdings" panose="05000000000000000000" pitchFamily="2" charset="2"/>
                        <a:buChar char="ü"/>
                        <a:tabLst/>
                        <a:defRPr/>
                      </a:pPr>
                      <a:endParaRPr lang="he-IL" sz="2200" dirty="0">
                        <a:latin typeface="David" pitchFamily="34" charset="-79"/>
                        <a:cs typeface="David" pitchFamily="34" charset="-79"/>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38271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9044" y="251976"/>
            <a:ext cx="10058400" cy="680179"/>
          </a:xfrm>
        </p:spPr>
        <p:txBody>
          <a:bodyPr>
            <a:normAutofit/>
          </a:bodyPr>
          <a:lstStyle/>
          <a:p>
            <a:r>
              <a:rPr lang="en-US" sz="2400" dirty="0"/>
              <a:t> </a:t>
            </a:r>
            <a:r>
              <a:rPr lang="he-IL" sz="2400" dirty="0"/>
              <a:t>המשך: דוגמאות לתובנות המורים-החוקרים בעקבות מחקר הפעולה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278755808"/>
              </p:ext>
            </p:extLst>
          </p:nvPr>
        </p:nvGraphicFramePr>
        <p:xfrm>
          <a:off x="967401" y="1522441"/>
          <a:ext cx="10058400" cy="5276927"/>
        </p:xfrm>
        <a:graphic>
          <a:graphicData uri="http://schemas.openxmlformats.org/drawingml/2006/table">
            <a:tbl>
              <a:tblPr rtl="1" firstRow="1" bandRow="1">
                <a:tableStyleId>{69012ECD-51FC-41F1-AA8D-1B2483CD663E}</a:tableStyleId>
              </a:tblPr>
              <a:tblGrid>
                <a:gridCol w="2069976">
                  <a:extLst>
                    <a:ext uri="{9D8B030D-6E8A-4147-A177-3AD203B41FA5}">
                      <a16:colId xmlns:a16="http://schemas.microsoft.com/office/drawing/2014/main" val="20000"/>
                    </a:ext>
                  </a:extLst>
                </a:gridCol>
                <a:gridCol w="7988424">
                  <a:extLst>
                    <a:ext uri="{9D8B030D-6E8A-4147-A177-3AD203B41FA5}">
                      <a16:colId xmlns:a16="http://schemas.microsoft.com/office/drawing/2014/main" val="20001"/>
                    </a:ext>
                  </a:extLst>
                </a:gridCol>
              </a:tblGrid>
              <a:tr h="399017">
                <a:tc>
                  <a:txBody>
                    <a:bodyPr/>
                    <a:lstStyle/>
                    <a:p>
                      <a:pPr algn="ctr" rtl="1">
                        <a:spcAft>
                          <a:spcPts val="1200"/>
                        </a:spcAft>
                      </a:pPr>
                      <a:r>
                        <a:rPr lang="he-IL" sz="2400" dirty="0">
                          <a:solidFill>
                            <a:schemeClr val="tx1"/>
                          </a:solidFill>
                        </a:rPr>
                        <a:t>מיון התובנות על פי</a:t>
                      </a:r>
                    </a:p>
                  </a:txBody>
                  <a:tcPr>
                    <a:solidFill>
                      <a:schemeClr val="accent1">
                        <a:lumMod val="20000"/>
                        <a:lumOff val="80000"/>
                      </a:schemeClr>
                    </a:solidFill>
                  </a:tcPr>
                </a:tc>
                <a:tc>
                  <a:txBody>
                    <a:bodyPr/>
                    <a:lstStyle/>
                    <a:p>
                      <a:pPr algn="ctr" rtl="1">
                        <a:spcAft>
                          <a:spcPts val="1200"/>
                        </a:spcAft>
                      </a:pPr>
                      <a:r>
                        <a:rPr lang="he-IL" sz="2400" dirty="0">
                          <a:solidFill>
                            <a:schemeClr val="tx1"/>
                          </a:solidFill>
                        </a:rPr>
                        <a:t>תובנות</a:t>
                      </a:r>
                      <a:r>
                        <a:rPr lang="he-IL" sz="2400" baseline="0" dirty="0">
                          <a:solidFill>
                            <a:schemeClr val="tx1"/>
                          </a:solidFill>
                        </a:rPr>
                        <a:t> המורים החוקרים</a:t>
                      </a:r>
                      <a:endParaRPr lang="he-IL" sz="2400" dirty="0">
                        <a:solidFill>
                          <a:schemeClr val="tx1"/>
                        </a:solidFill>
                      </a:endParaRPr>
                    </a:p>
                  </a:txBody>
                  <a:tcPr>
                    <a:solidFill>
                      <a:srgbClr val="FDEDE9"/>
                    </a:solidFill>
                  </a:tcPr>
                </a:tc>
                <a:extLst>
                  <a:ext uri="{0D108BD9-81ED-4DB2-BD59-A6C34878D82A}">
                    <a16:rowId xmlns:a16="http://schemas.microsoft.com/office/drawing/2014/main" val="10000"/>
                  </a:ext>
                </a:extLst>
              </a:tr>
              <a:tr h="399017">
                <a:tc>
                  <a:txBody>
                    <a:bodyPr/>
                    <a:lstStyle/>
                    <a:p>
                      <a:pPr algn="r" rtl="1">
                        <a:spcAft>
                          <a:spcPts val="1200"/>
                        </a:spcAft>
                      </a:pPr>
                      <a:r>
                        <a:rPr lang="he-IL" sz="2400" dirty="0"/>
                        <a:t>תחום הדעת</a:t>
                      </a:r>
                    </a:p>
                  </a:txBody>
                  <a:tcPr/>
                </a:tc>
                <a:tc>
                  <a:txBody>
                    <a:bodyPr/>
                    <a:lstStyle/>
                    <a:p>
                      <a:pPr marL="285750" indent="-285750" algn="r" rtl="1">
                        <a:spcAft>
                          <a:spcPts val="1200"/>
                        </a:spcAft>
                        <a:buFont typeface="Wingdings" panose="05000000000000000000" pitchFamily="2" charset="2"/>
                        <a:buChar char="ü"/>
                      </a:pPr>
                      <a:r>
                        <a:rPr lang="he-IL" sz="2400" kern="1200" dirty="0"/>
                        <a:t>למדתי שאם משהו לא עובד –</a:t>
                      </a:r>
                      <a:r>
                        <a:rPr lang="he-IL" sz="2400" kern="1200" dirty="0" err="1"/>
                        <a:t> על</a:t>
                      </a:r>
                      <a:r>
                        <a:rPr lang="he-IL" sz="2400" kern="1200" dirty="0"/>
                        <a:t>י לקרוא, להבין לעומק, לא לכבות שריפות.</a:t>
                      </a:r>
                      <a:endParaRPr lang="en-US" sz="2400" kern="1200" dirty="0"/>
                    </a:p>
                    <a:p>
                      <a:pPr marL="285750" indent="-285750" algn="r" rtl="1">
                        <a:spcAft>
                          <a:spcPts val="1200"/>
                        </a:spcAft>
                        <a:buFont typeface="Wingdings" panose="05000000000000000000" pitchFamily="2" charset="2"/>
                        <a:buChar char="ü"/>
                      </a:pPr>
                      <a:r>
                        <a:rPr lang="he-IL" sz="2400" kern="1200" dirty="0"/>
                        <a:t>גיליתי שלא לימדתי כראוי את הנושא "ייצוג גרפי".</a:t>
                      </a:r>
                      <a:endParaRPr lang="en-US" sz="2400" kern="1200" dirty="0"/>
                    </a:p>
                    <a:p>
                      <a:pPr marL="285750" indent="-285750" algn="r" rtl="1">
                        <a:spcAft>
                          <a:spcPts val="1200"/>
                        </a:spcAft>
                        <a:buFont typeface="Wingdings" panose="05000000000000000000" pitchFamily="2" charset="2"/>
                        <a:buChar char="ü"/>
                      </a:pPr>
                      <a:r>
                        <a:rPr lang="he-IL" sz="2400" kern="1200" dirty="0"/>
                        <a:t>למדתי שנכון ללמד את תהליך החקר כל הזמן, בשלבים. לא לחכות להוראת התהליך השלם.</a:t>
                      </a:r>
                      <a:endParaRPr lang="en-US" sz="2400" kern="1200" dirty="0"/>
                    </a:p>
                    <a:p>
                      <a:pPr marL="285750" marR="0" indent="-285750" algn="r" defTabSz="914400" rtl="1"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he-IL" sz="2400" kern="1200" dirty="0"/>
                        <a:t>מחקר פעולה חייב אותי להעמיק בידע מדעי בתחום שלא הכרתי.</a:t>
                      </a:r>
                      <a:endParaRPr lang="en-US" sz="2400" kern="1200" dirty="0"/>
                    </a:p>
                    <a:p>
                      <a:pPr marL="285750" indent="-285750" algn="r" rtl="1">
                        <a:spcAft>
                          <a:spcPts val="1200"/>
                        </a:spcAft>
                        <a:buFont typeface="Wingdings" panose="05000000000000000000" pitchFamily="2" charset="2"/>
                        <a:buChar char="ü"/>
                      </a:pPr>
                      <a:endParaRPr lang="he-IL" sz="2400" dirty="0"/>
                    </a:p>
                  </a:txBody>
                  <a:tcPr marL="68580" marR="68580" marT="0" marB="0"/>
                </a:tc>
                <a:extLst>
                  <a:ext uri="{0D108BD9-81ED-4DB2-BD59-A6C34878D82A}">
                    <a16:rowId xmlns:a16="http://schemas.microsoft.com/office/drawing/2014/main" val="10001"/>
                  </a:ext>
                </a:extLst>
              </a:tr>
              <a:tr h="918287">
                <a:tc>
                  <a:txBody>
                    <a:bodyPr/>
                    <a:lstStyle/>
                    <a:p>
                      <a:pPr algn="r" rtl="1">
                        <a:spcAft>
                          <a:spcPts val="1200"/>
                        </a:spcAft>
                      </a:pPr>
                      <a:endParaRPr lang="he-IL" sz="2400" dirty="0"/>
                    </a:p>
                  </a:txBody>
                  <a:tcPr/>
                </a:tc>
                <a:tc>
                  <a:txBody>
                    <a:bodyPr/>
                    <a:lstStyle/>
                    <a:p>
                      <a:pPr marL="285750" indent="-285750" algn="r" rtl="1">
                        <a:spcAft>
                          <a:spcPts val="1200"/>
                        </a:spcAft>
                        <a:buFont typeface="Wingdings" panose="05000000000000000000" pitchFamily="2" charset="2"/>
                        <a:buChar char="ü"/>
                      </a:pPr>
                      <a:endParaRPr lang="he-IL" sz="2400" dirty="0">
                        <a:latin typeface="David" pitchFamily="34" charset="-79"/>
                        <a:cs typeface="David" pitchFamily="34" charset="-79"/>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9227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9044" y="251976"/>
            <a:ext cx="10058400" cy="680179"/>
          </a:xfrm>
        </p:spPr>
        <p:txBody>
          <a:bodyPr>
            <a:normAutofit/>
          </a:bodyPr>
          <a:lstStyle/>
          <a:p>
            <a:r>
              <a:rPr lang="en-US" sz="2400" dirty="0"/>
              <a:t> </a:t>
            </a:r>
            <a:r>
              <a:rPr lang="he-IL" sz="2400" dirty="0"/>
              <a:t>המשך: דוגמאות לתובנות המורים-החוקרים בעקבות מחקר הפעולה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623519287"/>
              </p:ext>
            </p:extLst>
          </p:nvPr>
        </p:nvGraphicFramePr>
        <p:xfrm>
          <a:off x="1049044" y="1097899"/>
          <a:ext cx="10058400" cy="4206240"/>
        </p:xfrm>
        <a:graphic>
          <a:graphicData uri="http://schemas.openxmlformats.org/drawingml/2006/table">
            <a:tbl>
              <a:tblPr rtl="1" firstRow="1" bandRow="1">
                <a:tableStyleId>{69012ECD-51FC-41F1-AA8D-1B2483CD663E}</a:tableStyleId>
              </a:tblPr>
              <a:tblGrid>
                <a:gridCol w="2069976">
                  <a:extLst>
                    <a:ext uri="{9D8B030D-6E8A-4147-A177-3AD203B41FA5}">
                      <a16:colId xmlns:a16="http://schemas.microsoft.com/office/drawing/2014/main" val="20000"/>
                    </a:ext>
                  </a:extLst>
                </a:gridCol>
                <a:gridCol w="7988424">
                  <a:extLst>
                    <a:ext uri="{9D8B030D-6E8A-4147-A177-3AD203B41FA5}">
                      <a16:colId xmlns:a16="http://schemas.microsoft.com/office/drawing/2014/main" val="20001"/>
                    </a:ext>
                  </a:extLst>
                </a:gridCol>
              </a:tblGrid>
              <a:tr h="399017">
                <a:tc>
                  <a:txBody>
                    <a:bodyPr/>
                    <a:lstStyle/>
                    <a:p>
                      <a:pPr algn="ctr" rtl="1">
                        <a:spcAft>
                          <a:spcPts val="1200"/>
                        </a:spcAft>
                      </a:pPr>
                      <a:r>
                        <a:rPr lang="he-IL" sz="2400" dirty="0">
                          <a:solidFill>
                            <a:schemeClr val="tx1"/>
                          </a:solidFill>
                        </a:rPr>
                        <a:t>מיון התובנות על פי</a:t>
                      </a:r>
                    </a:p>
                  </a:txBody>
                  <a:tcPr>
                    <a:solidFill>
                      <a:schemeClr val="accent1">
                        <a:lumMod val="20000"/>
                        <a:lumOff val="80000"/>
                      </a:schemeClr>
                    </a:solidFill>
                  </a:tcPr>
                </a:tc>
                <a:tc>
                  <a:txBody>
                    <a:bodyPr/>
                    <a:lstStyle/>
                    <a:p>
                      <a:pPr algn="ctr" rtl="1">
                        <a:spcAft>
                          <a:spcPts val="1200"/>
                        </a:spcAft>
                      </a:pPr>
                      <a:r>
                        <a:rPr lang="he-IL" sz="2400" dirty="0">
                          <a:solidFill>
                            <a:schemeClr val="tx1"/>
                          </a:solidFill>
                        </a:rPr>
                        <a:t>תובנות</a:t>
                      </a:r>
                      <a:r>
                        <a:rPr lang="he-IL" sz="2400" baseline="0" dirty="0">
                          <a:solidFill>
                            <a:schemeClr val="tx1"/>
                          </a:solidFill>
                        </a:rPr>
                        <a:t> המורים החוקרים</a:t>
                      </a:r>
                      <a:endParaRPr lang="he-IL" sz="2400" dirty="0">
                        <a:solidFill>
                          <a:schemeClr val="tx1"/>
                        </a:solidFill>
                      </a:endParaRPr>
                    </a:p>
                  </a:txBody>
                  <a:tcPr>
                    <a:solidFill>
                      <a:srgbClr val="FDEDE9"/>
                    </a:solidFill>
                  </a:tcPr>
                </a:tc>
                <a:extLst>
                  <a:ext uri="{0D108BD9-81ED-4DB2-BD59-A6C34878D82A}">
                    <a16:rowId xmlns:a16="http://schemas.microsoft.com/office/drawing/2014/main" val="10000"/>
                  </a:ext>
                </a:extLst>
              </a:tr>
              <a:tr h="918287">
                <a:tc>
                  <a:txBody>
                    <a:bodyPr/>
                    <a:lstStyle/>
                    <a:p>
                      <a:pPr algn="r" rtl="1">
                        <a:spcAft>
                          <a:spcPts val="1200"/>
                        </a:spcAft>
                      </a:pPr>
                      <a:endParaRPr lang="he-IL" sz="2400" dirty="0"/>
                    </a:p>
                    <a:p>
                      <a:pPr algn="r" rtl="1">
                        <a:spcAft>
                          <a:spcPts val="1200"/>
                        </a:spcAft>
                      </a:pPr>
                      <a:r>
                        <a:rPr lang="he-IL" sz="2400" dirty="0"/>
                        <a:t>הקהילה</a:t>
                      </a:r>
                    </a:p>
                  </a:txBody>
                  <a:tcPr/>
                </a:tc>
                <a:tc>
                  <a:txBody>
                    <a:bodyPr/>
                    <a:lstStyle/>
                    <a:p>
                      <a:pPr marL="285750" indent="-285750" algn="r" rtl="1">
                        <a:spcAft>
                          <a:spcPts val="1200"/>
                        </a:spcAft>
                        <a:buFont typeface="Wingdings" panose="05000000000000000000" pitchFamily="2" charset="2"/>
                        <a:buChar char="ü"/>
                      </a:pPr>
                      <a:endParaRPr lang="he-IL" sz="2400" dirty="0"/>
                    </a:p>
                    <a:p>
                      <a:pPr marL="285750" indent="-285750" algn="r" rtl="1">
                        <a:spcAft>
                          <a:spcPts val="1200"/>
                        </a:spcAft>
                        <a:buFont typeface="Wingdings" panose="05000000000000000000" pitchFamily="2" charset="2"/>
                        <a:buChar char="ü"/>
                      </a:pPr>
                      <a:r>
                        <a:rPr lang="he-IL" sz="2400" dirty="0"/>
                        <a:t>מחייב רצון של הילדים ושיתוף פעולה של ההורים. חשובה מאוד השיחה המטרימה עם ההורים והפיכתם לשותפי פעולה. לדאוג שההצעות יבואו מהם.</a:t>
                      </a:r>
                    </a:p>
                    <a:p>
                      <a:pPr marL="285750" indent="-285750" algn="r" rtl="1">
                        <a:spcAft>
                          <a:spcPts val="1200"/>
                        </a:spcAft>
                        <a:buFont typeface="Wingdings" panose="05000000000000000000" pitchFamily="2" charset="2"/>
                        <a:buChar char="ü"/>
                      </a:pPr>
                      <a:r>
                        <a:rPr lang="he-IL" sz="2400" kern="1200" dirty="0"/>
                        <a:t>בפועל צעד זה בנה אמון מעמיק בין ההורים לבינינו והיווה לא רק תמיכה ואישור בנעשה כי אם מחויבות של ההורים וילדיהם לתהליך כולו.</a:t>
                      </a:r>
                    </a:p>
                    <a:p>
                      <a:pPr marL="285750" indent="-285750" algn="r" rtl="1">
                        <a:spcAft>
                          <a:spcPts val="1200"/>
                        </a:spcAft>
                        <a:buFont typeface="Wingdings" panose="05000000000000000000" pitchFamily="2" charset="2"/>
                        <a:buChar char="ü"/>
                      </a:pPr>
                      <a:endParaRPr lang="he-IL" sz="2400" dirty="0">
                        <a:latin typeface="David" pitchFamily="34" charset="-79"/>
                        <a:cs typeface="David" pitchFamily="34" charset="-79"/>
                      </a:endParaRPr>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9044" y="251976"/>
            <a:ext cx="10058400" cy="680179"/>
          </a:xfrm>
        </p:spPr>
        <p:txBody>
          <a:bodyPr>
            <a:normAutofit/>
          </a:bodyPr>
          <a:lstStyle/>
          <a:p>
            <a:r>
              <a:rPr lang="en-US" sz="2400" dirty="0"/>
              <a:t> </a:t>
            </a:r>
            <a:r>
              <a:rPr lang="he-IL" sz="2400" dirty="0"/>
              <a:t>המשך: דוגמאות לתובנות המורים-החוקרים בעקבות מחקר הפעולה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897521044"/>
              </p:ext>
            </p:extLst>
          </p:nvPr>
        </p:nvGraphicFramePr>
        <p:xfrm>
          <a:off x="1342562" y="932155"/>
          <a:ext cx="10058400" cy="4913313"/>
        </p:xfrm>
        <a:graphic>
          <a:graphicData uri="http://schemas.openxmlformats.org/drawingml/2006/table">
            <a:tbl>
              <a:tblPr rtl="1" firstRow="1" bandRow="1">
                <a:tableStyleId>{69012ECD-51FC-41F1-AA8D-1B2483CD663E}</a:tableStyleId>
              </a:tblPr>
              <a:tblGrid>
                <a:gridCol w="1905898">
                  <a:extLst>
                    <a:ext uri="{9D8B030D-6E8A-4147-A177-3AD203B41FA5}">
                      <a16:colId xmlns:a16="http://schemas.microsoft.com/office/drawing/2014/main" val="20000"/>
                    </a:ext>
                  </a:extLst>
                </a:gridCol>
                <a:gridCol w="8152502">
                  <a:extLst>
                    <a:ext uri="{9D8B030D-6E8A-4147-A177-3AD203B41FA5}">
                      <a16:colId xmlns:a16="http://schemas.microsoft.com/office/drawing/2014/main" val="20001"/>
                    </a:ext>
                  </a:extLst>
                </a:gridCol>
              </a:tblGrid>
              <a:tr h="399017">
                <a:tc>
                  <a:txBody>
                    <a:bodyPr/>
                    <a:lstStyle/>
                    <a:p>
                      <a:pPr algn="ctr" rtl="1"/>
                      <a:r>
                        <a:rPr lang="he-IL" sz="2400" dirty="0">
                          <a:solidFill>
                            <a:schemeClr val="tx1"/>
                          </a:solidFill>
                        </a:rPr>
                        <a:t>מיון התובנות על פי</a:t>
                      </a:r>
                    </a:p>
                  </a:txBody>
                  <a:tcPr>
                    <a:solidFill>
                      <a:schemeClr val="accent1">
                        <a:lumMod val="20000"/>
                        <a:lumOff val="80000"/>
                      </a:schemeClr>
                    </a:solidFill>
                  </a:tcPr>
                </a:tc>
                <a:tc>
                  <a:txBody>
                    <a:bodyPr/>
                    <a:lstStyle/>
                    <a:p>
                      <a:pPr algn="ctr" rtl="1"/>
                      <a:r>
                        <a:rPr lang="he-IL" sz="2400" dirty="0">
                          <a:solidFill>
                            <a:schemeClr val="tx1"/>
                          </a:solidFill>
                        </a:rPr>
                        <a:t>תובנות</a:t>
                      </a:r>
                      <a:r>
                        <a:rPr lang="he-IL" sz="2400" baseline="0" dirty="0">
                          <a:solidFill>
                            <a:schemeClr val="tx1"/>
                          </a:solidFill>
                        </a:rPr>
                        <a:t> המורים החוקרים</a:t>
                      </a:r>
                      <a:endParaRPr lang="he-IL" sz="2400" dirty="0">
                        <a:solidFill>
                          <a:schemeClr val="tx1"/>
                        </a:solidFill>
                      </a:endParaRPr>
                    </a:p>
                  </a:txBody>
                  <a:tcPr>
                    <a:solidFill>
                      <a:srgbClr val="FDEDE9"/>
                    </a:solidFill>
                  </a:tcPr>
                </a:tc>
                <a:extLst>
                  <a:ext uri="{0D108BD9-81ED-4DB2-BD59-A6C34878D82A}">
                    <a16:rowId xmlns:a16="http://schemas.microsoft.com/office/drawing/2014/main" val="10000"/>
                  </a:ext>
                </a:extLst>
              </a:tr>
              <a:tr h="924040">
                <a:tc>
                  <a:txBody>
                    <a:bodyPr/>
                    <a:lstStyle/>
                    <a:p>
                      <a:pPr algn="r" rtl="1">
                        <a:spcAft>
                          <a:spcPts val="600"/>
                        </a:spcAft>
                      </a:pPr>
                      <a:r>
                        <a:rPr lang="he-IL" sz="2400" dirty="0"/>
                        <a:t>תובנות אישיות</a:t>
                      </a:r>
                    </a:p>
                  </a:txBody>
                  <a:tcPr/>
                </a:tc>
                <a:tc>
                  <a:txBody>
                    <a:bodyPr/>
                    <a:lstStyle/>
                    <a:p>
                      <a:pPr marL="285750" indent="-285750" algn="r" rtl="1">
                        <a:spcAft>
                          <a:spcPts val="1200"/>
                        </a:spcAft>
                        <a:buFont typeface="Wingdings" panose="05000000000000000000" pitchFamily="2" charset="2"/>
                        <a:buChar char="ü"/>
                      </a:pPr>
                      <a:r>
                        <a:rPr lang="he-IL" sz="2400" kern="1200" dirty="0"/>
                        <a:t>פתח לי צוהר להוראה מדויקת ומקצועית גרם לי להפוך ממורה שצורכת מידע למורה שמייצרת ידע.</a:t>
                      </a:r>
                      <a:endParaRPr lang="en-US" sz="2400" kern="1200" dirty="0"/>
                    </a:p>
                    <a:p>
                      <a:pPr marL="285750" marR="0" indent="-285750" algn="r" defTabSz="914400" rtl="1" eaLnBrk="1" fontAlgn="auto" latinLnBrk="0" hangingPunct="1">
                        <a:lnSpc>
                          <a:spcPct val="107000"/>
                        </a:lnSpc>
                        <a:spcBef>
                          <a:spcPts val="0"/>
                        </a:spcBef>
                        <a:spcAft>
                          <a:spcPts val="1200"/>
                        </a:spcAft>
                        <a:buClrTx/>
                        <a:buSzTx/>
                        <a:buFont typeface="Wingdings" panose="05000000000000000000" pitchFamily="2" charset="2"/>
                        <a:buChar char="ü"/>
                        <a:tabLst/>
                        <a:defRPr/>
                      </a:pPr>
                      <a:r>
                        <a:rPr lang="he-IL" sz="2400" dirty="0"/>
                        <a:t> </a:t>
                      </a:r>
                      <a:r>
                        <a:rPr lang="he-IL" sz="2400" kern="1200" dirty="0"/>
                        <a:t>הרגשתי שיש בכוחה של הפעולה המתערבת בעבודתי לשפר את עבודת ההוראה שלי, הרגשתי שאני משפיע על הלמידה, על הרצון, על ההנאה מהלמידה ובעיקר על הבנת החומר הנלמד על ידי תלמידים שבדרך כלל אינם נמצאים לא מבחינת הישגים ולא מבחינת מוטיבציה ללמידה בחלק העליון של הכיתה.</a:t>
                      </a:r>
                    </a:p>
                    <a:p>
                      <a:pPr marL="285750" indent="-285750" algn="r" rtl="1">
                        <a:spcAft>
                          <a:spcPts val="1200"/>
                        </a:spcAft>
                        <a:buFont typeface="Wingdings" panose="05000000000000000000" pitchFamily="2" charset="2"/>
                        <a:buChar char="ü"/>
                      </a:pPr>
                      <a:r>
                        <a:rPr lang="he-IL" sz="2400" kern="1200" dirty="0"/>
                        <a:t>בעקבות המחקר רכשתי בטחון עצמי בעבודה שלי וחזקתי קשרים עם צוות מקצועי. </a:t>
                      </a:r>
                      <a:endParaRPr lang="en-US" sz="2400" kern="1200" dirty="0"/>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9044" y="251976"/>
            <a:ext cx="10058400" cy="680179"/>
          </a:xfrm>
        </p:spPr>
        <p:txBody>
          <a:bodyPr>
            <a:normAutofit/>
          </a:bodyPr>
          <a:lstStyle/>
          <a:p>
            <a:r>
              <a:rPr lang="en-US" sz="2400" dirty="0"/>
              <a:t> </a:t>
            </a:r>
            <a:r>
              <a:rPr lang="he-IL" sz="2400" dirty="0"/>
              <a:t>המשך: דוגמאות לתובנות המורים-החוקרים בעקבות מחקר הפעולה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270096527"/>
              </p:ext>
            </p:extLst>
          </p:nvPr>
        </p:nvGraphicFramePr>
        <p:xfrm>
          <a:off x="1244591" y="1487327"/>
          <a:ext cx="10058400" cy="5109401"/>
        </p:xfrm>
        <a:graphic>
          <a:graphicData uri="http://schemas.openxmlformats.org/drawingml/2006/table">
            <a:tbl>
              <a:tblPr rtl="1" firstRow="1" bandRow="1">
                <a:tableStyleId>{69012ECD-51FC-41F1-AA8D-1B2483CD663E}</a:tableStyleId>
              </a:tblPr>
              <a:tblGrid>
                <a:gridCol w="1905898">
                  <a:extLst>
                    <a:ext uri="{9D8B030D-6E8A-4147-A177-3AD203B41FA5}">
                      <a16:colId xmlns:a16="http://schemas.microsoft.com/office/drawing/2014/main" val="20000"/>
                    </a:ext>
                  </a:extLst>
                </a:gridCol>
                <a:gridCol w="8152502">
                  <a:extLst>
                    <a:ext uri="{9D8B030D-6E8A-4147-A177-3AD203B41FA5}">
                      <a16:colId xmlns:a16="http://schemas.microsoft.com/office/drawing/2014/main" val="20001"/>
                    </a:ext>
                  </a:extLst>
                </a:gridCol>
              </a:tblGrid>
              <a:tr h="399017">
                <a:tc>
                  <a:txBody>
                    <a:bodyPr/>
                    <a:lstStyle/>
                    <a:p>
                      <a:pPr algn="ctr" rtl="1"/>
                      <a:r>
                        <a:rPr lang="he-IL" sz="2400" dirty="0">
                          <a:solidFill>
                            <a:schemeClr val="tx1"/>
                          </a:solidFill>
                        </a:rPr>
                        <a:t>מיון התובנות על פי</a:t>
                      </a:r>
                    </a:p>
                  </a:txBody>
                  <a:tcPr>
                    <a:solidFill>
                      <a:schemeClr val="accent1">
                        <a:lumMod val="20000"/>
                        <a:lumOff val="80000"/>
                      </a:schemeClr>
                    </a:solidFill>
                  </a:tcPr>
                </a:tc>
                <a:tc>
                  <a:txBody>
                    <a:bodyPr/>
                    <a:lstStyle/>
                    <a:p>
                      <a:pPr algn="ctr" rtl="1"/>
                      <a:r>
                        <a:rPr lang="he-IL" sz="2400" dirty="0">
                          <a:solidFill>
                            <a:schemeClr val="tx1"/>
                          </a:solidFill>
                        </a:rPr>
                        <a:t>תובנות</a:t>
                      </a:r>
                      <a:r>
                        <a:rPr lang="he-IL" sz="2400" baseline="0" dirty="0">
                          <a:solidFill>
                            <a:schemeClr val="tx1"/>
                          </a:solidFill>
                        </a:rPr>
                        <a:t> המורים החוקרים</a:t>
                      </a:r>
                      <a:endParaRPr lang="he-IL" sz="2400" dirty="0">
                        <a:solidFill>
                          <a:schemeClr val="tx1"/>
                        </a:solidFill>
                      </a:endParaRPr>
                    </a:p>
                  </a:txBody>
                  <a:tcPr>
                    <a:solidFill>
                      <a:srgbClr val="FDEDE9"/>
                    </a:solidFill>
                  </a:tcPr>
                </a:tc>
                <a:extLst>
                  <a:ext uri="{0D108BD9-81ED-4DB2-BD59-A6C34878D82A}">
                    <a16:rowId xmlns:a16="http://schemas.microsoft.com/office/drawing/2014/main" val="10000"/>
                  </a:ext>
                </a:extLst>
              </a:tr>
              <a:tr h="924040">
                <a:tc>
                  <a:txBody>
                    <a:bodyPr/>
                    <a:lstStyle/>
                    <a:p>
                      <a:pPr algn="r" rtl="1">
                        <a:spcAft>
                          <a:spcPts val="600"/>
                        </a:spcAft>
                      </a:pPr>
                      <a:r>
                        <a:rPr lang="he-IL" sz="2400" dirty="0"/>
                        <a:t>תובנות אישיות</a:t>
                      </a:r>
                    </a:p>
                  </a:txBody>
                  <a:tcPr/>
                </a:tc>
                <a:tc>
                  <a:txBody>
                    <a:bodyPr/>
                    <a:lstStyle/>
                    <a:p>
                      <a:pPr marL="285750" indent="-285750" algn="r" rtl="1">
                        <a:spcAft>
                          <a:spcPts val="1200"/>
                        </a:spcAft>
                        <a:buFont typeface="Wingdings" panose="05000000000000000000" pitchFamily="2" charset="2"/>
                        <a:buChar char="ü"/>
                      </a:pPr>
                      <a:r>
                        <a:rPr lang="he-IL" sz="2400" kern="1200" dirty="0"/>
                        <a:t>מקריאת המאמרים עלו הרהורים וערעורים. הם האירו תיאוריות חדשות ושיטות יישומיות.</a:t>
                      </a:r>
                      <a:endParaRPr lang="en-US" sz="2400" kern="1200" dirty="0"/>
                    </a:p>
                    <a:p>
                      <a:pPr marL="285750" indent="-285750" algn="r" rtl="1">
                        <a:spcAft>
                          <a:spcPts val="1200"/>
                        </a:spcAft>
                        <a:buFont typeface="Wingdings" panose="05000000000000000000" pitchFamily="2" charset="2"/>
                        <a:buChar char="ü"/>
                      </a:pPr>
                      <a:r>
                        <a:rPr lang="he-IL" sz="2400" kern="1200" dirty="0"/>
                        <a:t>כעת, ניתנה לי ההזדמנות לחקור האם העבודה שלי או שיטות ההוראה בהן אני נוקטת מקדמות למידה או שאני סתם "מעבירה" תכנים בלי להתחשב ביכולות ובכישורים של התלמיד. </a:t>
                      </a:r>
                      <a:endParaRPr lang="en-US" sz="2400" kern="1200" dirty="0"/>
                    </a:p>
                    <a:p>
                      <a:pPr marL="285750" indent="-285750" algn="r" rtl="1">
                        <a:spcAft>
                          <a:spcPts val="1200"/>
                        </a:spcAft>
                        <a:buFont typeface="Wingdings" panose="05000000000000000000" pitchFamily="2" charset="2"/>
                        <a:buChar char="ü"/>
                      </a:pPr>
                      <a:r>
                        <a:rPr lang="he-IL" sz="2400" kern="1200" dirty="0"/>
                        <a:t> בעבר </a:t>
                      </a:r>
                      <a:r>
                        <a:rPr lang="he-IL" sz="2400" kern="1200" dirty="0" err="1"/>
                        <a:t>– כ</a:t>
                      </a:r>
                      <a:r>
                        <a:rPr lang="he-IL" sz="2400" kern="1200" dirty="0"/>
                        <a:t>שהייתה לי בעיה, הייתי מדלגת עליה ומאשימה את חוסר הכישרון של התלמיד ללמוד או לבצע דבר מה. </a:t>
                      </a:r>
                    </a:p>
                    <a:p>
                      <a:pPr marL="285750" indent="-285750" algn="r" rtl="1">
                        <a:spcAft>
                          <a:spcPts val="1200"/>
                        </a:spcAft>
                        <a:buFont typeface="Wingdings" panose="05000000000000000000" pitchFamily="2" charset="2"/>
                        <a:buChar char="ü"/>
                      </a:pPr>
                      <a:r>
                        <a:rPr lang="he-IL" sz="2400" kern="1200" dirty="0"/>
                        <a:t>התהליך הרפלקטיבי לאורך כל התהליך היה אתגר שקידם אותי. </a:t>
                      </a:r>
                      <a:endParaRPr lang="en-US" sz="2400" kern="1200" dirty="0"/>
                    </a:p>
                    <a:p>
                      <a:pPr marL="0" marR="0" indent="0" algn="r" defTabSz="914400" rtl="1" eaLnBrk="1" fontAlgn="auto" latinLnBrk="0" hangingPunct="1">
                        <a:lnSpc>
                          <a:spcPct val="107000"/>
                        </a:lnSpc>
                        <a:spcBef>
                          <a:spcPts val="0"/>
                        </a:spcBef>
                        <a:spcAft>
                          <a:spcPts val="600"/>
                        </a:spcAft>
                        <a:buClrTx/>
                        <a:buSzTx/>
                        <a:buFont typeface="Arial" pitchFamily="34" charset="0"/>
                        <a:buChar char="•"/>
                        <a:tabLst/>
                        <a:defRPr/>
                      </a:pPr>
                      <a:endParaRPr lang="en-US" sz="2400" kern="1200" dirty="0">
                        <a:solidFill>
                          <a:schemeClr val="dk1"/>
                        </a:solidFill>
                        <a:latin typeface="David" pitchFamily="34" charset="-79"/>
                        <a:ea typeface="+mn-ea"/>
                        <a:cs typeface="David" pitchFamily="34" charset="-79"/>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63172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4B7B9C2-12AE-4734-A49E-AC52358B36AA}"/>
              </a:ext>
            </a:extLst>
          </p:cNvPr>
          <p:cNvSpPr>
            <a:spLocks noGrp="1"/>
          </p:cNvSpPr>
          <p:nvPr>
            <p:ph type="title"/>
          </p:nvPr>
        </p:nvSpPr>
        <p:spPr>
          <a:xfrm>
            <a:off x="2543940" y="343803"/>
            <a:ext cx="8126782" cy="1280890"/>
          </a:xfrm>
        </p:spPr>
        <p:txBody>
          <a:bodyPr>
            <a:normAutofit fontScale="90000"/>
          </a:bodyPr>
          <a:lstStyle/>
          <a:p>
            <a:pPr algn="r" rtl="1"/>
            <a:r>
              <a:rPr lang="he-IL" sz="4000" b="1" dirty="0">
                <a:solidFill>
                  <a:srgbClr val="C00000"/>
                </a:solidFill>
              </a:rPr>
              <a:t>מסקנות</a:t>
            </a:r>
            <a:r>
              <a:rPr lang="he-IL" sz="4000" dirty="0">
                <a:solidFill>
                  <a:srgbClr val="C00000"/>
                </a:solidFill>
              </a:rPr>
              <a:t> </a:t>
            </a:r>
            <a:br>
              <a:rPr lang="he-IL" b="1" dirty="0">
                <a:solidFill>
                  <a:srgbClr val="C00000"/>
                </a:solidFill>
              </a:rPr>
            </a:br>
            <a:br>
              <a:rPr lang="he-IL" dirty="0"/>
            </a:br>
            <a:endParaRPr lang="en-GB" dirty="0"/>
          </a:p>
        </p:txBody>
      </p:sp>
      <p:sp>
        <p:nvSpPr>
          <p:cNvPr id="3" name="מציין מיקום תוכן 2">
            <a:extLst>
              <a:ext uri="{FF2B5EF4-FFF2-40B4-BE49-F238E27FC236}">
                <a16:creationId xmlns:a16="http://schemas.microsoft.com/office/drawing/2014/main" id="{4C8282ED-7268-446A-A914-E29C434D6471}"/>
              </a:ext>
            </a:extLst>
          </p:cNvPr>
          <p:cNvSpPr>
            <a:spLocks noGrp="1"/>
          </p:cNvSpPr>
          <p:nvPr>
            <p:ph idx="1"/>
          </p:nvPr>
        </p:nvSpPr>
        <p:spPr>
          <a:xfrm>
            <a:off x="1109709" y="1624693"/>
            <a:ext cx="10110588" cy="4073978"/>
          </a:xfrm>
          <a:solidFill>
            <a:schemeClr val="bg1"/>
          </a:solidFill>
          <a:ln>
            <a:solidFill>
              <a:srgbClr val="C00000"/>
            </a:solidFill>
          </a:ln>
        </p:spPr>
        <p:txBody>
          <a:bodyPr>
            <a:noAutofit/>
          </a:bodyPr>
          <a:lstStyle/>
          <a:p>
            <a:pPr algn="r" rtl="1"/>
            <a:r>
              <a:rPr lang="he-IL" sz="2400" dirty="0"/>
              <a:t>מוקד מחקרי הפעולה הוא הפדגוגיה, בשילוב נושאים לימודיים או חברתיים. </a:t>
            </a:r>
          </a:p>
          <a:p>
            <a:pPr algn="r" rtl="1"/>
            <a:r>
              <a:rPr lang="he-IL" sz="2400" dirty="0"/>
              <a:t>המחקרים נובעים מתוך בעיות קיימות ו/או אי שביעות רצון מהתנהלות מסוימת. </a:t>
            </a:r>
          </a:p>
          <a:p>
            <a:pPr algn="r" rtl="1"/>
            <a:r>
              <a:rPr lang="he-IL" sz="2400" dirty="0"/>
              <a:t>חלק מהבעיות דורש פתרון מיידי וחלקן מערכתיות המחייבות תהליך עומק ממושך יותר.</a:t>
            </a:r>
          </a:p>
          <a:p>
            <a:pPr algn="r" rtl="1"/>
            <a:r>
              <a:rPr lang="he-IL" sz="2400" dirty="0"/>
              <a:t>ברוב המקרים מנסים להתמודד רק עם מרכיב בבעיה ולא עם כל היבטיה בבת אחת. </a:t>
            </a:r>
          </a:p>
          <a:p>
            <a:pPr algn="r" rtl="1"/>
            <a:r>
              <a:rPr lang="he-IL" sz="2400" dirty="0"/>
              <a:t>עלו תובנות אישיות ביחס ליתרונות השימוש במחקר פעולה שהוא, בין השאר, מעודד יכולת התבוננות וחקירה עצמית ביקורתית, גיבוש תפיסה עתידית על בסיס עיבוי ידע תיאורטי בנושאים הנדונים. </a:t>
            </a:r>
          </a:p>
          <a:p>
            <a:pPr algn="r" rtl="1"/>
            <a:endParaRPr lang="he-IL" sz="2400" dirty="0"/>
          </a:p>
          <a:p>
            <a:pPr algn="r" rtl="1"/>
            <a:endParaRPr lang="en-US" sz="2400" dirty="0"/>
          </a:p>
          <a:p>
            <a:pPr algn="r" rtl="1"/>
            <a:endParaRPr lang="en-GB" sz="2400" dirty="0"/>
          </a:p>
        </p:txBody>
      </p:sp>
      <p:pic>
        <p:nvPicPr>
          <p:cNvPr id="5" name="תמונה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6215" y="21684"/>
            <a:ext cx="991961" cy="1603009"/>
          </a:xfrm>
          <a:prstGeom prst="rect">
            <a:avLst/>
          </a:prstGeom>
        </p:spPr>
      </p:pic>
    </p:spTree>
    <p:extLst>
      <p:ext uri="{BB962C8B-B14F-4D97-AF65-F5344CB8AC3E}">
        <p14:creationId xmlns:p14="http://schemas.microsoft.com/office/powerpoint/2010/main" val="418208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000060-D06D-4A48-BD8E-978966CCA7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DE4E5113-B3D0-40F8-9F39-B2C2BF92AE3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3978" y="886862"/>
            <a:ext cx="5054517" cy="5097085"/>
          </a:xfrm>
          <a:prstGeom prst="rect">
            <a:avLst/>
          </a:prstGeom>
          <a:noFill/>
          <a:ln w="6350" cap="sq" cmpd="sng" algn="ctr">
            <a:solidFill>
              <a:schemeClr val="tx1">
                <a:lumMod val="75000"/>
                <a:lumOff val="25000"/>
              </a:schemeClr>
            </a:solidFill>
            <a:prstDash val="solid"/>
            <a:miter lim="800000"/>
          </a:ln>
          <a:effectLst/>
        </p:spPr>
      </p:sp>
      <p:sp>
        <p:nvSpPr>
          <p:cNvPr id="2" name="כותרת 1">
            <a:extLst>
              <a:ext uri="{FF2B5EF4-FFF2-40B4-BE49-F238E27FC236}">
                <a16:creationId xmlns:a16="http://schemas.microsoft.com/office/drawing/2014/main" id="{FB17D018-F074-44AC-A0DA-20AAC6E0CE39}"/>
              </a:ext>
            </a:extLst>
          </p:cNvPr>
          <p:cNvSpPr>
            <a:spLocks noGrp="1"/>
          </p:cNvSpPr>
          <p:nvPr>
            <p:ph type="title"/>
          </p:nvPr>
        </p:nvSpPr>
        <p:spPr>
          <a:xfrm>
            <a:off x="6579450" y="727627"/>
            <a:ext cx="4957553" cy="1645920"/>
          </a:xfrm>
        </p:spPr>
        <p:txBody>
          <a:bodyPr>
            <a:normAutofit/>
          </a:bodyPr>
          <a:lstStyle/>
          <a:p>
            <a:pPr rtl="1"/>
            <a:r>
              <a:rPr lang="he-IL" dirty="0">
                <a:solidFill>
                  <a:srgbClr val="C00000"/>
                </a:solidFill>
              </a:rPr>
              <a:t>מהלך העניינים</a:t>
            </a:r>
            <a:endParaRPr lang="en-GB" dirty="0">
              <a:solidFill>
                <a:srgbClr val="C00000"/>
              </a:solidFill>
            </a:endParaRPr>
          </a:p>
        </p:txBody>
      </p:sp>
      <p:sp>
        <p:nvSpPr>
          <p:cNvPr id="3" name="מציין מיקום תוכן 2">
            <a:extLst>
              <a:ext uri="{FF2B5EF4-FFF2-40B4-BE49-F238E27FC236}">
                <a16:creationId xmlns:a16="http://schemas.microsoft.com/office/drawing/2014/main" id="{CE51DD21-B898-441A-B972-CCB29CA62BE1}"/>
              </a:ext>
            </a:extLst>
          </p:cNvPr>
          <p:cNvSpPr>
            <a:spLocks noGrp="1"/>
          </p:cNvSpPr>
          <p:nvPr>
            <p:ph idx="1"/>
          </p:nvPr>
        </p:nvSpPr>
        <p:spPr>
          <a:xfrm>
            <a:off x="915497" y="1917576"/>
            <a:ext cx="4957554" cy="3740274"/>
          </a:xfrm>
        </p:spPr>
        <p:txBody>
          <a:bodyPr>
            <a:noAutofit/>
          </a:bodyPr>
          <a:lstStyle/>
          <a:p>
            <a:pPr lvl="1" algn="r" rtl="1">
              <a:lnSpc>
                <a:spcPct val="90000"/>
              </a:lnSpc>
            </a:pPr>
            <a:r>
              <a:rPr lang="he-IL" sz="2400" dirty="0">
                <a:solidFill>
                  <a:srgbClr val="C00000"/>
                </a:solidFill>
              </a:rPr>
              <a:t>מחקר פעולה – מהו?</a:t>
            </a:r>
          </a:p>
          <a:p>
            <a:pPr lvl="1" algn="r" rtl="1">
              <a:lnSpc>
                <a:spcPct val="90000"/>
              </a:lnSpc>
            </a:pPr>
            <a:endParaRPr lang="he-IL" sz="2400" dirty="0">
              <a:solidFill>
                <a:srgbClr val="C00000"/>
              </a:solidFill>
            </a:endParaRPr>
          </a:p>
          <a:p>
            <a:pPr lvl="1" algn="r" rtl="1">
              <a:lnSpc>
                <a:spcPct val="90000"/>
              </a:lnSpc>
            </a:pPr>
            <a:r>
              <a:rPr lang="he-IL" sz="2400" dirty="0">
                <a:solidFill>
                  <a:srgbClr val="C00000"/>
                </a:solidFill>
              </a:rPr>
              <a:t>מעט על המחקר שלנו</a:t>
            </a:r>
          </a:p>
          <a:p>
            <a:pPr lvl="1" algn="r" rtl="1">
              <a:lnSpc>
                <a:spcPct val="90000"/>
              </a:lnSpc>
            </a:pPr>
            <a:endParaRPr lang="he-IL" sz="2400" dirty="0">
              <a:solidFill>
                <a:srgbClr val="C00000"/>
              </a:solidFill>
            </a:endParaRPr>
          </a:p>
          <a:p>
            <a:pPr lvl="1" algn="r" rtl="1">
              <a:lnSpc>
                <a:spcPct val="90000"/>
              </a:lnSpc>
            </a:pPr>
            <a:r>
              <a:rPr lang="he-IL" sz="2400" dirty="0">
                <a:solidFill>
                  <a:srgbClr val="C00000"/>
                </a:solidFill>
              </a:rPr>
              <a:t>דוגמאות מגוונות למחקרי פעולה</a:t>
            </a:r>
          </a:p>
          <a:p>
            <a:pPr lvl="1" algn="r" rtl="1">
              <a:lnSpc>
                <a:spcPct val="90000"/>
              </a:lnSpc>
            </a:pPr>
            <a:endParaRPr lang="he-IL" sz="2400" dirty="0">
              <a:solidFill>
                <a:srgbClr val="C00000"/>
              </a:solidFill>
            </a:endParaRPr>
          </a:p>
          <a:p>
            <a:pPr lvl="1" algn="r" rtl="1">
              <a:lnSpc>
                <a:spcPct val="90000"/>
              </a:lnSpc>
            </a:pPr>
            <a:r>
              <a:rPr lang="he-IL" sz="2400" dirty="0">
                <a:solidFill>
                  <a:srgbClr val="C00000"/>
                </a:solidFill>
              </a:rPr>
              <a:t>עדויות</a:t>
            </a:r>
          </a:p>
          <a:p>
            <a:pPr lvl="1" algn="r" rtl="1">
              <a:lnSpc>
                <a:spcPct val="90000"/>
              </a:lnSpc>
            </a:pPr>
            <a:endParaRPr lang="he-IL" sz="2400" dirty="0">
              <a:solidFill>
                <a:srgbClr val="0070C0"/>
              </a:solidFill>
            </a:endParaRPr>
          </a:p>
          <a:p>
            <a:pPr lvl="1" algn="r" rtl="1">
              <a:lnSpc>
                <a:spcPct val="90000"/>
              </a:lnSpc>
              <a:buNone/>
            </a:pPr>
            <a:endParaRPr lang="he-IL" sz="2400" dirty="0"/>
          </a:p>
        </p:txBody>
      </p:sp>
    </p:spTree>
    <p:extLst>
      <p:ext uri="{BB962C8B-B14F-4D97-AF65-F5344CB8AC3E}">
        <p14:creationId xmlns:p14="http://schemas.microsoft.com/office/powerpoint/2010/main" val="454289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4B7B9C2-12AE-4734-A49E-AC52358B36AA}"/>
              </a:ext>
            </a:extLst>
          </p:cNvPr>
          <p:cNvSpPr>
            <a:spLocks noGrp="1"/>
          </p:cNvSpPr>
          <p:nvPr>
            <p:ph type="title"/>
          </p:nvPr>
        </p:nvSpPr>
        <p:spPr>
          <a:xfrm>
            <a:off x="2650075" y="338360"/>
            <a:ext cx="8911687" cy="1280890"/>
          </a:xfrm>
        </p:spPr>
        <p:txBody>
          <a:bodyPr>
            <a:normAutofit fontScale="90000"/>
          </a:bodyPr>
          <a:lstStyle/>
          <a:p>
            <a:pPr algn="r" rtl="1"/>
            <a:r>
              <a:rPr lang="he-IL" sz="4000" b="1" dirty="0">
                <a:solidFill>
                  <a:srgbClr val="C00000"/>
                </a:solidFill>
              </a:rPr>
              <a:t>המלצות</a:t>
            </a:r>
            <a:br>
              <a:rPr lang="he-IL" b="1" dirty="0">
                <a:solidFill>
                  <a:srgbClr val="C00000"/>
                </a:solidFill>
              </a:rPr>
            </a:br>
            <a:br>
              <a:rPr lang="he-IL" dirty="0"/>
            </a:br>
            <a:endParaRPr lang="en-GB" dirty="0"/>
          </a:p>
        </p:txBody>
      </p:sp>
      <p:sp>
        <p:nvSpPr>
          <p:cNvPr id="3" name="מציין מיקום תוכן 2">
            <a:extLst>
              <a:ext uri="{FF2B5EF4-FFF2-40B4-BE49-F238E27FC236}">
                <a16:creationId xmlns:a16="http://schemas.microsoft.com/office/drawing/2014/main" id="{4C8282ED-7268-446A-A914-E29C434D6471}"/>
              </a:ext>
            </a:extLst>
          </p:cNvPr>
          <p:cNvSpPr>
            <a:spLocks noGrp="1"/>
          </p:cNvSpPr>
          <p:nvPr>
            <p:ph idx="1"/>
          </p:nvPr>
        </p:nvSpPr>
        <p:spPr>
          <a:xfrm>
            <a:off x="1162261" y="1619250"/>
            <a:ext cx="10110588" cy="3582161"/>
          </a:xfrm>
          <a:solidFill>
            <a:schemeClr val="bg1"/>
          </a:solidFill>
          <a:ln>
            <a:solidFill>
              <a:srgbClr val="C00000"/>
            </a:solidFill>
          </a:ln>
        </p:spPr>
        <p:txBody>
          <a:bodyPr>
            <a:noAutofit/>
          </a:bodyPr>
          <a:lstStyle/>
          <a:p>
            <a:pPr algn="r" rtl="1"/>
            <a:endParaRPr lang="he-IL" sz="2400" dirty="0"/>
          </a:p>
          <a:p>
            <a:pPr algn="r" rtl="1"/>
            <a:r>
              <a:rPr lang="he-IL" sz="2400" dirty="0"/>
              <a:t>מתוך כל הנאמר לעיל עולה החשיבות בשימוש במחקר פעולה כמרכיב בהתפתחות מקצועית של מורים. </a:t>
            </a:r>
          </a:p>
          <a:p>
            <a:pPr algn="r" rtl="1"/>
            <a:r>
              <a:rPr lang="he-IL" sz="2400" dirty="0"/>
              <a:t>לכן, יש לאפשר במסגרת ההשתלמויות  אופציה להתנסות במחקר פעולה. </a:t>
            </a:r>
          </a:p>
          <a:p>
            <a:pPr algn="r" rtl="1"/>
            <a:r>
              <a:rPr lang="he-IL" sz="2400" dirty="0"/>
              <a:t>יתר על כן, יש להבחין בין בעלי תפקידים שונים בביה"ס ולספק להם כלים מתאימים. </a:t>
            </a:r>
          </a:p>
          <a:p>
            <a:pPr algn="r" rtl="1"/>
            <a:r>
              <a:rPr lang="he-IL" sz="2400" dirty="0"/>
              <a:t>חשוב לרתום את מחקר הפעולה ככלי למימוש החזון ההוראתי עם פנים לעתיד.</a:t>
            </a:r>
            <a:endParaRPr lang="en-US" sz="2400" dirty="0"/>
          </a:p>
          <a:p>
            <a:pPr algn="r" rtl="1"/>
            <a:endParaRPr lang="en-GB" sz="2400" dirty="0"/>
          </a:p>
        </p:txBody>
      </p:sp>
    </p:spTree>
    <p:extLst>
      <p:ext uri="{BB962C8B-B14F-4D97-AF65-F5344CB8AC3E}">
        <p14:creationId xmlns:p14="http://schemas.microsoft.com/office/powerpoint/2010/main" val="4182082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2B0236F8-F8DD-480D-9930-99B3D8E41642}"/>
              </a:ext>
            </a:extLst>
          </p:cNvPr>
          <p:cNvSpPr>
            <a:spLocks noGrp="1"/>
          </p:cNvSpPr>
          <p:nvPr>
            <p:ph idx="1"/>
          </p:nvPr>
        </p:nvSpPr>
        <p:spPr>
          <a:xfrm>
            <a:off x="1066800" y="1052469"/>
            <a:ext cx="10058400" cy="3931920"/>
          </a:xfrm>
        </p:spPr>
        <p:txBody>
          <a:bodyPr>
            <a:normAutofit/>
          </a:bodyPr>
          <a:lstStyle/>
          <a:p>
            <a:pPr algn="ctr"/>
            <a:endParaRPr lang="he-IL" sz="3200" b="1" dirty="0">
              <a:solidFill>
                <a:srgbClr val="C00000"/>
              </a:solidFill>
            </a:endParaRPr>
          </a:p>
          <a:p>
            <a:pPr marL="0" indent="0" algn="r">
              <a:buNone/>
            </a:pPr>
            <a:r>
              <a:rPr lang="he-IL" sz="3200" b="1" dirty="0">
                <a:solidFill>
                  <a:srgbClr val="C00000"/>
                </a:solidFill>
              </a:rPr>
              <a:t>ומה קורה אצלכם בכיתות?</a:t>
            </a:r>
          </a:p>
          <a:p>
            <a:pPr marL="0" indent="0" algn="r">
              <a:buNone/>
            </a:pPr>
            <a:endParaRPr lang="he-IL" sz="3200" b="1" dirty="0">
              <a:solidFill>
                <a:srgbClr val="C00000"/>
              </a:solidFill>
            </a:endParaRPr>
          </a:p>
          <a:p>
            <a:pPr marL="0" indent="0" algn="r">
              <a:buNone/>
            </a:pPr>
            <a:r>
              <a:rPr lang="he-IL" sz="3200" b="1" dirty="0">
                <a:solidFill>
                  <a:srgbClr val="C00000"/>
                </a:solidFill>
              </a:rPr>
              <a:t>העלו נא הצעות למחקרי פעולה</a:t>
            </a:r>
            <a:endParaRPr lang="en-GB" sz="3200" b="1" dirty="0">
              <a:solidFill>
                <a:srgbClr val="C00000"/>
              </a:solidFill>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157" y="2626088"/>
            <a:ext cx="1917249" cy="1554025"/>
          </a:xfrm>
          <a:prstGeom prst="rect">
            <a:avLst/>
          </a:prstGeom>
        </p:spPr>
      </p:pic>
    </p:spTree>
    <p:extLst>
      <p:ext uri="{BB962C8B-B14F-4D97-AF65-F5344CB8AC3E}">
        <p14:creationId xmlns:p14="http://schemas.microsoft.com/office/powerpoint/2010/main" val="934780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6B6401A4-FEE5-4976-857C-1FD0CDB2E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23162" y="0"/>
            <a:ext cx="816874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An Action Research CycleÂ ">
            <a:extLst>
              <a:ext uri="{FF2B5EF4-FFF2-40B4-BE49-F238E27FC236}">
                <a16:creationId xmlns:a16="http://schemas.microsoft.com/office/drawing/2014/main" id="{898F8233-85D7-4ABB-B423-DF1AB0B44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903" y="1188162"/>
            <a:ext cx="3816304" cy="5527384"/>
          </a:xfrm>
          <a:prstGeom prst="rect">
            <a:avLst/>
          </a:prstGeom>
          <a:noFill/>
          <a:ln>
            <a:solidFill>
              <a:srgbClr val="C00000"/>
            </a:solidFill>
          </a:ln>
          <a:extLst>
            <a:ext uri="{909E8E84-426E-40DD-AFC4-6F175D3DCCD1}">
              <a14:hiddenFill xmlns:a14="http://schemas.microsoft.com/office/drawing/2010/main">
                <a:solidFill>
                  <a:srgbClr val="FFFFFF"/>
                </a:solidFill>
              </a14:hiddenFill>
            </a:ext>
          </a:extLst>
        </p:spPr>
      </p:pic>
      <p:sp>
        <p:nvSpPr>
          <p:cNvPr id="2" name="כותרת 1">
            <a:extLst>
              <a:ext uri="{FF2B5EF4-FFF2-40B4-BE49-F238E27FC236}">
                <a16:creationId xmlns:a16="http://schemas.microsoft.com/office/drawing/2014/main" id="{76C2366E-147C-408E-8B59-3E40F58B0F7D}"/>
              </a:ext>
            </a:extLst>
          </p:cNvPr>
          <p:cNvSpPr>
            <a:spLocks noGrp="1"/>
          </p:cNvSpPr>
          <p:nvPr>
            <p:ph type="title"/>
          </p:nvPr>
        </p:nvSpPr>
        <p:spPr>
          <a:xfrm>
            <a:off x="239697" y="89961"/>
            <a:ext cx="5050760" cy="1028625"/>
          </a:xfrm>
        </p:spPr>
        <p:txBody>
          <a:bodyPr>
            <a:normAutofit/>
          </a:bodyPr>
          <a:lstStyle/>
          <a:p>
            <a:r>
              <a:rPr lang="he-IL"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מהו מחקר פעולה? </a:t>
            </a:r>
            <a:endParaRPr lang="en-GB"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Content Placeholder 8">
            <a:extLst>
              <a:ext uri="{FF2B5EF4-FFF2-40B4-BE49-F238E27FC236}">
                <a16:creationId xmlns:a16="http://schemas.microsoft.com/office/drawing/2014/main" id="{77C03EA8-0A5F-4B3D-8DD3-E94C62B3D9C1}"/>
              </a:ext>
            </a:extLst>
          </p:cNvPr>
          <p:cNvSpPr>
            <a:spLocks noGrp="1"/>
          </p:cNvSpPr>
          <p:nvPr>
            <p:ph idx="1"/>
          </p:nvPr>
        </p:nvSpPr>
        <p:spPr>
          <a:xfrm>
            <a:off x="604632" y="1241437"/>
            <a:ext cx="6081918" cy="5527384"/>
          </a:xfrm>
          <a:solidFill>
            <a:srgbClr val="F2F5EF"/>
          </a:solidFill>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he-IL" sz="2400" dirty="0"/>
              <a:t>מחקר פעולה בית ספרי הוא סוג של מחקר המבוצע  על ידי המורים עצמם, על בסיס התנסותם בשדה, וכתוצאה מזיהוי אי נחת מסוים שברצונם למצוא את הדרך המיטבית לשפרו. </a:t>
            </a:r>
          </a:p>
          <a:p>
            <a:pPr marL="0" indent="0" algn="r" rtl="1">
              <a:buNone/>
            </a:pPr>
            <a:endParaRPr lang="he-IL" sz="2400" dirty="0"/>
          </a:p>
          <a:p>
            <a:pPr marL="0" indent="0" algn="r" rtl="1">
              <a:buNone/>
            </a:pPr>
            <a:r>
              <a:rPr lang="he-IL" sz="2400" dirty="0"/>
              <a:t>מדובר בתהליך ספירלי, שבו תוצר של מחקר אחד מוליך למחקר נוסף.</a:t>
            </a:r>
          </a:p>
          <a:p>
            <a:pPr marL="0" indent="0" algn="r" rtl="1">
              <a:buNone/>
            </a:pPr>
            <a:endParaRPr lang="he-IL" sz="2400" dirty="0"/>
          </a:p>
          <a:p>
            <a:pPr marL="0" indent="0" algn="r" rtl="1">
              <a:buNone/>
            </a:pPr>
            <a:r>
              <a:rPr lang="he-IL" sz="2400" dirty="0"/>
              <a:t>המחקר יכול להתבצע בתחומים שונים, כמו: סוגיות בתחום הדעת או סוגיות פדגוגיות, חברתיות, התנהגותיות וכדומה בקרב קהילת בית הספר: מורים, תלמידים, הורים ועוד.</a:t>
            </a:r>
            <a:endParaRPr lang="en-US" sz="1600" dirty="0">
              <a:solidFill>
                <a:srgbClr val="FFFFFF"/>
              </a:solidFill>
            </a:endParaRPr>
          </a:p>
        </p:txBody>
      </p:sp>
      <p:sp>
        <p:nvSpPr>
          <p:cNvPr id="6" name="TextBox 5">
            <a:extLst>
              <a:ext uri="{FF2B5EF4-FFF2-40B4-BE49-F238E27FC236}">
                <a16:creationId xmlns:a16="http://schemas.microsoft.com/office/drawing/2014/main" id="{5143A29D-8EE3-4547-B13A-E24AF685B660}"/>
              </a:ext>
            </a:extLst>
          </p:cNvPr>
          <p:cNvSpPr txBox="1"/>
          <p:nvPr/>
        </p:nvSpPr>
        <p:spPr>
          <a:xfrm>
            <a:off x="9686587" y="6438547"/>
            <a:ext cx="1911445" cy="276999"/>
          </a:xfrm>
          <a:prstGeom prst="rect">
            <a:avLst/>
          </a:prstGeom>
          <a:noFill/>
        </p:spPr>
        <p:txBody>
          <a:bodyPr wrap="square" rtlCol="0">
            <a:spAutoFit/>
          </a:bodyPr>
          <a:lstStyle/>
          <a:p>
            <a:r>
              <a:rPr lang="he-IL" sz="1200" dirty="0"/>
              <a:t>מבוסס על קורט לוין (1945)</a:t>
            </a:r>
            <a:endParaRPr lang="en-GB" sz="1200" dirty="0"/>
          </a:p>
        </p:txBody>
      </p:sp>
    </p:spTree>
    <p:extLst>
      <p:ext uri="{BB962C8B-B14F-4D97-AF65-F5344CB8AC3E}">
        <p14:creationId xmlns:p14="http://schemas.microsoft.com/office/powerpoint/2010/main" val="4042069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6AD379-207E-4FE5-98BB-BA1F89FB6F33}"/>
              </a:ext>
            </a:extLst>
          </p:cNvPr>
          <p:cNvSpPr>
            <a:spLocks noGrp="1"/>
          </p:cNvSpPr>
          <p:nvPr>
            <p:ph type="title"/>
          </p:nvPr>
        </p:nvSpPr>
        <p:spPr>
          <a:xfrm>
            <a:off x="1574800" y="544286"/>
            <a:ext cx="10058400" cy="994229"/>
          </a:xfrm>
          <a:ln>
            <a:solidFill>
              <a:srgbClr val="C00000"/>
            </a:solidFill>
          </a:ln>
        </p:spPr>
        <p:txBody>
          <a:bodyPr>
            <a:normAutofit/>
          </a:bodyPr>
          <a:lstStyle/>
          <a:p>
            <a:pPr algn="r" rtl="1"/>
            <a:r>
              <a:rPr lang="he-IL" sz="4000" b="1" dirty="0">
                <a:solidFill>
                  <a:srgbClr val="C00000"/>
                </a:solidFill>
                <a:effectLst>
                  <a:outerShdw blurRad="38100" dist="38100" dir="2700000" algn="tl">
                    <a:srgbClr val="FFFFFF"/>
                  </a:outerShdw>
                </a:effectLst>
                <a:latin typeface="Arial" pitchFamily="34" charset="0"/>
              </a:rPr>
              <a:t>מחקר פעולה- מאפיינים</a:t>
            </a:r>
            <a:endParaRPr lang="en-GB" sz="4000" dirty="0">
              <a:solidFill>
                <a:srgbClr val="C00000"/>
              </a:solidFill>
            </a:endParaRPr>
          </a:p>
        </p:txBody>
      </p:sp>
      <p:sp>
        <p:nvSpPr>
          <p:cNvPr id="3" name="מציין מיקום תוכן 2">
            <a:extLst>
              <a:ext uri="{FF2B5EF4-FFF2-40B4-BE49-F238E27FC236}">
                <a16:creationId xmlns:a16="http://schemas.microsoft.com/office/drawing/2014/main" id="{F8150359-C4C1-4971-972C-C03805D592F3}"/>
              </a:ext>
            </a:extLst>
          </p:cNvPr>
          <p:cNvSpPr>
            <a:spLocks noGrp="1"/>
          </p:cNvSpPr>
          <p:nvPr>
            <p:ph idx="1"/>
          </p:nvPr>
        </p:nvSpPr>
        <p:spPr>
          <a:xfrm>
            <a:off x="798952" y="1786855"/>
            <a:ext cx="10384971" cy="3670515"/>
          </a:xfrm>
          <a:solidFill>
            <a:schemeClr val="bg1"/>
          </a:solidFill>
          <a:ln>
            <a:solidFill>
              <a:srgbClr val="C00000"/>
            </a:solidFill>
          </a:ln>
        </p:spPr>
        <p:txBody>
          <a:bodyPr>
            <a:normAutofit/>
          </a:bodyPr>
          <a:lstStyle/>
          <a:p>
            <a:pPr>
              <a:lnSpc>
                <a:spcPct val="150000"/>
              </a:lnSpc>
              <a:defRPr/>
            </a:pPr>
            <a:r>
              <a:rPr lang="he-IL" sz="2400" dirty="0">
                <a:solidFill>
                  <a:srgbClr val="000000"/>
                </a:solidFill>
                <a:latin typeface="Arial" panose="020B0604020202020204" pitchFamily="34" charset="0"/>
                <a:cs typeface="Arial" panose="020B0604020202020204" pitchFamily="34" charset="0"/>
              </a:rPr>
              <a:t>סוג מחקר שמעורבים בעריכתו אנשי מעשה ובאמצעותו הם בוחנים את השפעת עשייתם (שלסקי </a:t>
            </a:r>
            <a:r>
              <a:rPr lang="he-IL" sz="2400" dirty="0" err="1">
                <a:solidFill>
                  <a:srgbClr val="000000"/>
                </a:solidFill>
                <a:latin typeface="Arial" panose="020B0604020202020204" pitchFamily="34" charset="0"/>
                <a:cs typeface="Arial" panose="020B0604020202020204" pitchFamily="34" charset="0"/>
              </a:rPr>
              <a:t>ואלפרט</a:t>
            </a:r>
            <a:r>
              <a:rPr lang="he-IL" sz="2400" dirty="0">
                <a:solidFill>
                  <a:srgbClr val="000000"/>
                </a:solidFill>
                <a:latin typeface="Arial" panose="020B0604020202020204" pitchFamily="34" charset="0"/>
                <a:cs typeface="Arial" panose="020B0604020202020204" pitchFamily="34" charset="0"/>
              </a:rPr>
              <a:t>, 2007).</a:t>
            </a:r>
          </a:p>
          <a:p>
            <a:pPr>
              <a:lnSpc>
                <a:spcPct val="150000"/>
              </a:lnSpc>
              <a:defRPr/>
            </a:pPr>
            <a:r>
              <a:rPr lang="he-IL" sz="2400" dirty="0">
                <a:solidFill>
                  <a:srgbClr val="000000"/>
                </a:solidFill>
                <a:latin typeface="Arial" panose="020B0604020202020204" pitchFamily="34" charset="0"/>
                <a:cs typeface="Arial" panose="020B0604020202020204" pitchFamily="34" charset="0"/>
              </a:rPr>
              <a:t>אנשי המעשה (ולא חוקרים מקצועיים חיצוניים) משמשים חוקרים של עבודתם (שלסקי, 2007).</a:t>
            </a:r>
          </a:p>
          <a:p>
            <a:pPr>
              <a:lnSpc>
                <a:spcPct val="150000"/>
              </a:lnSpc>
              <a:defRPr/>
            </a:pPr>
            <a:r>
              <a:rPr lang="he-IL" sz="2400" dirty="0">
                <a:solidFill>
                  <a:srgbClr val="000000"/>
                </a:solidFill>
                <a:latin typeface="Arial" panose="020B0604020202020204" pitchFamily="34" charset="0"/>
                <a:cs typeface="Arial" panose="020B0604020202020204" pitchFamily="34" charset="0"/>
              </a:rPr>
              <a:t>שילוב התאוריה במחקר פעולה מביא להעצמת המשתתפים (שלסקי 2006).</a:t>
            </a:r>
          </a:p>
          <a:p>
            <a:pPr marL="609600" indent="-609600" algn="r" rtl="1">
              <a:lnSpc>
                <a:spcPct val="80000"/>
              </a:lnSpc>
              <a:buNone/>
              <a:defRPr/>
            </a:pPr>
            <a:endParaRPr lang="he-IL" sz="2400" dirty="0">
              <a:solidFill>
                <a:srgbClr val="00000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28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6AD379-207E-4FE5-98BB-BA1F89FB6F33}"/>
              </a:ext>
            </a:extLst>
          </p:cNvPr>
          <p:cNvSpPr>
            <a:spLocks noGrp="1"/>
          </p:cNvSpPr>
          <p:nvPr>
            <p:ph type="title"/>
          </p:nvPr>
        </p:nvSpPr>
        <p:spPr>
          <a:xfrm>
            <a:off x="1574800" y="544286"/>
            <a:ext cx="10058400" cy="994229"/>
          </a:xfrm>
          <a:ln>
            <a:solidFill>
              <a:srgbClr val="C00000"/>
            </a:solidFill>
          </a:ln>
        </p:spPr>
        <p:txBody>
          <a:bodyPr>
            <a:normAutofit/>
          </a:bodyPr>
          <a:lstStyle/>
          <a:p>
            <a:pPr algn="r" rtl="1"/>
            <a:r>
              <a:rPr lang="he-IL" sz="4000" b="1" dirty="0">
                <a:solidFill>
                  <a:srgbClr val="C00000"/>
                </a:solidFill>
                <a:effectLst>
                  <a:outerShdw blurRad="38100" dist="38100" dir="2700000" algn="tl">
                    <a:srgbClr val="FFFFFF"/>
                  </a:outerShdw>
                </a:effectLst>
                <a:latin typeface="Arial" pitchFamily="34" charset="0"/>
              </a:rPr>
              <a:t>מחקר פעולה- מטרות</a:t>
            </a:r>
            <a:endParaRPr lang="en-GB" sz="4000" dirty="0">
              <a:solidFill>
                <a:srgbClr val="C00000"/>
              </a:solidFill>
            </a:endParaRPr>
          </a:p>
        </p:txBody>
      </p:sp>
      <p:sp>
        <p:nvSpPr>
          <p:cNvPr id="3" name="מציין מיקום תוכן 2">
            <a:extLst>
              <a:ext uri="{FF2B5EF4-FFF2-40B4-BE49-F238E27FC236}">
                <a16:creationId xmlns:a16="http://schemas.microsoft.com/office/drawing/2014/main" id="{F8150359-C4C1-4971-972C-C03805D592F3}"/>
              </a:ext>
            </a:extLst>
          </p:cNvPr>
          <p:cNvSpPr>
            <a:spLocks noGrp="1"/>
          </p:cNvSpPr>
          <p:nvPr>
            <p:ph idx="1"/>
          </p:nvPr>
        </p:nvSpPr>
        <p:spPr>
          <a:xfrm>
            <a:off x="740229" y="1325462"/>
            <a:ext cx="10384971" cy="4389538"/>
          </a:xfrm>
          <a:solidFill>
            <a:schemeClr val="bg1"/>
          </a:solidFill>
          <a:ln>
            <a:solidFill>
              <a:srgbClr val="C00000"/>
            </a:solidFill>
          </a:ln>
        </p:spPr>
        <p:txBody>
          <a:bodyPr>
            <a:noAutofit/>
          </a:bodyPr>
          <a:lstStyle/>
          <a:p>
            <a:pPr algn="r" rtl="1">
              <a:lnSpc>
                <a:spcPct val="150000"/>
              </a:lnSpc>
              <a:defRPr/>
            </a:pPr>
            <a:r>
              <a:rPr lang="he-IL" sz="2400" dirty="0">
                <a:solidFill>
                  <a:srgbClr val="000000"/>
                </a:solidFill>
                <a:latin typeface="Arial" panose="020B0604020202020204" pitchFamily="34" charset="0"/>
                <a:cs typeface="Arial" panose="020B0604020202020204" pitchFamily="34" charset="0"/>
              </a:rPr>
              <a:t>שיפור הפרקטיקה ותכליתיות ההוראה לצד העצמת המקצועיות ותחושת המסוגלות: שליטה בידע וקידום מעמדם של אנשי מעשה למעמד של יוצרי ידע (</a:t>
            </a:r>
            <a:r>
              <a:rPr lang="he-IL" sz="2400" dirty="0" err="1">
                <a:solidFill>
                  <a:srgbClr val="000000"/>
                </a:solidFill>
                <a:latin typeface="Arial" panose="020B0604020202020204" pitchFamily="34" charset="0"/>
                <a:cs typeface="Arial" panose="020B0604020202020204" pitchFamily="34" charset="0"/>
              </a:rPr>
              <a:t>אלפרט</a:t>
            </a:r>
            <a:r>
              <a:rPr lang="he-IL" sz="2400" dirty="0">
                <a:solidFill>
                  <a:srgbClr val="000000"/>
                </a:solidFill>
                <a:latin typeface="Arial" panose="020B0604020202020204" pitchFamily="34" charset="0"/>
                <a:cs typeface="Arial" panose="020B0604020202020204" pitchFamily="34" charset="0"/>
              </a:rPr>
              <a:t> וכפיר, 2003 אצל שלסקי ואלפרט,2007). </a:t>
            </a:r>
          </a:p>
          <a:p>
            <a:pPr algn="r" rtl="1">
              <a:lnSpc>
                <a:spcPct val="150000"/>
              </a:lnSpc>
              <a:defRPr/>
            </a:pPr>
            <a:endParaRPr lang="he-IL" sz="2400" dirty="0">
              <a:latin typeface="Arial" panose="020B0604020202020204" pitchFamily="34" charset="0"/>
              <a:cs typeface="Arial" panose="020B0604020202020204" pitchFamily="34" charset="0"/>
            </a:endParaRPr>
          </a:p>
          <a:p>
            <a:pPr algn="r" rtl="1">
              <a:lnSpc>
                <a:spcPct val="150000"/>
              </a:lnSpc>
              <a:defRPr/>
            </a:pPr>
            <a:r>
              <a:rPr lang="he-IL" sz="2400" dirty="0">
                <a:latin typeface="Arial" panose="020B0604020202020204" pitchFamily="34" charset="0"/>
                <a:cs typeface="Arial" panose="020B0604020202020204" pitchFamily="34" charset="0"/>
              </a:rPr>
              <a:t>קידום עובדי השדה למעמד של יוצרי ידע (ולא רק צרכני ידע) שיש להם הכישורים ליצור את הידע הדרוש להם לעבודתם </a:t>
            </a:r>
            <a:r>
              <a:rPr lang="en-GB" sz="2400" dirty="0" err="1">
                <a:latin typeface="Arial" panose="020B0604020202020204" pitchFamily="34" charset="0"/>
                <a:cs typeface="Arial" panose="020B0604020202020204" pitchFamily="34" charset="0"/>
              </a:rPr>
              <a:t>Zeichner</a:t>
            </a:r>
            <a:r>
              <a:rPr lang="en-GB" sz="2400" dirty="0">
                <a:latin typeface="Arial" panose="020B0604020202020204" pitchFamily="34" charset="0"/>
                <a:cs typeface="Arial" panose="020B0604020202020204" pitchFamily="34" charset="0"/>
              </a:rPr>
              <a:t>, 2001 </a:t>
            </a:r>
            <a:r>
              <a:rPr lang="en-GB" sz="2400" dirty="0" err="1">
                <a:latin typeface="Arial" panose="020B0604020202020204" pitchFamily="34" charset="0"/>
                <a:cs typeface="Arial" panose="020B0604020202020204" pitchFamily="34" charset="0"/>
              </a:rPr>
              <a:t>McKerman</a:t>
            </a:r>
            <a:r>
              <a:rPr lang="en-GB" sz="2400" dirty="0">
                <a:latin typeface="Arial" panose="020B0604020202020204" pitchFamily="34" charset="0"/>
                <a:cs typeface="Arial" panose="020B0604020202020204" pitchFamily="34" charset="0"/>
              </a:rPr>
              <a:t>, 1991)</a:t>
            </a:r>
            <a:r>
              <a:rPr lang="he-IL" sz="2400" dirty="0">
                <a:latin typeface="Arial" panose="020B0604020202020204" pitchFamily="34" charset="0"/>
                <a:cs typeface="Arial" panose="020B0604020202020204" pitchFamily="34" charset="0"/>
              </a:rPr>
              <a:t>).</a:t>
            </a:r>
            <a:endParaRPr lang="en-US" sz="2400" dirty="0">
              <a:solidFill>
                <a:srgbClr val="000000"/>
              </a:solidFill>
              <a:latin typeface="Arial" panose="020B0604020202020204" pitchFamily="34" charset="0"/>
              <a:cs typeface="Arial" panose="020B0604020202020204" pitchFamily="34" charset="0"/>
            </a:endParaRPr>
          </a:p>
          <a:p>
            <a:pPr marL="609600" indent="-609600" algn="r" rtl="1">
              <a:lnSpc>
                <a:spcPct val="150000"/>
              </a:lnSpc>
              <a:buNone/>
              <a:defRPr/>
            </a:pPr>
            <a:endParaRPr lang="he-IL" sz="2400" dirty="0">
              <a:solidFill>
                <a:srgbClr val="000000"/>
              </a:solidFill>
              <a:latin typeface="Arial" pitchFamily="34" charset="0"/>
              <a:cs typeface="Arial" panose="020B0604020202020204" pitchFamily="34" charset="0"/>
            </a:endParaRPr>
          </a:p>
          <a:p>
            <a:pPr marL="609600" indent="-609600" algn="r" rtl="1">
              <a:lnSpc>
                <a:spcPct val="150000"/>
              </a:lnSpc>
              <a:buNone/>
              <a:defRPr/>
            </a:pPr>
            <a:endParaRPr lang="he-IL" sz="2400" dirty="0">
              <a:solidFill>
                <a:srgbClr val="000000"/>
              </a:solidFill>
              <a:latin typeface="Arial" pitchFamily="34" charset="0"/>
              <a:cs typeface="Arial" panose="020B0604020202020204" pitchFamily="34" charset="0"/>
            </a:endParaRPr>
          </a:p>
          <a:p>
            <a:pPr>
              <a:lnSpc>
                <a:spcPct val="150000"/>
              </a:lnSpc>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9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3885210606"/>
              </p:ext>
            </p:extLst>
          </p:nvPr>
        </p:nvGraphicFramePr>
        <p:xfrm>
          <a:off x="1066800" y="1077686"/>
          <a:ext cx="10058400" cy="4957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D1867965-79F4-4B34-B47D-F34225C2EE02}"/>
              </a:ext>
            </a:extLst>
          </p:cNvPr>
          <p:cNvSpPr txBox="1"/>
          <p:nvPr/>
        </p:nvSpPr>
        <p:spPr>
          <a:xfrm>
            <a:off x="-515814" y="6148754"/>
            <a:ext cx="3962400" cy="369332"/>
          </a:xfrm>
          <a:prstGeom prst="rect">
            <a:avLst/>
          </a:prstGeom>
          <a:noFill/>
        </p:spPr>
        <p:txBody>
          <a:bodyPr wrap="square" rtlCol="0">
            <a:spAutoFit/>
          </a:bodyPr>
          <a:lstStyle/>
          <a:p>
            <a:pPr lvl="0" algn="r" rtl="1"/>
            <a:r>
              <a:rPr lang="he-IL" dirty="0"/>
              <a:t>2011</a:t>
            </a:r>
            <a:r>
              <a:rPr lang="en-US" dirty="0"/>
              <a:t>Korthagen, </a:t>
            </a:r>
            <a:r>
              <a:rPr lang="he-IL" dirty="0"/>
              <a:t> &amp; </a:t>
            </a:r>
            <a:r>
              <a:rPr lang="en-US" dirty="0"/>
              <a:t>Hoekstra</a:t>
            </a:r>
            <a:r>
              <a:rPr lang="he-IL" dirty="0"/>
              <a:t>). </a:t>
            </a:r>
            <a:endParaRPr lang="en-GB" dirty="0"/>
          </a:p>
        </p:txBody>
      </p:sp>
      <p:sp>
        <p:nvSpPr>
          <p:cNvPr id="2" name="TextBox 1"/>
          <p:cNvSpPr txBox="1"/>
          <p:nvPr/>
        </p:nvSpPr>
        <p:spPr>
          <a:xfrm>
            <a:off x="7584623" y="326572"/>
            <a:ext cx="4392386" cy="461665"/>
          </a:xfrm>
          <a:prstGeom prst="rect">
            <a:avLst/>
          </a:prstGeom>
          <a:noFill/>
        </p:spPr>
        <p:txBody>
          <a:bodyPr wrap="square" rtlCol="1">
            <a:spAutoFit/>
          </a:bodyPr>
          <a:lstStyle/>
          <a:p>
            <a:r>
              <a:rPr lang="he-IL" sz="2400" dirty="0"/>
              <a:t>נקודות המוצא של מחקר הפעולה</a:t>
            </a:r>
          </a:p>
        </p:txBody>
      </p:sp>
    </p:spTree>
    <p:extLst>
      <p:ext uri="{BB962C8B-B14F-4D97-AF65-F5344CB8AC3E}">
        <p14:creationId xmlns:p14="http://schemas.microsoft.com/office/powerpoint/2010/main" val="1381546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BE0B785-0B0C-4545-B7E4-29F343501390}"/>
              </a:ext>
            </a:extLst>
          </p:cNvPr>
          <p:cNvSpPr>
            <a:spLocks noGrp="1"/>
          </p:cNvSpPr>
          <p:nvPr>
            <p:ph type="title"/>
          </p:nvPr>
        </p:nvSpPr>
        <p:spPr>
          <a:xfrm>
            <a:off x="346031" y="4956090"/>
            <a:ext cx="11320218" cy="1371600"/>
          </a:xfrm>
          <a:ln>
            <a:solidFill>
              <a:srgbClr val="C00000"/>
            </a:solidFill>
          </a:ln>
        </p:spPr>
        <p:txBody>
          <a:bodyPr>
            <a:noAutofit/>
          </a:bodyPr>
          <a:lstStyle/>
          <a:p>
            <a:pPr algn="r"/>
            <a:r>
              <a:rPr lang="he-IL" sz="2400" dirty="0">
                <a:solidFill>
                  <a:schemeClr val="tx1"/>
                </a:solidFill>
              </a:rPr>
              <a:t>לשילוב היוזמה החינוכית והטמעתה  ערך רב בעיצוב דמותו המקצועית של המורה.</a:t>
            </a:r>
            <a:br>
              <a:rPr lang="he-IL" sz="2400" dirty="0">
                <a:solidFill>
                  <a:schemeClr val="tx1"/>
                </a:solidFill>
              </a:rPr>
            </a:br>
            <a:br>
              <a:rPr lang="he-IL" sz="2400" dirty="0">
                <a:solidFill>
                  <a:schemeClr val="tx1"/>
                </a:solidFill>
              </a:rPr>
            </a:br>
            <a:r>
              <a:rPr lang="he-IL" sz="2400" dirty="0">
                <a:solidFill>
                  <a:schemeClr val="tx1"/>
                </a:solidFill>
              </a:rPr>
              <a:t>מדובר במהלך אינטלקטואלי-אקדמי התורם רבות לפיתוח המקצועי של המורים בעבודתם.</a:t>
            </a:r>
            <a:br>
              <a:rPr lang="en-GB" sz="2400" dirty="0">
                <a:solidFill>
                  <a:schemeClr val="tx1"/>
                </a:solidFill>
              </a:rPr>
            </a:br>
            <a:endParaRPr lang="en-GB" sz="2400" dirty="0">
              <a:solidFill>
                <a:schemeClr val="tx1"/>
              </a:solidFill>
            </a:endParaRPr>
          </a:p>
        </p:txBody>
      </p:sp>
      <p:graphicFrame>
        <p:nvGraphicFramePr>
          <p:cNvPr id="7" name="מציין מיקום תוכן 6">
            <a:extLst>
              <a:ext uri="{FF2B5EF4-FFF2-40B4-BE49-F238E27FC236}">
                <a16:creationId xmlns:a16="http://schemas.microsoft.com/office/drawing/2014/main" id="{E7447E35-3FBF-42D2-B754-BBACF85FA1D0}"/>
              </a:ext>
            </a:extLst>
          </p:cNvPr>
          <p:cNvGraphicFramePr>
            <a:graphicFrameLocks noGrp="1"/>
          </p:cNvGraphicFramePr>
          <p:nvPr>
            <p:ph idx="1"/>
            <p:extLst>
              <p:ext uri="{D42A27DB-BD31-4B8C-83A1-F6EECF244321}">
                <p14:modId xmlns:p14="http://schemas.microsoft.com/office/powerpoint/2010/main" val="1087580871"/>
              </p:ext>
            </p:extLst>
          </p:nvPr>
        </p:nvGraphicFramePr>
        <p:xfrm>
          <a:off x="1083076" y="2475379"/>
          <a:ext cx="10058400" cy="1950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חץ ימינה 5"/>
          <p:cNvSpPr/>
          <p:nvPr/>
        </p:nvSpPr>
        <p:spPr>
          <a:xfrm>
            <a:off x="1834269" y="3450396"/>
            <a:ext cx="7634796" cy="319596"/>
          </a:xfrm>
          <a:prstGeom prst="rightArrow">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TextBox 8"/>
          <p:cNvSpPr txBox="1"/>
          <p:nvPr/>
        </p:nvSpPr>
        <p:spPr>
          <a:xfrm>
            <a:off x="7331530" y="620486"/>
            <a:ext cx="4686300" cy="461665"/>
          </a:xfrm>
          <a:prstGeom prst="rect">
            <a:avLst/>
          </a:prstGeom>
          <a:noFill/>
        </p:spPr>
        <p:txBody>
          <a:bodyPr wrap="square" rtlCol="1">
            <a:spAutoFit/>
          </a:bodyPr>
          <a:lstStyle/>
          <a:p>
            <a:r>
              <a:rPr lang="he-IL" sz="2400" dirty="0"/>
              <a:t>תהליך ההפעלה של מחקר הפעולה</a:t>
            </a:r>
          </a:p>
        </p:txBody>
      </p:sp>
    </p:spTree>
    <p:extLst>
      <p:ext uri="{BB962C8B-B14F-4D97-AF65-F5344CB8AC3E}">
        <p14:creationId xmlns:p14="http://schemas.microsoft.com/office/powerpoint/2010/main" val="339887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98AF606-9D57-485E-973A-B4EB412F6BA7}"/>
              </a:ext>
            </a:extLst>
          </p:cNvPr>
          <p:cNvSpPr>
            <a:spLocks noGrp="1"/>
          </p:cNvSpPr>
          <p:nvPr>
            <p:ph type="title"/>
          </p:nvPr>
        </p:nvSpPr>
        <p:spPr>
          <a:xfrm>
            <a:off x="1066799" y="869097"/>
            <a:ext cx="10058400" cy="1170966"/>
          </a:xfrm>
        </p:spPr>
        <p:txBody>
          <a:bodyPr>
            <a:noAutofit/>
          </a:bodyPr>
          <a:lstStyle/>
          <a:p>
            <a:pPr algn="r" rtl="1"/>
            <a:r>
              <a:rPr lang="he-IL" sz="2800" dirty="0"/>
              <a:t>התחושות הבאות מחזקות  את </a:t>
            </a:r>
            <a:r>
              <a:rPr lang="he-IL" sz="2800" b="1" dirty="0">
                <a:solidFill>
                  <a:srgbClr val="C00000"/>
                </a:solidFill>
              </a:rPr>
              <a:t>יכולתם המקצועית של המורים </a:t>
            </a:r>
            <a:r>
              <a:rPr lang="he-IL" sz="2800" dirty="0"/>
              <a:t>כמתכננים וכמעצבים את דרכי הוראתם וכמובילי מחקר פעולה בכיתתם. </a:t>
            </a:r>
            <a:r>
              <a:rPr lang="en-US" sz="2800" dirty="0"/>
              <a:t>(</a:t>
            </a:r>
            <a:r>
              <a:rPr lang="en-US" sz="2800" dirty="0" err="1"/>
              <a:t>Sergiovanni</a:t>
            </a:r>
            <a:r>
              <a:rPr lang="en-US" sz="2800" dirty="0"/>
              <a:t>, 1995)</a:t>
            </a:r>
            <a:br>
              <a:rPr lang="en-GB" sz="2800" dirty="0"/>
            </a:br>
            <a:r>
              <a:rPr lang="he-IL" sz="2800" dirty="0"/>
              <a:t>                                                                                                                         </a:t>
            </a:r>
            <a:endParaRPr lang="en-GB" sz="2800" dirty="0"/>
          </a:p>
        </p:txBody>
      </p:sp>
      <p:graphicFrame>
        <p:nvGraphicFramePr>
          <p:cNvPr id="4" name="מציין מיקום תוכן 4">
            <a:extLst>
              <a:ext uri="{FF2B5EF4-FFF2-40B4-BE49-F238E27FC236}">
                <a16:creationId xmlns:a16="http://schemas.microsoft.com/office/drawing/2014/main" id="{A4F1E3F7-0510-4C3A-9584-717536E6B94E}"/>
              </a:ext>
            </a:extLst>
          </p:cNvPr>
          <p:cNvGraphicFramePr>
            <a:graphicFrameLocks noGrp="1"/>
          </p:cNvGraphicFramePr>
          <p:nvPr>
            <p:ph idx="1"/>
            <p:extLst>
              <p:ext uri="{D42A27DB-BD31-4B8C-83A1-F6EECF244321}">
                <p14:modId xmlns:p14="http://schemas.microsoft.com/office/powerpoint/2010/main" val="2466998002"/>
              </p:ext>
            </p:extLst>
          </p:nvPr>
        </p:nvGraphicFramePr>
        <p:xfrm>
          <a:off x="1535184" y="2676088"/>
          <a:ext cx="9590015" cy="3359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635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B144010-8324-4363-AD3B-B86AFC2181E6}"/>
              </a:ext>
            </a:extLst>
          </p:cNvPr>
          <p:cNvSpPr>
            <a:spLocks noGrp="1"/>
          </p:cNvSpPr>
          <p:nvPr>
            <p:ph type="title"/>
          </p:nvPr>
        </p:nvSpPr>
        <p:spPr/>
        <p:txBody>
          <a:bodyPr>
            <a:normAutofit/>
          </a:bodyPr>
          <a:lstStyle/>
          <a:p>
            <a:pPr algn="r" rtl="1"/>
            <a:r>
              <a:rPr lang="he-IL" sz="3200" b="1" dirty="0">
                <a:solidFill>
                  <a:srgbClr val="C00000"/>
                </a:solidFill>
              </a:rPr>
              <a:t>לְמָה מחקר פעולה נותן מענה?  </a:t>
            </a:r>
            <a:endParaRPr lang="en-GB" sz="3200" b="1" dirty="0">
              <a:solidFill>
                <a:srgbClr val="C00000"/>
              </a:solidFill>
            </a:endParaRPr>
          </a:p>
        </p:txBody>
      </p:sp>
      <p:sp>
        <p:nvSpPr>
          <p:cNvPr id="3" name="מציין מיקום תוכן 2">
            <a:extLst>
              <a:ext uri="{FF2B5EF4-FFF2-40B4-BE49-F238E27FC236}">
                <a16:creationId xmlns:a16="http://schemas.microsoft.com/office/drawing/2014/main" id="{3D3785E7-6389-4FFE-B82A-F292678B439C}"/>
              </a:ext>
            </a:extLst>
          </p:cNvPr>
          <p:cNvSpPr>
            <a:spLocks noGrp="1"/>
          </p:cNvSpPr>
          <p:nvPr>
            <p:ph idx="1"/>
          </p:nvPr>
        </p:nvSpPr>
        <p:spPr>
          <a:xfrm>
            <a:off x="1064217" y="1379764"/>
            <a:ext cx="10058400" cy="5097236"/>
          </a:xfrm>
          <a:ln/>
        </p:spPr>
        <p:style>
          <a:lnRef idx="2">
            <a:schemeClr val="accent2"/>
          </a:lnRef>
          <a:fillRef idx="1">
            <a:schemeClr val="lt1"/>
          </a:fillRef>
          <a:effectRef idx="0">
            <a:schemeClr val="accent2"/>
          </a:effectRef>
          <a:fontRef idx="minor">
            <a:schemeClr val="dk1"/>
          </a:fontRef>
        </p:style>
        <p:txBody>
          <a:bodyPr>
            <a:normAutofit lnSpcReduction="10000"/>
          </a:bodyPr>
          <a:lstStyle/>
          <a:p>
            <a:pPr algn="r" rtl="1"/>
            <a:r>
              <a:rPr lang="he-IL" sz="2400" dirty="0"/>
              <a:t>לדילמות בתהליכי הוראה- למידה</a:t>
            </a:r>
          </a:p>
          <a:p>
            <a:pPr algn="r" rtl="1"/>
            <a:endParaRPr lang="he-IL" sz="2400" dirty="0"/>
          </a:p>
          <a:p>
            <a:r>
              <a:rPr lang="he-IL" sz="2400" dirty="0"/>
              <a:t>לקשיים ולבעיות שנוצרו: </a:t>
            </a:r>
          </a:p>
          <a:p>
            <a:pPr lvl="2">
              <a:buFont typeface="Wingdings" panose="05000000000000000000" pitchFamily="2" charset="2"/>
              <a:buChar char="§"/>
            </a:pPr>
            <a:r>
              <a:rPr lang="he-IL" sz="2400" dirty="0"/>
              <a:t>במסגרת הכיתה</a:t>
            </a:r>
          </a:p>
          <a:p>
            <a:pPr lvl="2">
              <a:buFont typeface="Wingdings" panose="05000000000000000000" pitchFamily="2" charset="2"/>
              <a:buChar char="§"/>
            </a:pPr>
            <a:r>
              <a:rPr lang="he-IL" sz="2400" dirty="0"/>
              <a:t>במסגרת חדר המורים, במסגרת בית הספר או בקשרים עם הקהילה</a:t>
            </a:r>
          </a:p>
          <a:p>
            <a:pPr lvl="2">
              <a:buFont typeface="Wingdings" panose="05000000000000000000" pitchFamily="2" charset="2"/>
              <a:buChar char="§"/>
            </a:pPr>
            <a:endParaRPr lang="he-IL" sz="2400" dirty="0"/>
          </a:p>
          <a:p>
            <a:pPr algn="r" rtl="1"/>
            <a:r>
              <a:rPr lang="he-IL" sz="2400" dirty="0"/>
              <a:t>לשאיפתו של המורה להתפתח מקצועית ולבחון את עבודתו מזווית ראייה מחקרית-אקדמית</a:t>
            </a:r>
          </a:p>
          <a:p>
            <a:pPr lvl="2" algn="r" rtl="1">
              <a:buFont typeface="Wingdings" panose="05000000000000000000" pitchFamily="2" charset="2"/>
              <a:buChar char="§"/>
            </a:pPr>
            <a:endParaRPr lang="he-IL" sz="2600" dirty="0"/>
          </a:p>
          <a:p>
            <a:pPr algn="r" rtl="1">
              <a:buNone/>
            </a:pPr>
            <a:r>
              <a:rPr lang="he-IL" sz="2800" dirty="0"/>
              <a:t>כל אלה מתוך רצון לפתח או לשנות כיוון פעולה או מתוך רצון להשביח תהליכים קיימים.</a:t>
            </a:r>
            <a:endParaRPr lang="en-GB" sz="2800" dirty="0"/>
          </a:p>
          <a:p>
            <a:endParaRPr lang="en-GB" dirty="0"/>
          </a:p>
        </p:txBody>
      </p:sp>
      <p:sp>
        <p:nvSpPr>
          <p:cNvPr id="4" name="AutoShape 2" descr="תוצאת תמונה עבור למידה בקבוצות קטנות">
            <a:extLst>
              <a:ext uri="{FF2B5EF4-FFF2-40B4-BE49-F238E27FC236}">
                <a16:creationId xmlns:a16="http://schemas.microsoft.com/office/drawing/2014/main" id="{AA55EFE8-46F3-4FF5-9B67-832A9B1D1E2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33486792"/>
      </p:ext>
    </p:extLst>
  </p:cSld>
  <p:clrMapOvr>
    <a:masterClrMapping/>
  </p:clrMapOvr>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3189</TotalTime>
  <Words>1186</Words>
  <Application>Microsoft Office PowerPoint</Application>
  <PresentationFormat>מסך רחב</PresentationFormat>
  <Paragraphs>168</Paragraphs>
  <Slides>21</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21</vt:i4>
      </vt:variant>
    </vt:vector>
  </HeadingPairs>
  <TitlesOfParts>
    <vt:vector size="28" baseType="lpstr">
      <vt:lpstr>Arial</vt:lpstr>
      <vt:lpstr>Calibri</vt:lpstr>
      <vt:lpstr>Century Gothic</vt:lpstr>
      <vt:lpstr>David</vt:lpstr>
      <vt:lpstr>Wingdings</vt:lpstr>
      <vt:lpstr>Wingdings 3</vt:lpstr>
      <vt:lpstr>עשן מתפתל</vt:lpstr>
      <vt:lpstr>מחקר פעולה כמנוף לפיתוח מקצועי  של מורי מוט"ל </vt:lpstr>
      <vt:lpstr>מהלך העניינים</vt:lpstr>
      <vt:lpstr>מהו מחקר פעולה? </vt:lpstr>
      <vt:lpstr>מחקר פעולה- מאפיינים</vt:lpstr>
      <vt:lpstr>מחקר פעולה- מטרות</vt:lpstr>
      <vt:lpstr>מצגת של PowerPoint‏</vt:lpstr>
      <vt:lpstr>לשילוב היוזמה החינוכית והטמעתה  ערך רב בעיצוב דמותו המקצועית של המורה.  מדובר במהלך אינטלקטואלי-אקדמי התורם רבות לפיתוח המקצועי של המורים בעבודתם. </vt:lpstr>
      <vt:lpstr>התחושות הבאות מחזקות  את יכולתם המקצועית של המורים כמתכננים וכמעצבים את דרכי הוראתם וכמובילי מחקר פעולה בכיתתם. (Sergiovanni, 1995)                                                                                                                          </vt:lpstr>
      <vt:lpstr>לְמָה מחקר פעולה נותן מענה?  </vt:lpstr>
      <vt:lpstr>המחקר שלנו</vt:lpstr>
      <vt:lpstr>דוגמאות למחקרי פעולה</vt:lpstr>
      <vt:lpstr>המשך: דוגמאות למחקרי פעולה</vt:lpstr>
      <vt:lpstr>דוגמאות לתובנות המורים-החוקרים בעקבות מחקר הפעולה</vt:lpstr>
      <vt:lpstr>המשך: דוגמאות לתובנות המורים-החוקרים בעקבות מחקר הפעולה</vt:lpstr>
      <vt:lpstr> המשך: דוגמאות לתובנות המורים-החוקרים בעקבות מחקר הפעולה</vt:lpstr>
      <vt:lpstr> המשך: דוגמאות לתובנות המורים-החוקרים בעקבות מחקר הפעולה</vt:lpstr>
      <vt:lpstr> המשך: דוגמאות לתובנות המורים-החוקרים בעקבות מחקר הפעולה</vt:lpstr>
      <vt:lpstr> המשך: דוגמאות לתובנות המורים-החוקרים בעקבות מחקר הפעולה</vt:lpstr>
      <vt:lpstr>מסקנות   </vt:lpstr>
      <vt:lpstr>המלצות  </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מחקר פעולה - מנוף לפיתוח מקצועי  של מורי מוט"ל</dc:title>
  <dc:creator>Nachshon  Michal</dc:creator>
  <cp:lastModifiedBy>Nachshon  Michal</cp:lastModifiedBy>
  <cp:revision>94</cp:revision>
  <cp:lastPrinted>2018-12-05T21:21:30Z</cp:lastPrinted>
  <dcterms:created xsi:type="dcterms:W3CDTF">2018-11-18T11:23:03Z</dcterms:created>
  <dcterms:modified xsi:type="dcterms:W3CDTF">2018-12-05T21:31:28Z</dcterms:modified>
</cp:coreProperties>
</file>