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257" r:id="rId3"/>
    <p:sldId id="273" r:id="rId4"/>
    <p:sldId id="272" r:id="rId5"/>
    <p:sldId id="275" r:id="rId6"/>
    <p:sldId id="274" r:id="rId7"/>
    <p:sldId id="276" r:id="rId8"/>
    <p:sldId id="278" r:id="rId9"/>
    <p:sldId id="277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5" r:id="rId18"/>
    <p:sldId id="267" r:id="rId19"/>
    <p:sldId id="269" r:id="rId20"/>
    <p:sldId id="271" r:id="rId21"/>
    <p:sldId id="270" r:id="rId22"/>
    <p:sldId id="279" r:id="rId23"/>
    <p:sldId id="280" r:id="rId2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9DF-A63A-4F5F-86F2-AB83B7EF83AF}" type="datetimeFigureOut">
              <a:rPr lang="he-IL" smtClean="0"/>
              <a:t>כ"ב טבת 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24D-CD87-40B7-A4BA-BC0948A783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95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9DF-A63A-4F5F-86F2-AB83B7EF83AF}" type="datetimeFigureOut">
              <a:rPr lang="he-IL" smtClean="0"/>
              <a:t>כ"ב טבת 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24D-CD87-40B7-A4BA-BC0948A783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610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9DF-A63A-4F5F-86F2-AB83B7EF83AF}" type="datetimeFigureOut">
              <a:rPr lang="he-IL" smtClean="0"/>
              <a:t>כ"ב טבת 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24D-CD87-40B7-A4BA-BC0948A783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360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9DF-A63A-4F5F-86F2-AB83B7EF83AF}" type="datetimeFigureOut">
              <a:rPr lang="he-IL" smtClean="0"/>
              <a:t>כ"ב טבת 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24D-CD87-40B7-A4BA-BC0948A783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072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9DF-A63A-4F5F-86F2-AB83B7EF83AF}" type="datetimeFigureOut">
              <a:rPr lang="he-IL" smtClean="0"/>
              <a:t>כ"ב טבת 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24D-CD87-40B7-A4BA-BC0948A783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62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9DF-A63A-4F5F-86F2-AB83B7EF83AF}" type="datetimeFigureOut">
              <a:rPr lang="he-IL" smtClean="0"/>
              <a:t>כ"ב טבת 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24D-CD87-40B7-A4BA-BC0948A783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748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9DF-A63A-4F5F-86F2-AB83B7EF83AF}" type="datetimeFigureOut">
              <a:rPr lang="he-IL" smtClean="0"/>
              <a:t>כ"ב טבת 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24D-CD87-40B7-A4BA-BC0948A783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90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9DF-A63A-4F5F-86F2-AB83B7EF83AF}" type="datetimeFigureOut">
              <a:rPr lang="he-IL" smtClean="0"/>
              <a:t>כ"ב טבת 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24D-CD87-40B7-A4BA-BC0948A783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53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9DF-A63A-4F5F-86F2-AB83B7EF83AF}" type="datetimeFigureOut">
              <a:rPr lang="he-IL" smtClean="0"/>
              <a:t>כ"ב טבת 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24D-CD87-40B7-A4BA-BC0948A783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028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9DF-A63A-4F5F-86F2-AB83B7EF83AF}" type="datetimeFigureOut">
              <a:rPr lang="he-IL" smtClean="0"/>
              <a:t>כ"ב טבת 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24D-CD87-40B7-A4BA-BC0948A783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64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A9DF-A63A-4F5F-86F2-AB83B7EF83AF}" type="datetimeFigureOut">
              <a:rPr lang="he-IL" smtClean="0"/>
              <a:t>כ"ב טבת 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24D-CD87-40B7-A4BA-BC0948A783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919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4A9DF-A63A-4F5F-86F2-AB83B7EF83AF}" type="datetimeFigureOut">
              <a:rPr lang="he-IL" smtClean="0"/>
              <a:t>כ"ב טבת 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024D-CD87-40B7-A4BA-BC0948A783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5952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45127" y="5517232"/>
            <a:ext cx="6400800" cy="1752600"/>
          </a:xfrm>
        </p:spPr>
        <p:txBody>
          <a:bodyPr/>
          <a:lstStyle/>
          <a:p>
            <a:r>
              <a:rPr lang="he-IL" dirty="0" smtClean="0"/>
              <a:t>ד"ר אסתי לסלו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31452"/>
            <a:ext cx="3891470" cy="52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8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שאלות עניין</a:t>
            </a:r>
            <a:endParaRPr lang="he-I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124744"/>
            <a:ext cx="15232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420888"/>
            <a:ext cx="8435156" cy="387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2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שאלות עניין</a:t>
            </a:r>
            <a:endParaRPr lang="he-I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255" y="404664"/>
            <a:ext cx="15232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700808"/>
            <a:ext cx="792088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dirty="0" smtClean="0"/>
              <a:t>איסוף שאלות עניין בעילום שם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dirty="0" smtClean="0"/>
              <a:t>פרסום השאלות לתלמידים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dirty="0" smtClean="0"/>
              <a:t>המורה ישתדל </a:t>
            </a:r>
            <a:r>
              <a:rPr lang="he-IL" sz="3600" dirty="0" err="1" smtClean="0"/>
              <a:t>להתיחס</a:t>
            </a:r>
            <a:r>
              <a:rPr lang="he-IL" sz="3600" dirty="0" smtClean="0"/>
              <a:t> לכמה שיותר שאלות בעת הוראת הפרק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dirty="0" smtClean="0"/>
              <a:t>סיכום הפרק על ידי רשימת השאלות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dirty="0" smtClean="0"/>
              <a:t>מומלץ לתת לתלמידים בזוגות לענות על שאלות שלא נענו (קבוצת דיון מקוונת?)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094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למידה שיתופית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208509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1600"/>
              </a:spcBef>
              <a:spcAft>
                <a:spcPts val="400"/>
              </a:spcAft>
              <a:buNone/>
            </a:pPr>
            <a:r>
              <a:rPr lang="he-IL" sz="2800" b="1" dirty="0" smtClean="0">
                <a:effectLst/>
                <a:latin typeface="Arial"/>
              </a:rPr>
              <a:t>4.1.1 מה הקשר בין מחלה, הרחבת ישובים, וחיות בר?</a:t>
            </a:r>
          </a:p>
          <a:p>
            <a:pPr marL="0" indent="0" algn="just">
              <a:lnSpc>
                <a:spcPct val="150000"/>
              </a:lnSpc>
              <a:spcBef>
                <a:spcPts val="1600"/>
              </a:spcBef>
              <a:spcAft>
                <a:spcPts val="400"/>
              </a:spcAft>
              <a:buNone/>
            </a:pPr>
            <a:endParaRPr lang="en-US" sz="2800" b="1" dirty="0">
              <a:effectLst/>
              <a:latin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992908"/>
            <a:ext cx="8903940" cy="436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8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דיונים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b="1" i="1" dirty="0" smtClean="0">
                <a:solidFill>
                  <a:srgbClr val="5B9BD5"/>
                </a:solidFill>
                <a:effectLst/>
                <a:latin typeface="Arial"/>
                <a:ea typeface="Arial"/>
              </a:rPr>
              <a:t>    </a:t>
            </a:r>
            <a:r>
              <a:rPr lang="he-IL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/>
                <a:ea typeface="Arial"/>
              </a:rPr>
              <a:t>דילמת החיסונים</a:t>
            </a:r>
            <a:endParaRPr lang="en-US" sz="2000" dirty="0" smtClean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/>
              <a:ea typeface="Arial"/>
            </a:endParaRPr>
          </a:p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08808"/>
            <a:ext cx="896643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6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מעבדות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 smtClean="0"/>
              <a:t>היכן נמצאים מיקרואורגניזמים</a:t>
            </a:r>
            <a:endParaRPr lang="he-IL" dirty="0"/>
          </a:p>
          <a:p>
            <a:pPr marL="0" indent="0">
              <a:buNone/>
            </a:pPr>
            <a:r>
              <a:rPr lang="he-IL" dirty="0" smtClean="0"/>
              <a:t>מיקרואורגניזמים בשיניים</a:t>
            </a:r>
          </a:p>
          <a:p>
            <a:pPr marL="0" indent="0">
              <a:buNone/>
            </a:pPr>
            <a:r>
              <a:rPr lang="he-IL" dirty="0" smtClean="0"/>
              <a:t>מיקרואורגניזמים במים</a:t>
            </a:r>
          </a:p>
          <a:p>
            <a:pPr marL="0" indent="0">
              <a:buNone/>
            </a:pPr>
            <a:r>
              <a:rPr lang="he-IL" dirty="0" err="1" smtClean="0"/>
              <a:t>מיקרוביום</a:t>
            </a:r>
            <a:r>
              <a:rPr lang="he-IL" dirty="0" smtClean="0"/>
              <a:t> בגוף האדם</a:t>
            </a:r>
          </a:p>
          <a:p>
            <a:pPr marL="0" indent="0">
              <a:buNone/>
            </a:pPr>
            <a:r>
              <a:rPr lang="he-IL" dirty="0" smtClean="0"/>
              <a:t>הסתכלות החיידקים (צביעה פשוטה)</a:t>
            </a:r>
          </a:p>
          <a:p>
            <a:pPr marL="0" indent="0">
              <a:buNone/>
            </a:pPr>
            <a:r>
              <a:rPr lang="he-IL" dirty="0" smtClean="0"/>
              <a:t>רגישות חיידקים לאנטיביוטיקה</a:t>
            </a:r>
          </a:p>
          <a:p>
            <a:pPr marL="0" indent="0">
              <a:buNone/>
            </a:pPr>
            <a:r>
              <a:rPr lang="he-IL" dirty="0" smtClean="0"/>
              <a:t>תצפיות בסנדליות ובשמרים</a:t>
            </a:r>
          </a:p>
          <a:p>
            <a:pPr marL="0" indent="0">
              <a:buNone/>
            </a:pPr>
            <a:r>
              <a:rPr lang="he-IL" dirty="0" smtClean="0"/>
              <a:t>חקר- פיתוח שיטות ליצירת לחם וגבינה</a:t>
            </a:r>
            <a:endParaRPr lang="he-IL" dirty="0"/>
          </a:p>
          <a:p>
            <a:pPr marL="0" indent="0">
              <a:buNone/>
            </a:pPr>
            <a:r>
              <a:rPr lang="he-IL" dirty="0" smtClean="0"/>
              <a:t>תצפית בעובש, וחקר – השפעת אריזות על התפתחות עובש</a:t>
            </a:r>
          </a:p>
          <a:p>
            <a:pPr marL="0" indent="0">
              <a:buNone/>
            </a:pPr>
            <a:endParaRPr lang="he-IL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16633"/>
            <a:ext cx="118227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דרמה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סימולציות להמחשת תהליכים מורכבים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8413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6703" y="2204864"/>
            <a:ext cx="6994376" cy="408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למה דרמה?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דרמה מאפשרת בניה מנטאלית של מודלים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הלימוד דרך דרמה הוא רב-חושי ורב-ערוצי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נגיעה </a:t>
            </a:r>
            <a:r>
              <a:rPr lang="he-IL" dirty="0" err="1" smtClean="0"/>
              <a:t>באינטלגנציות</a:t>
            </a:r>
            <a:r>
              <a:rPr lang="he-IL" dirty="0" smtClean="0"/>
              <a:t> מרובות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דרמה מאפשרת דיון ושאילת שאלות תוך התמצאות במודל</a:t>
            </a:r>
          </a:p>
          <a:p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40909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he-IL" dirty="0" smtClean="0"/>
              <a:t>יצירת אווירה של פתיחות</a:t>
            </a:r>
          </a:p>
          <a:p>
            <a:pPr>
              <a:lnSpc>
                <a:spcPct val="200000"/>
              </a:lnSpc>
            </a:pPr>
            <a:r>
              <a:rPr lang="he-IL" dirty="0" smtClean="0"/>
              <a:t>ביטוי של כל התלמידים (תפקידים שונים)</a:t>
            </a:r>
          </a:p>
          <a:p>
            <a:pPr>
              <a:lnSpc>
                <a:spcPct val="200000"/>
              </a:lnSpc>
            </a:pPr>
            <a:r>
              <a:rPr lang="he-IL" dirty="0" smtClean="0"/>
              <a:t>הזדמנות לחדד  תפיסות שגויות</a:t>
            </a:r>
          </a:p>
          <a:p>
            <a:pPr>
              <a:lnSpc>
                <a:spcPct val="200000"/>
              </a:lnSpc>
            </a:pPr>
            <a:r>
              <a:rPr lang="he-IL" dirty="0" smtClean="0"/>
              <a:t>אבחנה בין הסימולציה לביולוגיה: מהם המרכיבים שהודגמו, מה שונה בין הסימולציה לתהליכים. </a:t>
            </a:r>
          </a:p>
          <a:p>
            <a:pPr>
              <a:lnSpc>
                <a:spcPct val="200000"/>
              </a:lnSpc>
            </a:pPr>
            <a:endParaRPr lang="he-IL" dirty="0" smtClean="0"/>
          </a:p>
          <a:p>
            <a:pPr>
              <a:lnSpc>
                <a:spcPct val="200000"/>
              </a:lnSpc>
            </a:pPr>
            <a:endParaRPr lang="he-IL" dirty="0" smtClean="0"/>
          </a:p>
          <a:p>
            <a:pPr>
              <a:lnSpc>
                <a:spcPct val="200000"/>
              </a:lnSpc>
            </a:pPr>
            <a:endParaRPr lang="he-IL" dirty="0" smtClean="0"/>
          </a:p>
          <a:p>
            <a:pPr>
              <a:lnSpc>
                <a:spcPct val="20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570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016" y="518716"/>
            <a:ext cx="89662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2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אתיקה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דיונים בסוגיות חברתיות מדעיות:</a:t>
            </a:r>
          </a:p>
          <a:p>
            <a:pPr marL="0" indent="0">
              <a:buNone/>
            </a:pPr>
            <a:endParaRPr lang="he-I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מניעת הפצת מחלות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חיסונים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מזון מהונדס גנטית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סביבה</a:t>
            </a:r>
            <a:endParaRPr lang="he-I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16998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5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מטרה הקניית אוריינות מדעית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 smtClean="0"/>
              <a:t>הקניית אוריינות מדעית על בסיס שימוש במדע בחיי היומיום </a:t>
            </a:r>
            <a:r>
              <a:rPr lang="en-US" dirty="0" smtClean="0"/>
              <a:t>(Feinstein  2011) 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prstClr val="white"/>
                </a:solidFill>
              </a:rPr>
              <a:t>כלים לקבלת החלטות אישיות ואזרחיות מושכלות ומבוססות ידע מדעי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prstClr val="white"/>
                </a:solidFill>
              </a:rPr>
              <a:t>ידע רלוונטי להבנת תופעות מחיי היום יום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prstClr val="white"/>
                </a:solidFill>
              </a:rPr>
              <a:t>מעודד חשיבה מדעית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prstClr val="white"/>
                </a:solidFill>
              </a:rPr>
              <a:t>מפתח תפיסות אודות מהות המדע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prstClr val="white"/>
                </a:solidFill>
              </a:rPr>
              <a:t>היבטים חברתיים ומוסריים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53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26628"/>
            <a:ext cx="7444184" cy="685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6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מיומנויות אתיות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פיתוח רגישות מוסרית</a:t>
            </a:r>
          </a:p>
          <a:p>
            <a:r>
              <a:rPr lang="he-IL" dirty="0" smtClean="0"/>
              <a:t>טיעון מדעי ומוסרי</a:t>
            </a:r>
          </a:p>
          <a:p>
            <a:r>
              <a:rPr lang="he-IL" dirty="0" smtClean="0"/>
              <a:t>חשיבה אתית: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e-IL" dirty="0" smtClean="0"/>
              <a:t>הגדרת ערכים- ויחסים ביניהם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e-IL" dirty="0" smtClean="0"/>
              <a:t>תועלת – מזעור נזקים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e-IL" dirty="0" smtClean="0"/>
              <a:t>זכויות וחובות- כלפי מי?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e-IL" dirty="0" smtClean="0"/>
              <a:t>מסגרות אתיות: חוק, מוסר מקצועי, דת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11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16632"/>
            <a:ext cx="7445038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808" y="34156"/>
            <a:ext cx="7845276" cy="6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כיצד ניתן לקשר את ת"ל לחיי יומיום?</a:t>
            </a:r>
            <a:endParaRPr lang="he-I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988" y="1600200"/>
            <a:ext cx="61380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8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 הדוגמאות מחיי יומיום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5" cy="4525963"/>
          </a:xfrm>
        </p:spPr>
        <p:txBody>
          <a:bodyPr>
            <a:normAutofit/>
          </a:bodyPr>
          <a:lstStyle/>
          <a:p>
            <a:r>
              <a:rPr lang="he-IL" dirty="0" smtClean="0"/>
              <a:t>חיידקים בשיניים, חיידקים בגוף ובסביבה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/>
              <a:t>מיקרואורגניזמים במקווי מים</a:t>
            </a:r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451" y="2238917"/>
            <a:ext cx="20796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תמונה 5" descr="File:Euglena pellicle 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480" y="4938469"/>
            <a:ext cx="1325880" cy="88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847932"/>
            <a:ext cx="2282825" cy="978535"/>
          </a:xfrm>
          <a:prstGeom prst="rect">
            <a:avLst/>
          </a:prstGeom>
          <a:noFill/>
        </p:spPr>
      </p:pic>
      <p:pic>
        <p:nvPicPr>
          <p:cNvPr id="8" name="תמונה 7" descr="File:Habrotrocha rosa 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407" y="4838804"/>
            <a:ext cx="1136015" cy="11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 descr="File:Chlorella.pn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264" y="5085184"/>
            <a:ext cx="1576705" cy="902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268412"/>
            <a:ext cx="1647031" cy="159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4525963"/>
          </a:xfrm>
        </p:spPr>
        <p:txBody>
          <a:bodyPr/>
          <a:lstStyle/>
          <a:p>
            <a:r>
              <a:rPr lang="he-IL" dirty="0"/>
              <a:t>מיקרואורגניזמים בתעשיית השוקולד</a:t>
            </a:r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968" y="856218"/>
            <a:ext cx="1762125" cy="2621280"/>
          </a:xfrm>
          <a:prstGeom prst="rect">
            <a:avLst/>
          </a:prstGeom>
          <a:noFill/>
        </p:spPr>
      </p:pic>
      <p:pic>
        <p:nvPicPr>
          <p:cNvPr id="5" name="תמונה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62" y="1106408"/>
            <a:ext cx="3181350" cy="2120900"/>
          </a:xfrm>
          <a:prstGeom prst="rect">
            <a:avLst/>
          </a:prstGeom>
          <a:noFill/>
        </p:spPr>
      </p:pic>
      <p:pic>
        <p:nvPicPr>
          <p:cNvPr id="6" name="תמונה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788" y="3573016"/>
            <a:ext cx="2516505" cy="1688465"/>
          </a:xfrm>
          <a:prstGeom prst="rect">
            <a:avLst/>
          </a:prstGeom>
          <a:noFill/>
        </p:spPr>
      </p:pic>
      <p:pic>
        <p:nvPicPr>
          <p:cNvPr id="7" name="תמונה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369" y="5334744"/>
            <a:ext cx="1813198" cy="1512168"/>
          </a:xfrm>
          <a:prstGeom prst="rect">
            <a:avLst/>
          </a:prstGeom>
          <a:noFill/>
        </p:spPr>
      </p:pic>
      <p:pic>
        <p:nvPicPr>
          <p:cNvPr id="8" name="תמונה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106408"/>
            <a:ext cx="2425065" cy="1729740"/>
          </a:xfrm>
          <a:prstGeom prst="rect">
            <a:avLst/>
          </a:prstGeom>
          <a:noFill/>
        </p:spPr>
      </p:pic>
      <p:pic>
        <p:nvPicPr>
          <p:cNvPr id="9" name="תמונה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068" y="3477498"/>
            <a:ext cx="4392488" cy="3227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9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r>
              <a:rPr lang="he-IL" dirty="0" err="1"/>
              <a:t>סטרפטוקוקים</a:t>
            </a:r>
            <a:r>
              <a:rPr lang="he-IL" dirty="0"/>
              <a:t>, והבדיקות לגילוי החיידק</a:t>
            </a:r>
          </a:p>
          <a:p>
            <a:endParaRPr lang="he-IL" dirty="0"/>
          </a:p>
        </p:txBody>
      </p:sp>
      <p:pic>
        <p:nvPicPr>
          <p:cNvPr id="6" name="תמונה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424145"/>
            <a:ext cx="2724798" cy="2203885"/>
          </a:xfrm>
          <a:prstGeom prst="rect">
            <a:avLst/>
          </a:prstGeom>
          <a:noFill/>
        </p:spPr>
      </p:pic>
      <p:pic>
        <p:nvPicPr>
          <p:cNvPr id="7" name="תמונה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353" y="4657407"/>
            <a:ext cx="2609215" cy="1737360"/>
          </a:xfrm>
          <a:prstGeom prst="rect">
            <a:avLst/>
          </a:prstGeom>
          <a:noFill/>
        </p:spPr>
      </p:pic>
      <p:pic>
        <p:nvPicPr>
          <p:cNvPr id="8" name="תמונה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31" y="1238672"/>
            <a:ext cx="2357120" cy="2433955"/>
          </a:xfrm>
          <a:prstGeom prst="rect">
            <a:avLst/>
          </a:prstGeom>
          <a:noFill/>
        </p:spPr>
      </p:pic>
      <p:pic>
        <p:nvPicPr>
          <p:cNvPr id="9" name="תמונה 8" descr="H:\DCIM\100D3300\DSC_078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31067"/>
            <a:ext cx="2385695" cy="159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תמונה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752" y="1268760"/>
            <a:ext cx="2592288" cy="2505997"/>
          </a:xfrm>
          <a:prstGeom prst="rect">
            <a:avLst/>
          </a:prstGeom>
          <a:noFill/>
        </p:spPr>
      </p:pic>
      <p:pic>
        <p:nvPicPr>
          <p:cNvPr id="11" name="תמונה 10" descr="A set of large tonsils in the back of the throat covered in white exudate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328571"/>
            <a:ext cx="1944217" cy="234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6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r>
              <a:rPr lang="he-IL" dirty="0" smtClean="0"/>
              <a:t>שפעת</a:t>
            </a:r>
            <a:r>
              <a:rPr lang="he-IL" dirty="0"/>
              <a:t>, מדוע בכל שנה מופיע זן חדש? מניעת הדבקה, חיסון לשפעת.</a:t>
            </a:r>
          </a:p>
          <a:p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920" y="3392016"/>
            <a:ext cx="1623212" cy="235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36420"/>
            <a:ext cx="6311000" cy="175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3960440" cy="238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8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242592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תסיסה </a:t>
            </a:r>
            <a:r>
              <a:rPr lang="he-IL" dirty="0" err="1" smtClean="0"/>
              <a:t>כהלית</a:t>
            </a:r>
            <a:endParaRPr lang="he-I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365114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17859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989991"/>
            <a:ext cx="3786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658" y="3717032"/>
            <a:ext cx="61325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096" y="4924751"/>
            <a:ext cx="54260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3497329" cy="140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7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67543" y="404664"/>
            <a:ext cx="854154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986" y="1772816"/>
            <a:ext cx="2280102" cy="22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185261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085183"/>
            <a:ext cx="4194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67" y="1700808"/>
            <a:ext cx="448151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4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התאמה אישית 1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300</Words>
  <Application>Microsoft Office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ערכת נושא Office</vt:lpstr>
      <vt:lpstr>PowerPoint Presentation</vt:lpstr>
      <vt:lpstr>מטרה הקניית אוריינות מדעית</vt:lpstr>
      <vt:lpstr>כיצד ניתן לקשר את ת"ל לחיי יומיום?</vt:lpstr>
      <vt:lpstr>כל הדוגמאות מחיי יומיום</vt:lpstr>
      <vt:lpstr>PowerPoint Presentation</vt:lpstr>
      <vt:lpstr>PowerPoint Presentation</vt:lpstr>
      <vt:lpstr>PowerPoint Presentation</vt:lpstr>
      <vt:lpstr>תסיסה כהלית</vt:lpstr>
      <vt:lpstr>PowerPoint Presentation</vt:lpstr>
      <vt:lpstr>שאלות עניין</vt:lpstr>
      <vt:lpstr>שאלות עניין</vt:lpstr>
      <vt:lpstr>למידה שיתופית</vt:lpstr>
      <vt:lpstr>דיונים</vt:lpstr>
      <vt:lpstr>מעבדות</vt:lpstr>
      <vt:lpstr>דרמה</vt:lpstr>
      <vt:lpstr>למה דרמה?</vt:lpstr>
      <vt:lpstr>PowerPoint Presentation</vt:lpstr>
      <vt:lpstr>PowerPoint Presentation</vt:lpstr>
      <vt:lpstr>אתיקה</vt:lpstr>
      <vt:lpstr>PowerPoint Presentation</vt:lpstr>
      <vt:lpstr>מיומנויות אתיות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WICC</cp:lastModifiedBy>
  <cp:revision>21</cp:revision>
  <dcterms:created xsi:type="dcterms:W3CDTF">2017-09-27T11:41:17Z</dcterms:created>
  <dcterms:modified xsi:type="dcterms:W3CDTF">2018-01-09T10:11:11Z</dcterms:modified>
</cp:coreProperties>
</file>