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321" r:id="rId2"/>
    <p:sldId id="257" r:id="rId3"/>
    <p:sldId id="258" r:id="rId4"/>
    <p:sldId id="259" r:id="rId5"/>
    <p:sldId id="261" r:id="rId6"/>
    <p:sldId id="260" r:id="rId7"/>
    <p:sldId id="271" r:id="rId8"/>
    <p:sldId id="278" r:id="rId9"/>
    <p:sldId id="324" r:id="rId10"/>
    <p:sldId id="322" r:id="rId11"/>
    <p:sldId id="323" r:id="rId12"/>
    <p:sldId id="325" r:id="rId13"/>
    <p:sldId id="326" r:id="rId14"/>
    <p:sldId id="329" r:id="rId15"/>
    <p:sldId id="328" r:id="rId16"/>
    <p:sldId id="330" r:id="rId17"/>
    <p:sldId id="327"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a:srgbClr val="9E7800"/>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88" autoAdjust="0"/>
    <p:restoredTop sz="85475" autoAdjust="0"/>
  </p:normalViewPr>
  <p:slideViewPr>
    <p:cSldViewPr>
      <p:cViewPr varScale="1">
        <p:scale>
          <a:sx n="72" d="100"/>
          <a:sy n="72" d="100"/>
        </p:scale>
        <p:origin x="162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4DBB5D-ECAE-4931-A3A7-81E1BA49C59C}" type="datetimeFigureOut">
              <a:rPr lang="en-US" smtClean="0"/>
              <a:t>1/9/2018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B45059-0B00-4473-A717-166B6BEF500C}" type="slidenum">
              <a:rPr lang="en-US" smtClean="0"/>
              <a:t>‹#›</a:t>
            </a:fld>
            <a:endParaRPr lang="en-US"/>
          </a:p>
        </p:txBody>
      </p:sp>
    </p:spTree>
    <p:extLst>
      <p:ext uri="{BB962C8B-B14F-4D97-AF65-F5344CB8AC3E}">
        <p14:creationId xmlns:p14="http://schemas.microsoft.com/office/powerpoint/2010/main" val="28166870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dirty="0" smtClean="0"/>
              <a:t>האמת? כאן הייתי שואלת אותם בעקבות הכתבה שהם ראו...</a:t>
            </a:r>
            <a:endParaRPr lang="en-US" dirty="0"/>
          </a:p>
        </p:txBody>
      </p:sp>
      <p:sp>
        <p:nvSpPr>
          <p:cNvPr id="4" name="Slide Number Placeholder 3"/>
          <p:cNvSpPr>
            <a:spLocks noGrp="1"/>
          </p:cNvSpPr>
          <p:nvPr>
            <p:ph type="sldNum" sz="quarter" idx="10"/>
          </p:nvPr>
        </p:nvSpPr>
        <p:spPr/>
        <p:txBody>
          <a:bodyPr/>
          <a:lstStyle/>
          <a:p>
            <a:fld id="{3DB45059-0B00-4473-A717-166B6BEF500C}" type="slidenum">
              <a:rPr lang="en-US" smtClean="0"/>
              <a:t>2</a:t>
            </a:fld>
            <a:endParaRPr lang="en-US"/>
          </a:p>
        </p:txBody>
      </p:sp>
    </p:spTree>
    <p:extLst>
      <p:ext uri="{BB962C8B-B14F-4D97-AF65-F5344CB8AC3E}">
        <p14:creationId xmlns:p14="http://schemas.microsoft.com/office/powerpoint/2010/main" val="3963691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dirty="0" smtClean="0"/>
              <a:t>בעיני השקף מיותר... הייתי מפנה אותם לתוכן העניינים בחוברת</a:t>
            </a:r>
            <a:r>
              <a:rPr lang="he-IL" baseline="0" dirty="0" smtClean="0"/>
              <a:t> ועוברת לשקף המקסים שבנית שמציג את המסע...</a:t>
            </a:r>
            <a:endParaRPr lang="en-US" dirty="0"/>
          </a:p>
        </p:txBody>
      </p:sp>
      <p:sp>
        <p:nvSpPr>
          <p:cNvPr id="4" name="Slide Number Placeholder 3"/>
          <p:cNvSpPr>
            <a:spLocks noGrp="1"/>
          </p:cNvSpPr>
          <p:nvPr>
            <p:ph type="sldNum" sz="quarter" idx="10"/>
          </p:nvPr>
        </p:nvSpPr>
        <p:spPr/>
        <p:txBody>
          <a:bodyPr/>
          <a:lstStyle/>
          <a:p>
            <a:fld id="{3DB45059-0B00-4473-A717-166B6BEF500C}" type="slidenum">
              <a:rPr lang="en-US" smtClean="0"/>
              <a:t>7</a:t>
            </a:fld>
            <a:endParaRPr lang="en-US"/>
          </a:p>
        </p:txBody>
      </p:sp>
    </p:spTree>
    <p:extLst>
      <p:ext uri="{BB962C8B-B14F-4D97-AF65-F5344CB8AC3E}">
        <p14:creationId xmlns:p14="http://schemas.microsoft.com/office/powerpoint/2010/main" val="500415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dirty="0" smtClean="0"/>
              <a:t>את מביאה 4-5 טלפונים אני מקווה....</a:t>
            </a:r>
            <a:endParaRPr lang="en-US" dirty="0"/>
          </a:p>
        </p:txBody>
      </p:sp>
      <p:sp>
        <p:nvSpPr>
          <p:cNvPr id="4" name="Slide Number Placeholder 3"/>
          <p:cNvSpPr>
            <a:spLocks noGrp="1"/>
          </p:cNvSpPr>
          <p:nvPr>
            <p:ph type="sldNum" sz="quarter" idx="10"/>
          </p:nvPr>
        </p:nvSpPr>
        <p:spPr/>
        <p:txBody>
          <a:bodyPr/>
          <a:lstStyle/>
          <a:p>
            <a:fld id="{B3ED0CBA-4CC0-4C22-9888-640F3C58E34C}" type="slidenum">
              <a:rPr lang="en-US" smtClean="0"/>
              <a:t>10</a:t>
            </a:fld>
            <a:endParaRPr lang="en-US"/>
          </a:p>
        </p:txBody>
      </p:sp>
    </p:spTree>
    <p:extLst>
      <p:ext uri="{BB962C8B-B14F-4D97-AF65-F5344CB8AC3E}">
        <p14:creationId xmlns:p14="http://schemas.microsoft.com/office/powerpoint/2010/main" val="26941737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dirty="0" smtClean="0"/>
              <a:t>תזכרי להביא את חמאה לפעילות-</a:t>
            </a:r>
            <a:r>
              <a:rPr lang="he-IL" baseline="0" dirty="0" smtClean="0"/>
              <a:t> אין כמו מראה עיניים (עם ובלי עטיפה...) – הם יעופו על זה. </a:t>
            </a:r>
            <a:endParaRPr lang="en-US" dirty="0"/>
          </a:p>
        </p:txBody>
      </p:sp>
      <p:sp>
        <p:nvSpPr>
          <p:cNvPr id="4" name="Slide Number Placeholder 3"/>
          <p:cNvSpPr>
            <a:spLocks noGrp="1"/>
          </p:cNvSpPr>
          <p:nvPr>
            <p:ph type="sldNum" sz="quarter" idx="10"/>
          </p:nvPr>
        </p:nvSpPr>
        <p:spPr/>
        <p:txBody>
          <a:bodyPr/>
          <a:lstStyle/>
          <a:p>
            <a:fld id="{B3ED0CBA-4CC0-4C22-9888-640F3C58E34C}" type="slidenum">
              <a:rPr lang="en-US" smtClean="0"/>
              <a:t>11</a:t>
            </a:fld>
            <a:endParaRPr lang="en-US"/>
          </a:p>
        </p:txBody>
      </p:sp>
    </p:spTree>
    <p:extLst>
      <p:ext uri="{BB962C8B-B14F-4D97-AF65-F5344CB8AC3E}">
        <p14:creationId xmlns:p14="http://schemas.microsoft.com/office/powerpoint/2010/main" val="39463220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smtClean="0"/>
              <a:t>הציור של דירה להשכיר מתיחס לסיפור של</a:t>
            </a:r>
            <a:r>
              <a:rPr lang="he-IL" baseline="0" dirty="0" smtClean="0"/>
              <a:t> משפחת רופא (השכנים שלי)</a:t>
            </a:r>
            <a:endParaRPr lang="en-US" dirty="0"/>
          </a:p>
        </p:txBody>
      </p:sp>
      <p:sp>
        <p:nvSpPr>
          <p:cNvPr id="4" name="Slide Number Placeholder 3"/>
          <p:cNvSpPr>
            <a:spLocks noGrp="1"/>
          </p:cNvSpPr>
          <p:nvPr>
            <p:ph type="sldNum" sz="quarter" idx="10"/>
          </p:nvPr>
        </p:nvSpPr>
        <p:spPr/>
        <p:txBody>
          <a:bodyPr/>
          <a:lstStyle/>
          <a:p>
            <a:fld id="{3DB45059-0B00-4473-A717-166B6BEF500C}" type="slidenum">
              <a:rPr lang="en-US" smtClean="0"/>
              <a:t>12</a:t>
            </a:fld>
            <a:endParaRPr lang="en-US"/>
          </a:p>
        </p:txBody>
      </p:sp>
    </p:spTree>
    <p:extLst>
      <p:ext uri="{BB962C8B-B14F-4D97-AF65-F5344CB8AC3E}">
        <p14:creationId xmlns:p14="http://schemas.microsoft.com/office/powerpoint/2010/main" val="11163917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B45059-0B00-4473-A717-166B6BEF500C}" type="slidenum">
              <a:rPr lang="en-US" smtClean="0"/>
              <a:t>16</a:t>
            </a:fld>
            <a:endParaRPr lang="en-US"/>
          </a:p>
        </p:txBody>
      </p:sp>
    </p:spTree>
    <p:extLst>
      <p:ext uri="{BB962C8B-B14F-4D97-AF65-F5344CB8AC3E}">
        <p14:creationId xmlns:p14="http://schemas.microsoft.com/office/powerpoint/2010/main" val="17037230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F6E1E2E-4188-434F-9287-62303FC4D7EA}" type="datetimeFigureOut">
              <a:rPr lang="en-US" smtClean="0"/>
              <a:t>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4B0276-1524-484E-BAEF-67D8FE0D558B}" type="slidenum">
              <a:rPr lang="en-US" smtClean="0"/>
              <a:t>‹#›</a:t>
            </a:fld>
            <a:endParaRPr lang="en-US"/>
          </a:p>
        </p:txBody>
      </p:sp>
    </p:spTree>
    <p:extLst>
      <p:ext uri="{BB962C8B-B14F-4D97-AF65-F5344CB8AC3E}">
        <p14:creationId xmlns:p14="http://schemas.microsoft.com/office/powerpoint/2010/main" val="1422843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6E1E2E-4188-434F-9287-62303FC4D7EA}" type="datetimeFigureOut">
              <a:rPr lang="en-US" smtClean="0"/>
              <a:t>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4B0276-1524-484E-BAEF-67D8FE0D558B}" type="slidenum">
              <a:rPr lang="en-US" smtClean="0"/>
              <a:t>‹#›</a:t>
            </a:fld>
            <a:endParaRPr lang="en-US"/>
          </a:p>
        </p:txBody>
      </p:sp>
    </p:spTree>
    <p:extLst>
      <p:ext uri="{BB962C8B-B14F-4D97-AF65-F5344CB8AC3E}">
        <p14:creationId xmlns:p14="http://schemas.microsoft.com/office/powerpoint/2010/main" val="3551720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6E1E2E-4188-434F-9287-62303FC4D7EA}" type="datetimeFigureOut">
              <a:rPr lang="en-US" smtClean="0"/>
              <a:t>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4B0276-1524-484E-BAEF-67D8FE0D558B}" type="slidenum">
              <a:rPr lang="en-US" smtClean="0"/>
              <a:t>‹#›</a:t>
            </a:fld>
            <a:endParaRPr lang="en-US"/>
          </a:p>
        </p:txBody>
      </p:sp>
    </p:spTree>
    <p:extLst>
      <p:ext uri="{BB962C8B-B14F-4D97-AF65-F5344CB8AC3E}">
        <p14:creationId xmlns:p14="http://schemas.microsoft.com/office/powerpoint/2010/main" val="92064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6E1E2E-4188-434F-9287-62303FC4D7EA}" type="datetimeFigureOut">
              <a:rPr lang="en-US" smtClean="0"/>
              <a:t>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4B0276-1524-484E-BAEF-67D8FE0D558B}" type="slidenum">
              <a:rPr lang="en-US" smtClean="0"/>
              <a:t>‹#›</a:t>
            </a:fld>
            <a:endParaRPr lang="en-US"/>
          </a:p>
        </p:txBody>
      </p:sp>
    </p:spTree>
    <p:extLst>
      <p:ext uri="{BB962C8B-B14F-4D97-AF65-F5344CB8AC3E}">
        <p14:creationId xmlns:p14="http://schemas.microsoft.com/office/powerpoint/2010/main" val="1151616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6E1E2E-4188-434F-9287-62303FC4D7EA}" type="datetimeFigureOut">
              <a:rPr lang="en-US" smtClean="0"/>
              <a:t>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4B0276-1524-484E-BAEF-67D8FE0D558B}" type="slidenum">
              <a:rPr lang="en-US" smtClean="0"/>
              <a:t>‹#›</a:t>
            </a:fld>
            <a:endParaRPr lang="en-US"/>
          </a:p>
        </p:txBody>
      </p:sp>
    </p:spTree>
    <p:extLst>
      <p:ext uri="{BB962C8B-B14F-4D97-AF65-F5344CB8AC3E}">
        <p14:creationId xmlns:p14="http://schemas.microsoft.com/office/powerpoint/2010/main" val="2318944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F6E1E2E-4188-434F-9287-62303FC4D7EA}" type="datetimeFigureOut">
              <a:rPr lang="en-US" smtClean="0"/>
              <a:t>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4B0276-1524-484E-BAEF-67D8FE0D558B}" type="slidenum">
              <a:rPr lang="en-US" smtClean="0"/>
              <a:t>‹#›</a:t>
            </a:fld>
            <a:endParaRPr lang="en-US"/>
          </a:p>
        </p:txBody>
      </p:sp>
    </p:spTree>
    <p:extLst>
      <p:ext uri="{BB962C8B-B14F-4D97-AF65-F5344CB8AC3E}">
        <p14:creationId xmlns:p14="http://schemas.microsoft.com/office/powerpoint/2010/main" val="154496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F6E1E2E-4188-434F-9287-62303FC4D7EA}" type="datetimeFigureOut">
              <a:rPr lang="en-US" smtClean="0"/>
              <a:t>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4B0276-1524-484E-BAEF-67D8FE0D558B}" type="slidenum">
              <a:rPr lang="en-US" smtClean="0"/>
              <a:t>‹#›</a:t>
            </a:fld>
            <a:endParaRPr lang="en-US"/>
          </a:p>
        </p:txBody>
      </p:sp>
    </p:spTree>
    <p:extLst>
      <p:ext uri="{BB962C8B-B14F-4D97-AF65-F5344CB8AC3E}">
        <p14:creationId xmlns:p14="http://schemas.microsoft.com/office/powerpoint/2010/main" val="2655619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F6E1E2E-4188-434F-9287-62303FC4D7EA}" type="datetimeFigureOut">
              <a:rPr lang="en-US" smtClean="0"/>
              <a:t>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4B0276-1524-484E-BAEF-67D8FE0D558B}" type="slidenum">
              <a:rPr lang="en-US" smtClean="0"/>
              <a:t>‹#›</a:t>
            </a:fld>
            <a:endParaRPr lang="en-US"/>
          </a:p>
        </p:txBody>
      </p:sp>
    </p:spTree>
    <p:extLst>
      <p:ext uri="{BB962C8B-B14F-4D97-AF65-F5344CB8AC3E}">
        <p14:creationId xmlns:p14="http://schemas.microsoft.com/office/powerpoint/2010/main" val="441197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6E1E2E-4188-434F-9287-62303FC4D7EA}" type="datetimeFigureOut">
              <a:rPr lang="en-US" smtClean="0"/>
              <a:t>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4B0276-1524-484E-BAEF-67D8FE0D558B}" type="slidenum">
              <a:rPr lang="en-US" smtClean="0"/>
              <a:t>‹#›</a:t>
            </a:fld>
            <a:endParaRPr lang="en-US"/>
          </a:p>
        </p:txBody>
      </p:sp>
    </p:spTree>
    <p:extLst>
      <p:ext uri="{BB962C8B-B14F-4D97-AF65-F5344CB8AC3E}">
        <p14:creationId xmlns:p14="http://schemas.microsoft.com/office/powerpoint/2010/main" val="3364569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6E1E2E-4188-434F-9287-62303FC4D7EA}" type="datetimeFigureOut">
              <a:rPr lang="en-US" smtClean="0"/>
              <a:t>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4B0276-1524-484E-BAEF-67D8FE0D558B}" type="slidenum">
              <a:rPr lang="en-US" smtClean="0"/>
              <a:t>‹#›</a:t>
            </a:fld>
            <a:endParaRPr lang="en-US"/>
          </a:p>
        </p:txBody>
      </p:sp>
    </p:spTree>
    <p:extLst>
      <p:ext uri="{BB962C8B-B14F-4D97-AF65-F5344CB8AC3E}">
        <p14:creationId xmlns:p14="http://schemas.microsoft.com/office/powerpoint/2010/main" val="2954648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6E1E2E-4188-434F-9287-62303FC4D7EA}" type="datetimeFigureOut">
              <a:rPr lang="en-US" smtClean="0"/>
              <a:t>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4B0276-1524-484E-BAEF-67D8FE0D558B}" type="slidenum">
              <a:rPr lang="en-US" smtClean="0"/>
              <a:t>‹#›</a:t>
            </a:fld>
            <a:endParaRPr lang="en-US"/>
          </a:p>
        </p:txBody>
      </p:sp>
    </p:spTree>
    <p:extLst>
      <p:ext uri="{BB962C8B-B14F-4D97-AF65-F5344CB8AC3E}">
        <p14:creationId xmlns:p14="http://schemas.microsoft.com/office/powerpoint/2010/main" val="226160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60000"/>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6E1E2E-4188-434F-9287-62303FC4D7EA}" type="datetimeFigureOut">
              <a:rPr lang="en-US" smtClean="0"/>
              <a:t>1/9/2018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4B0276-1524-484E-BAEF-67D8FE0D558B}" type="slidenum">
              <a:rPr lang="en-US" smtClean="0"/>
              <a:t>‹#›</a:t>
            </a:fld>
            <a:endParaRPr lang="en-US"/>
          </a:p>
        </p:txBody>
      </p:sp>
    </p:spTree>
    <p:extLst>
      <p:ext uri="{BB962C8B-B14F-4D97-AF65-F5344CB8AC3E}">
        <p14:creationId xmlns:p14="http://schemas.microsoft.com/office/powerpoint/2010/main" val="17663249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mailto:hagarveksler@gmail.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microsoft.com/office/2007/relationships/hdphoto" Target="../media/hdphoto2.wdp"/><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gif"/><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600200"/>
            <a:ext cx="7772400" cy="2003425"/>
          </a:xfrm>
        </p:spPr>
        <p:txBody>
          <a:bodyPr>
            <a:normAutofit fontScale="90000"/>
          </a:bodyPr>
          <a:lstStyle/>
          <a:p>
            <a:pPr rtl="1"/>
            <a:r>
              <a:rPr lang="he-IL" sz="4900" b="1" dirty="0">
                <a:solidFill>
                  <a:schemeClr val="accent5">
                    <a:lumMod val="75000"/>
                  </a:schemeClr>
                </a:solidFill>
                <a:cs typeface="+mn-cs"/>
              </a:rPr>
              <a:t>קרינה אלקטרומגנטית-</a:t>
            </a:r>
            <a:r>
              <a:rPr lang="en-US" sz="4900" dirty="0">
                <a:solidFill>
                  <a:schemeClr val="accent5">
                    <a:lumMod val="75000"/>
                  </a:schemeClr>
                </a:solidFill>
                <a:cs typeface="+mn-cs"/>
              </a:rPr>
              <a:t/>
            </a:r>
            <a:br>
              <a:rPr lang="en-US" sz="4900" dirty="0">
                <a:solidFill>
                  <a:schemeClr val="accent5">
                    <a:lumMod val="75000"/>
                  </a:schemeClr>
                </a:solidFill>
                <a:cs typeface="+mn-cs"/>
              </a:rPr>
            </a:br>
            <a:r>
              <a:rPr lang="he-IL" sz="4900" b="1" dirty="0">
                <a:solidFill>
                  <a:schemeClr val="accent5">
                    <a:lumMod val="75000"/>
                  </a:schemeClr>
                </a:solidFill>
                <a:cs typeface="+mn-cs"/>
              </a:rPr>
              <a:t>עקרונות, שימושים </a:t>
            </a:r>
            <a:r>
              <a:rPr lang="he-IL" sz="4900" b="1" dirty="0" smtClean="0">
                <a:solidFill>
                  <a:schemeClr val="accent5">
                    <a:lumMod val="75000"/>
                  </a:schemeClr>
                </a:solidFill>
                <a:cs typeface="+mn-cs"/>
              </a:rPr>
              <a:t>והחלטות</a:t>
            </a:r>
            <a:r>
              <a:rPr lang="he-IL" b="1" dirty="0" smtClean="0">
                <a:solidFill>
                  <a:schemeClr val="accent5">
                    <a:lumMod val="75000"/>
                  </a:schemeClr>
                </a:solidFill>
                <a:cs typeface="+mn-cs"/>
              </a:rPr>
              <a:t/>
            </a:r>
            <a:br>
              <a:rPr lang="he-IL" b="1" dirty="0" smtClean="0">
                <a:solidFill>
                  <a:schemeClr val="accent5">
                    <a:lumMod val="75000"/>
                  </a:schemeClr>
                </a:solidFill>
                <a:cs typeface="+mn-cs"/>
              </a:rPr>
            </a:br>
            <a:r>
              <a:rPr lang="he-IL" b="1" dirty="0" smtClean="0">
                <a:solidFill>
                  <a:srgbClr val="002060"/>
                </a:solidFill>
                <a:cs typeface="+mn-cs"/>
              </a:rPr>
              <a:t>מבנית חדשה</a:t>
            </a:r>
            <a:endParaRPr lang="en-US" sz="6000" b="1" dirty="0">
              <a:solidFill>
                <a:srgbClr val="002060"/>
              </a:solidFill>
              <a:cs typeface="+mn-cs"/>
            </a:endParaRPr>
          </a:p>
        </p:txBody>
      </p:sp>
      <p:sp>
        <p:nvSpPr>
          <p:cNvPr id="3" name="Subtitle 2"/>
          <p:cNvSpPr>
            <a:spLocks noGrp="1"/>
          </p:cNvSpPr>
          <p:nvPr>
            <p:ph type="subTitle" idx="1"/>
          </p:nvPr>
        </p:nvSpPr>
        <p:spPr>
          <a:xfrm>
            <a:off x="1447800" y="4191000"/>
            <a:ext cx="6400800" cy="1752600"/>
          </a:xfrm>
        </p:spPr>
        <p:txBody>
          <a:bodyPr>
            <a:normAutofit/>
          </a:bodyPr>
          <a:lstStyle/>
          <a:p>
            <a:r>
              <a:rPr lang="he-IL" sz="2800" dirty="0" smtClean="0">
                <a:solidFill>
                  <a:schemeClr val="tx2"/>
                </a:solidFill>
              </a:rPr>
              <a:t>הגר וקסלר ושולמית קפון</a:t>
            </a:r>
          </a:p>
          <a:p>
            <a:r>
              <a:rPr lang="he-IL" sz="2800" dirty="0" smtClean="0">
                <a:solidFill>
                  <a:schemeClr val="tx2"/>
                </a:solidFill>
              </a:rPr>
              <a:t>הפקולטה לחינוך למדע וטכנולוגיה, הטכניון</a:t>
            </a:r>
            <a:endParaRPr lang="en-US" sz="2800" dirty="0">
              <a:solidFill>
                <a:schemeClr val="tx2"/>
              </a:solidFill>
            </a:endParaRPr>
          </a:p>
        </p:txBody>
      </p:sp>
    </p:spTree>
    <p:extLst>
      <p:ext uri="{BB962C8B-B14F-4D97-AF65-F5344CB8AC3E}">
        <p14:creationId xmlns:p14="http://schemas.microsoft.com/office/powerpoint/2010/main" val="12730280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01762"/>
          </a:xfrm>
        </p:spPr>
        <p:txBody>
          <a:bodyPr>
            <a:normAutofit fontScale="90000"/>
          </a:bodyPr>
          <a:lstStyle/>
          <a:p>
            <a:r>
              <a:rPr lang="he-IL" dirty="0" smtClean="0">
                <a:solidFill>
                  <a:schemeClr val="accent5">
                    <a:lumMod val="75000"/>
                  </a:schemeClr>
                </a:solidFill>
              </a:rPr>
              <a:t>בניית טלפון כוסות</a:t>
            </a:r>
            <a:br>
              <a:rPr lang="he-IL" dirty="0" smtClean="0">
                <a:solidFill>
                  <a:schemeClr val="accent5">
                    <a:lumMod val="75000"/>
                  </a:schemeClr>
                </a:solidFill>
              </a:rPr>
            </a:br>
            <a:r>
              <a:rPr lang="he-IL" sz="3600" dirty="0" smtClean="0"/>
              <a:t>פעילות 7.2</a:t>
            </a:r>
            <a:r>
              <a:rPr lang="he-IL" dirty="0" smtClean="0">
                <a:solidFill>
                  <a:schemeClr val="accent5">
                    <a:lumMod val="75000"/>
                  </a:schemeClr>
                </a:solidFill>
              </a:rPr>
              <a:t/>
            </a:r>
            <a:br>
              <a:rPr lang="he-IL" dirty="0" smtClean="0">
                <a:solidFill>
                  <a:schemeClr val="accent5">
                    <a:lumMod val="75000"/>
                  </a:schemeClr>
                </a:solidFill>
              </a:rPr>
            </a:br>
            <a:endParaRPr lang="en-US" sz="2700" dirty="0"/>
          </a:p>
        </p:txBody>
      </p:sp>
      <p:pic>
        <p:nvPicPr>
          <p:cNvPr id="3" name="Picture 2"/>
          <p:cNvPicPr>
            <a:picLocks noChangeAspect="1"/>
          </p:cNvPicPr>
          <p:nvPr/>
        </p:nvPicPr>
        <p:blipFill>
          <a:blip r:embed="rId3"/>
          <a:stretch>
            <a:fillRect/>
          </a:stretch>
        </p:blipFill>
        <p:spPr>
          <a:xfrm>
            <a:off x="5410200" y="2514600"/>
            <a:ext cx="3067396" cy="2057400"/>
          </a:xfrm>
          <a:prstGeom prst="rect">
            <a:avLst/>
          </a:prstGeom>
        </p:spPr>
      </p:pic>
      <p:sp>
        <p:nvSpPr>
          <p:cNvPr id="7" name="TextBox 6"/>
          <p:cNvSpPr txBox="1"/>
          <p:nvPr/>
        </p:nvSpPr>
        <p:spPr>
          <a:xfrm>
            <a:off x="1333500" y="1828800"/>
            <a:ext cx="3086100" cy="3416320"/>
          </a:xfrm>
          <a:prstGeom prst="rect">
            <a:avLst/>
          </a:prstGeom>
          <a:noFill/>
        </p:spPr>
        <p:txBody>
          <a:bodyPr wrap="square" rtlCol="0">
            <a:spAutoFit/>
          </a:bodyPr>
          <a:lstStyle/>
          <a:p>
            <a:pPr marL="285750" indent="-285750" algn="r" rtl="1">
              <a:buFont typeface="Arial" panose="020B0604020202020204" pitchFamily="34" charset="0"/>
              <a:buChar char="•"/>
            </a:pPr>
            <a:r>
              <a:rPr lang="he-IL" dirty="0"/>
              <a:t>האם ניתן להשתמש בטלפון הכוסות כשהחוט אינו מתוח (בדקו</a:t>
            </a:r>
            <a:r>
              <a:rPr lang="he-IL" dirty="0" smtClean="0"/>
              <a:t>!)?</a:t>
            </a:r>
          </a:p>
          <a:p>
            <a:pPr marL="285750" indent="-285750" algn="r" rtl="1">
              <a:buFont typeface="Arial" panose="020B0604020202020204" pitchFamily="34" charset="0"/>
              <a:buChar char="•"/>
            </a:pPr>
            <a:endParaRPr lang="he-IL" dirty="0"/>
          </a:p>
          <a:p>
            <a:pPr marL="285750" lvl="0" indent="-285750" algn="r" rtl="1">
              <a:buFont typeface="Arial" panose="020B0604020202020204" pitchFamily="34" charset="0"/>
              <a:buChar char="•"/>
            </a:pPr>
            <a:r>
              <a:rPr lang="he-IL" dirty="0"/>
              <a:t>האם ניתן להשתמש בטלפון הכוסות כאשר תלמיד שלישי אוחז בחוזקה בחוט (בדקו!)?</a:t>
            </a:r>
            <a:endParaRPr lang="en-US" dirty="0"/>
          </a:p>
          <a:p>
            <a:pPr marL="285750" indent="-285750" algn="r" rtl="1">
              <a:buFont typeface="Arial" panose="020B0604020202020204" pitchFamily="34" charset="0"/>
              <a:buChar char="•"/>
            </a:pPr>
            <a:endParaRPr lang="he-IL" dirty="0" smtClean="0"/>
          </a:p>
          <a:p>
            <a:pPr marL="285750" indent="-285750" algn="r" rtl="1">
              <a:buFont typeface="Arial" panose="020B0604020202020204" pitchFamily="34" charset="0"/>
              <a:buChar char="•"/>
            </a:pPr>
            <a:endParaRPr lang="he-IL" dirty="0" smtClean="0"/>
          </a:p>
          <a:p>
            <a:pPr marL="285750" lvl="0" indent="-285750" algn="r" rtl="1">
              <a:buFont typeface="Arial" panose="020B0604020202020204" pitchFamily="34" charset="0"/>
              <a:buChar char="•"/>
            </a:pPr>
            <a:r>
              <a:rPr lang="he-IL" dirty="0"/>
              <a:t>מדוע גל הקול מתקדם בטלפון הכוסות טוב יותר מאשר באוויר</a:t>
            </a:r>
            <a:r>
              <a:rPr lang="he-IL" dirty="0" smtClean="0"/>
              <a:t>?</a:t>
            </a:r>
            <a:endParaRPr lang="en-US" dirty="0"/>
          </a:p>
        </p:txBody>
      </p:sp>
      <p:cxnSp>
        <p:nvCxnSpPr>
          <p:cNvPr id="10" name="Straight Connector 9"/>
          <p:cNvCxnSpPr/>
          <p:nvPr/>
        </p:nvCxnSpPr>
        <p:spPr>
          <a:xfrm>
            <a:off x="4876800" y="1524000"/>
            <a:ext cx="0" cy="47216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14193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09800"/>
            <a:ext cx="8229600" cy="1401762"/>
          </a:xfrm>
        </p:spPr>
        <p:txBody>
          <a:bodyPr>
            <a:normAutofit fontScale="90000"/>
          </a:bodyPr>
          <a:lstStyle/>
          <a:p>
            <a:r>
              <a:rPr lang="he-IL" dirty="0" smtClean="0">
                <a:solidFill>
                  <a:schemeClr val="accent5">
                    <a:lumMod val="75000"/>
                  </a:schemeClr>
                </a:solidFill>
              </a:rPr>
              <a:t>שיבוש קליטה בטלפון הסלולרי</a:t>
            </a:r>
            <a:br>
              <a:rPr lang="he-IL" dirty="0" smtClean="0">
                <a:solidFill>
                  <a:schemeClr val="accent5">
                    <a:lumMod val="75000"/>
                  </a:schemeClr>
                </a:solidFill>
              </a:rPr>
            </a:br>
            <a:r>
              <a:rPr lang="he-IL" sz="3600" dirty="0" smtClean="0"/>
              <a:t>פעילות 7.3</a:t>
            </a:r>
            <a:r>
              <a:rPr lang="he-IL" dirty="0" smtClean="0">
                <a:solidFill>
                  <a:schemeClr val="accent5">
                    <a:lumMod val="75000"/>
                  </a:schemeClr>
                </a:solidFill>
              </a:rPr>
              <a:t/>
            </a:r>
            <a:br>
              <a:rPr lang="he-IL" dirty="0" smtClean="0">
                <a:solidFill>
                  <a:schemeClr val="accent5">
                    <a:lumMod val="75000"/>
                  </a:schemeClr>
                </a:solidFill>
              </a:rPr>
            </a:br>
            <a:endParaRPr lang="en-US" sz="2700" dirty="0"/>
          </a:p>
        </p:txBody>
      </p:sp>
    </p:spTree>
    <p:extLst>
      <p:ext uri="{BB962C8B-B14F-4D97-AF65-F5344CB8AC3E}">
        <p14:creationId xmlns:p14="http://schemas.microsoft.com/office/powerpoint/2010/main" val="21876178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he-IL" dirty="0" smtClean="0">
                <a:solidFill>
                  <a:schemeClr val="accent5">
                    <a:lumMod val="50000"/>
                  </a:schemeClr>
                </a:solidFill>
              </a:rPr>
              <a:t>מתכות חוסמות מעבר גלים אלקטרומגנטיים  דרכן.  היכן זה בא לידי ביטוי?</a:t>
            </a:r>
            <a:endParaRPr lang="en-US" dirty="0">
              <a:solidFill>
                <a:schemeClr val="accent5">
                  <a:lumMod val="50000"/>
                </a:schemeClr>
              </a:solidFill>
            </a:endParaRPr>
          </a:p>
        </p:txBody>
      </p:sp>
      <p:pic>
        <p:nvPicPr>
          <p:cNvPr id="4" name="Content Placeholder 3" descr="Marie Edouard, Logistics Health dental assistant, uses a portable X-ray machine to take a dental X-ray of Senior Airman Chris Winship, 267th Combat Communications Squadron cyber transport technician, at the 102nd Medical Group building on Otis Air National Guard Base, Mass. Oct. 13. Winship was one of approximately 120 servicemembers who received complimentary dental treatment from Logistics Health dental professionals thorughout the weekend. (Air National Guard photo by Senior Airman Patrick McKenna/Released)"/>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200400" y="4551520"/>
            <a:ext cx="2524124" cy="1853406"/>
          </a:xfrm>
          <a:prstGeom prst="rect">
            <a:avLst/>
          </a:prstGeom>
          <a:noFill/>
          <a:ln>
            <a:noFill/>
          </a:ln>
        </p:spPr>
      </p:pic>
      <p:sp>
        <p:nvSpPr>
          <p:cNvPr id="6" name="AutoShape 4" descr="Image result for ‫מעלית‬‎"/>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2022020"/>
            <a:ext cx="2819400" cy="21118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AutoShape 7" descr="Image result for ‫מיקרוגל‬‎"/>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31"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68440" y="3310128"/>
            <a:ext cx="2152650" cy="3184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8"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0600" y="2173059"/>
            <a:ext cx="2524125" cy="1809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42885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884646" y="1828800"/>
            <a:ext cx="3199867" cy="2704028"/>
            <a:chOff x="5372690" y="3807401"/>
            <a:chExt cx="3711018" cy="2704028"/>
          </a:xfrm>
        </p:grpSpPr>
        <p:grpSp>
          <p:nvGrpSpPr>
            <p:cNvPr id="5" name="Group 4"/>
            <p:cNvGrpSpPr/>
            <p:nvPr/>
          </p:nvGrpSpPr>
          <p:grpSpPr>
            <a:xfrm>
              <a:off x="6873907" y="4661778"/>
              <a:ext cx="2209801" cy="1849651"/>
              <a:chOff x="3319390" y="3302391"/>
              <a:chExt cx="2653080" cy="2219943"/>
            </a:xfrm>
          </p:grpSpPr>
          <p:pic>
            <p:nvPicPr>
              <p:cNvPr id="8" name="Picture 7"/>
              <p:cNvPicPr/>
              <p:nvPr/>
            </p:nvPicPr>
            <p:blipFill>
              <a:blip r:embed="rId2" cstate="print">
                <a:extLst>
                  <a:ext uri="{BEBA8EAE-BF5A-486C-A8C5-ECC9F3942E4B}">
                    <a14:imgProps xmlns:a14="http://schemas.microsoft.com/office/drawing/2010/main">
                      <a14:imgLayer r:embed="rId3">
                        <a14:imgEffect>
                          <a14:sharpenSoften amount="-25000"/>
                        </a14:imgEffect>
                        <a14:imgEffect>
                          <a14:colorTemperature colorTemp="72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3810000" y="3302391"/>
                <a:ext cx="1671865" cy="1752208"/>
              </a:xfrm>
              <a:prstGeom prst="rect">
                <a:avLst/>
              </a:prstGeom>
              <a:noFill/>
              <a:ln>
                <a:noFill/>
              </a:ln>
            </p:spPr>
          </p:pic>
          <p:sp>
            <p:nvSpPr>
              <p:cNvPr id="9" name="TextBox 8"/>
              <p:cNvSpPr txBox="1"/>
              <p:nvPr/>
            </p:nvSpPr>
            <p:spPr>
              <a:xfrm>
                <a:off x="3319390" y="5079063"/>
                <a:ext cx="2653080" cy="443271"/>
              </a:xfrm>
              <a:prstGeom prst="rect">
                <a:avLst/>
              </a:prstGeom>
              <a:noFill/>
            </p:spPr>
            <p:txBody>
              <a:bodyPr wrap="square" rtlCol="0">
                <a:spAutoFit/>
              </a:bodyPr>
              <a:lstStyle/>
              <a:p>
                <a:r>
                  <a:rPr lang="he-IL" dirty="0" smtClean="0"/>
                  <a:t>אוריאנה, תלמידה.</a:t>
                </a:r>
                <a:endParaRPr lang="en-US" dirty="0"/>
              </a:p>
            </p:txBody>
          </p:sp>
        </p:grpSp>
        <p:sp>
          <p:nvSpPr>
            <p:cNvPr id="6" name="Oval Callout 5"/>
            <p:cNvSpPr/>
            <p:nvPr/>
          </p:nvSpPr>
          <p:spPr>
            <a:xfrm>
              <a:off x="5372690" y="3807401"/>
              <a:ext cx="1909854" cy="1954984"/>
            </a:xfrm>
            <a:prstGeom prst="wedgeEllipseCallout">
              <a:avLst>
                <a:gd name="adj1" fmla="val 63556"/>
                <a:gd name="adj2" fmla="val 2614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372691" y="3959801"/>
              <a:ext cx="1847465" cy="1754326"/>
            </a:xfrm>
            <a:prstGeom prst="rect">
              <a:avLst/>
            </a:prstGeom>
            <a:noFill/>
          </p:spPr>
          <p:txBody>
            <a:bodyPr wrap="square" rtlCol="0">
              <a:spAutoFit/>
            </a:bodyPr>
            <a:lstStyle/>
            <a:p>
              <a:pPr algn="ctr" rtl="1"/>
              <a:r>
                <a:rPr lang="he-IL" b="1" dirty="0" smtClean="0"/>
                <a:t>מדוע קרינה סלולרית עוברת דרך הקיר וקרינה של מנורה לא עוברת?</a:t>
              </a:r>
              <a:endParaRPr lang="en-US" b="1" dirty="0"/>
            </a:p>
          </p:txBody>
        </p:sp>
      </p:grpSp>
      <p:cxnSp>
        <p:nvCxnSpPr>
          <p:cNvPr id="14" name="Straight Connector 13"/>
          <p:cNvCxnSpPr/>
          <p:nvPr/>
        </p:nvCxnSpPr>
        <p:spPr>
          <a:xfrm>
            <a:off x="5715000" y="558193"/>
            <a:ext cx="0" cy="584260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4327025" y="2834916"/>
            <a:ext cx="1444171" cy="1621076"/>
            <a:chOff x="6289445" y="1565624"/>
            <a:chExt cx="2703763" cy="2278600"/>
          </a:xfrm>
        </p:grpSpPr>
        <p:pic>
          <p:nvPicPr>
            <p:cNvPr id="19" name="Picture 18"/>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3810" y="1565624"/>
              <a:ext cx="1875038" cy="1431576"/>
            </a:xfrm>
            <a:prstGeom prst="rect">
              <a:avLst/>
            </a:prstGeom>
            <a:noFill/>
            <a:ln>
              <a:noFill/>
            </a:ln>
          </p:spPr>
        </p:pic>
        <p:sp>
          <p:nvSpPr>
            <p:cNvPr id="20" name="TextBox 19"/>
            <p:cNvSpPr txBox="1"/>
            <p:nvPr/>
          </p:nvSpPr>
          <p:spPr>
            <a:xfrm>
              <a:off x="6289445" y="2935735"/>
              <a:ext cx="2703763" cy="908489"/>
            </a:xfrm>
            <a:prstGeom prst="rect">
              <a:avLst/>
            </a:prstGeom>
            <a:noFill/>
          </p:spPr>
          <p:txBody>
            <a:bodyPr wrap="square" rtlCol="0">
              <a:spAutoFit/>
            </a:bodyPr>
            <a:lstStyle/>
            <a:p>
              <a:pPr algn="ctr" rtl="1"/>
              <a:r>
                <a:rPr lang="he-IL" dirty="0" smtClean="0"/>
                <a:t>פרופ'</a:t>
              </a:r>
            </a:p>
            <a:p>
              <a:pPr algn="ctr" rtl="1"/>
              <a:r>
                <a:rPr lang="he-IL" dirty="0" smtClean="0"/>
                <a:t>גלי קורן</a:t>
              </a:r>
              <a:endParaRPr lang="en-US" dirty="0"/>
            </a:p>
          </p:txBody>
        </p:sp>
      </p:grpSp>
      <p:sp>
        <p:nvSpPr>
          <p:cNvPr id="2" name="Rectangle 1"/>
          <p:cNvSpPr/>
          <p:nvPr/>
        </p:nvSpPr>
        <p:spPr>
          <a:xfrm>
            <a:off x="-93960" y="905470"/>
            <a:ext cx="4572000" cy="923330"/>
          </a:xfrm>
          <a:prstGeom prst="rect">
            <a:avLst/>
          </a:prstGeom>
        </p:spPr>
        <p:txBody>
          <a:bodyPr>
            <a:spAutoFit/>
          </a:bodyPr>
          <a:lstStyle/>
          <a:p>
            <a:pPr algn="r"/>
            <a:r>
              <a:rPr lang="he-IL" dirty="0"/>
              <a:t>גם לנמלה ולפיל יש הרבה במשותף. שניהם מורכבים מתאים דומים מאוד. אף על פי כן, לא תצפי שהם יעברו דרך מחסומים באותה קלות.</a:t>
            </a:r>
            <a:endParaRPr lang="en-US" dirty="0"/>
          </a:p>
        </p:txBody>
      </p:sp>
      <p:grpSp>
        <p:nvGrpSpPr>
          <p:cNvPr id="29" name="Group 28"/>
          <p:cNvGrpSpPr/>
          <p:nvPr/>
        </p:nvGrpSpPr>
        <p:grpSpPr>
          <a:xfrm>
            <a:off x="4183006" y="558193"/>
            <a:ext cx="1439730" cy="1744193"/>
            <a:chOff x="2824885" y="4270140"/>
            <a:chExt cx="2204315" cy="2645680"/>
          </a:xfrm>
        </p:grpSpPr>
        <p:pic>
          <p:nvPicPr>
            <p:cNvPr id="3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76600" y="4270140"/>
              <a:ext cx="1605757" cy="1848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TextBox 30"/>
            <p:cNvSpPr txBox="1"/>
            <p:nvPr/>
          </p:nvSpPr>
          <p:spPr>
            <a:xfrm>
              <a:off x="2824885" y="6233535"/>
              <a:ext cx="2204315" cy="682285"/>
            </a:xfrm>
            <a:prstGeom prst="rect">
              <a:avLst/>
            </a:prstGeom>
            <a:noFill/>
          </p:spPr>
          <p:txBody>
            <a:bodyPr wrap="square" rtlCol="0">
              <a:spAutoFit/>
            </a:bodyPr>
            <a:lstStyle/>
            <a:p>
              <a:pPr algn="ctr" rtl="1"/>
              <a:r>
                <a:rPr lang="he-IL" dirty="0" smtClean="0"/>
                <a:t>חיים גרין, </a:t>
              </a:r>
            </a:p>
            <a:p>
              <a:pPr algn="ctr" rtl="1"/>
              <a:r>
                <a:rPr lang="he-IL" dirty="0" smtClean="0"/>
                <a:t>פעיל סביבתי</a:t>
              </a:r>
              <a:endParaRPr lang="en-US" dirty="0"/>
            </a:p>
          </p:txBody>
        </p:sp>
      </p:grpSp>
      <p:sp>
        <p:nvSpPr>
          <p:cNvPr id="3" name="Rectangle 2"/>
          <p:cNvSpPr/>
          <p:nvPr/>
        </p:nvSpPr>
        <p:spPr>
          <a:xfrm>
            <a:off x="609600" y="2826809"/>
            <a:ext cx="3742270" cy="3139321"/>
          </a:xfrm>
          <a:prstGeom prst="rect">
            <a:avLst/>
          </a:prstGeom>
        </p:spPr>
        <p:txBody>
          <a:bodyPr wrap="square">
            <a:spAutoFit/>
          </a:bodyPr>
          <a:lstStyle/>
          <a:p>
            <a:pPr algn="r"/>
            <a:r>
              <a:rPr lang="he-IL" dirty="0"/>
              <a:t>נכון מאוד. לכל </a:t>
            </a:r>
            <a:r>
              <a:rPr lang="he-IL" dirty="0" smtClean="0"/>
              <a:t>גלי הקרינה יש </a:t>
            </a:r>
            <a:r>
              <a:rPr lang="he-IL" dirty="0"/>
              <a:t>תכונות משותפות, אך הם שונים זה מזה באורך </a:t>
            </a:r>
            <a:r>
              <a:rPr lang="he-IL" dirty="0" smtClean="0"/>
              <a:t>הגל. </a:t>
            </a:r>
            <a:r>
              <a:rPr lang="he-IL" dirty="0"/>
              <a:t>אורך הגל של הקרינה הפוגעת והתכונות של החומר ממנו עשוי המחסום קובעים איזה חלק מהקרינה הפוגעת יעבור את המחסום, איזה חלק יוחזר ממנו ואיזה חלק יבלע בו. לכן, קרינת המיקרו שמשמשת למשל לשידור בטלפונים סלולריים מסוגלת לעבור דרך קירות הבתים ואילו אור נראה אינו עובר דרך קיר. </a:t>
            </a:r>
            <a:endParaRPr lang="en-US" dirty="0"/>
          </a:p>
        </p:txBody>
      </p:sp>
    </p:spTree>
    <p:extLst>
      <p:ext uri="{BB962C8B-B14F-4D97-AF65-F5344CB8AC3E}">
        <p14:creationId xmlns:p14="http://schemas.microsoft.com/office/powerpoint/2010/main" val="42147643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smtClean="0">
                <a:solidFill>
                  <a:schemeClr val="accent5">
                    <a:lumMod val="50000"/>
                  </a:schemeClr>
                </a:solidFill>
              </a:rPr>
              <a:t>הספקטרום האלקטרומגנטי</a:t>
            </a:r>
            <a:endParaRPr lang="en-US" dirty="0">
              <a:solidFill>
                <a:schemeClr val="accent5">
                  <a:lumMod val="50000"/>
                </a:schemeClr>
              </a:solidFill>
            </a:endParaRPr>
          </a:p>
        </p:txBody>
      </p:sp>
      <p:pic>
        <p:nvPicPr>
          <p:cNvPr id="4" name="Content Placeholder 3"/>
          <p:cNvPicPr>
            <a:picLocks noGrp="1"/>
          </p:cNvPicPr>
          <p:nvPr>
            <p:ph idx="1"/>
          </p:nvPr>
        </p:nvPicPr>
        <p:blipFill>
          <a:blip r:embed="rId2"/>
          <a:stretch>
            <a:fillRect/>
          </a:stretch>
        </p:blipFill>
        <p:spPr>
          <a:xfrm>
            <a:off x="838200" y="1752600"/>
            <a:ext cx="7620000" cy="4114800"/>
          </a:xfrm>
          <a:prstGeom prst="rect">
            <a:avLst/>
          </a:prstGeom>
        </p:spPr>
      </p:pic>
    </p:spTree>
    <p:extLst>
      <p:ext uri="{BB962C8B-B14F-4D97-AF65-F5344CB8AC3E}">
        <p14:creationId xmlns:p14="http://schemas.microsoft.com/office/powerpoint/2010/main" val="21156627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smtClean="0">
                <a:solidFill>
                  <a:schemeClr val="accent5">
                    <a:lumMod val="50000"/>
                  </a:schemeClr>
                </a:solidFill>
              </a:rPr>
              <a:t>סיכום</a:t>
            </a:r>
            <a:endParaRPr lang="en-US" dirty="0">
              <a:solidFill>
                <a:schemeClr val="accent5">
                  <a:lumMod val="50000"/>
                </a:schemeClr>
              </a:solidFill>
            </a:endParaRPr>
          </a:p>
        </p:txBody>
      </p:sp>
      <p:sp>
        <p:nvSpPr>
          <p:cNvPr id="3" name="Content Placeholder 2"/>
          <p:cNvSpPr>
            <a:spLocks noGrp="1"/>
          </p:cNvSpPr>
          <p:nvPr>
            <p:ph idx="1"/>
          </p:nvPr>
        </p:nvSpPr>
        <p:spPr/>
        <p:txBody>
          <a:bodyPr>
            <a:normAutofit fontScale="92500"/>
          </a:bodyPr>
          <a:lstStyle/>
          <a:p>
            <a:pPr lvl="0" algn="r" rtl="1"/>
            <a:r>
              <a:rPr lang="he-IL" dirty="0"/>
              <a:t>כשגל פוגע במשטח הוא יכול לעבור דרכו, לחזור ממנו או להיבלע בו.</a:t>
            </a:r>
            <a:endParaRPr lang="en-US" dirty="0"/>
          </a:p>
          <a:p>
            <a:pPr lvl="0" algn="r" rtl="1"/>
            <a:r>
              <a:rPr lang="he-IL" dirty="0"/>
              <a:t>ה</a:t>
            </a:r>
            <a:r>
              <a:rPr lang="he-IL" dirty="0" smtClean="0"/>
              <a:t>חלק </a:t>
            </a:r>
            <a:r>
              <a:rPr lang="he-IL" dirty="0"/>
              <a:t>מהגל </a:t>
            </a:r>
            <a:r>
              <a:rPr lang="he-IL" dirty="0" smtClean="0"/>
              <a:t>שעובר </a:t>
            </a:r>
            <a:r>
              <a:rPr lang="he-IL" dirty="0"/>
              <a:t>את המחסום, </a:t>
            </a:r>
            <a:r>
              <a:rPr lang="he-IL" dirty="0" smtClean="0"/>
              <a:t>מוחזר </a:t>
            </a:r>
            <a:r>
              <a:rPr lang="he-IL" dirty="0"/>
              <a:t>ממנו או </a:t>
            </a:r>
            <a:r>
              <a:rPr lang="he-IL" dirty="0" smtClean="0"/>
              <a:t>נבלע </a:t>
            </a:r>
            <a:r>
              <a:rPr lang="he-IL" dirty="0"/>
              <a:t>בו תלוי בסוג הגל</a:t>
            </a:r>
            <a:r>
              <a:rPr lang="he-IL" dirty="0" smtClean="0"/>
              <a:t>, </a:t>
            </a:r>
            <a:r>
              <a:rPr lang="he-IL" dirty="0"/>
              <a:t>אורך </a:t>
            </a:r>
            <a:r>
              <a:rPr lang="he-IL" dirty="0" smtClean="0"/>
              <a:t>הגל, </a:t>
            </a:r>
            <a:r>
              <a:rPr lang="he-IL" dirty="0"/>
              <a:t>והתווך שבו הוא עובר.</a:t>
            </a:r>
            <a:endParaRPr lang="en-US" dirty="0"/>
          </a:p>
          <a:p>
            <a:pPr lvl="0" algn="r" rtl="1"/>
            <a:r>
              <a:rPr lang="he-IL" dirty="0"/>
              <a:t>גלים אלקטרומגנטיים בתחום הרדיו והמיקרו מסוגלים לעבור מחסומים כגון קירות או עצים בצורה טובה יחסית ולכן משמשים לשידורי רדיו וסלולר.</a:t>
            </a:r>
            <a:endParaRPr lang="en-US" dirty="0"/>
          </a:p>
          <a:p>
            <a:pPr lvl="0" algn="r" rtl="1"/>
            <a:r>
              <a:rPr lang="he-IL" dirty="0"/>
              <a:t>מתכות חוסמות מעבר של גלים אלקטרומגנטיים דרכן. </a:t>
            </a:r>
            <a:endParaRPr lang="en-US" dirty="0"/>
          </a:p>
          <a:p>
            <a:pPr algn="r" rtl="1"/>
            <a:endParaRPr lang="en-US" dirty="0"/>
          </a:p>
        </p:txBody>
      </p:sp>
    </p:spTree>
    <p:extLst>
      <p:ext uri="{BB962C8B-B14F-4D97-AF65-F5344CB8AC3E}">
        <p14:creationId xmlns:p14="http://schemas.microsoft.com/office/powerpoint/2010/main" val="16596328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rtl="1"/>
            <a:r>
              <a:rPr lang="he-IL" b="1" dirty="0" err="1"/>
              <a:t>מוט"ל</a:t>
            </a:r>
            <a:r>
              <a:rPr lang="he-IL" b="1" dirty="0"/>
              <a:t> בחברותא</a:t>
            </a:r>
            <a:r>
              <a:rPr lang="en-US" dirty="0"/>
              <a:t/>
            </a:r>
            <a:br>
              <a:rPr lang="en-US" dirty="0"/>
            </a:br>
            <a:r>
              <a:rPr lang="he-IL" sz="3600" b="1" dirty="0"/>
              <a:t>לומדים ומלמדים קרינה אלקטרומגנטית</a:t>
            </a:r>
            <a:endParaRPr lang="en-US" sz="3600" dirty="0"/>
          </a:p>
        </p:txBody>
      </p:sp>
      <p:sp>
        <p:nvSpPr>
          <p:cNvPr id="3" name="Content Placeholder 2"/>
          <p:cNvSpPr>
            <a:spLocks noGrp="1"/>
          </p:cNvSpPr>
          <p:nvPr>
            <p:ph idx="1"/>
          </p:nvPr>
        </p:nvSpPr>
        <p:spPr>
          <a:xfrm>
            <a:off x="457200" y="1524000"/>
            <a:ext cx="8229600" cy="4670906"/>
          </a:xfrm>
        </p:spPr>
        <p:txBody>
          <a:bodyPr>
            <a:noAutofit/>
          </a:bodyPr>
          <a:lstStyle/>
          <a:p>
            <a:pPr algn="r" rtl="1"/>
            <a:r>
              <a:rPr lang="he-IL" sz="2400" dirty="0" smtClean="0"/>
              <a:t>קהילה למורי </a:t>
            </a:r>
            <a:r>
              <a:rPr lang="he-IL" sz="2400" dirty="0" err="1" smtClean="0"/>
              <a:t>מוט"ל</a:t>
            </a:r>
            <a:endParaRPr lang="he-IL" sz="2400" dirty="0" smtClean="0"/>
          </a:p>
          <a:p>
            <a:pPr lvl="1" algn="r" rtl="1"/>
            <a:r>
              <a:rPr lang="he-IL" sz="2400" dirty="0" smtClean="0"/>
              <a:t>מנחות: ד"ר הגר </a:t>
            </a:r>
            <a:r>
              <a:rPr lang="he-IL" sz="2400" dirty="0" err="1" smtClean="0"/>
              <a:t>וקסלר</a:t>
            </a:r>
            <a:r>
              <a:rPr lang="he-IL" sz="2400" dirty="0" smtClean="0"/>
              <a:t> ורונית פרץ</a:t>
            </a:r>
            <a:endParaRPr lang="en-US" sz="2400" dirty="0"/>
          </a:p>
          <a:p>
            <a:pPr algn="r" rtl="1"/>
            <a:r>
              <a:rPr lang="he-IL" sz="2400" dirty="0" smtClean="0"/>
              <a:t>קהל היעד</a:t>
            </a:r>
          </a:p>
          <a:p>
            <a:pPr lvl="1" algn="r" rtl="1"/>
            <a:r>
              <a:rPr lang="he-IL" sz="2400" dirty="0" smtClean="0"/>
              <a:t>מורים ש</a:t>
            </a:r>
            <a:r>
              <a:rPr lang="he-IL" sz="2400" dirty="0"/>
              <a:t>י</a:t>
            </a:r>
            <a:r>
              <a:rPr lang="he-IL" sz="2400" dirty="0" smtClean="0"/>
              <a:t>תחילו </a:t>
            </a:r>
            <a:r>
              <a:rPr lang="he-IL" sz="2400" dirty="0"/>
              <a:t>ללמד השנה או מתעתדים ללמד בשנה הבאה את נושא הקרינה </a:t>
            </a:r>
            <a:r>
              <a:rPr lang="he-IL" sz="2400" dirty="0" err="1" smtClean="0"/>
              <a:t>במוט"ל</a:t>
            </a:r>
            <a:r>
              <a:rPr lang="he-IL" sz="2400" dirty="0" smtClean="0"/>
              <a:t> </a:t>
            </a:r>
            <a:endParaRPr lang="en-US" sz="2400" dirty="0" smtClean="0"/>
          </a:p>
          <a:p>
            <a:pPr algn="r" rtl="1"/>
            <a:r>
              <a:rPr lang="he-IL" sz="2400" dirty="0" smtClean="0"/>
              <a:t>מבנה היברידי</a:t>
            </a:r>
          </a:p>
          <a:p>
            <a:pPr lvl="1" algn="r" rtl="1"/>
            <a:r>
              <a:rPr lang="he-IL" sz="2400" dirty="0" smtClean="0"/>
              <a:t>מפגשים </a:t>
            </a:r>
            <a:r>
              <a:rPr lang="he-IL" sz="2400" dirty="0"/>
              <a:t>קבוצתיים אחת לחודש </a:t>
            </a:r>
            <a:r>
              <a:rPr lang="he-IL" sz="2400" dirty="0" smtClean="0"/>
              <a:t>בטכניון</a:t>
            </a:r>
          </a:p>
          <a:p>
            <a:pPr lvl="1" algn="r" rtl="1"/>
            <a:r>
              <a:rPr lang="he-IL" sz="2400" dirty="0" smtClean="0"/>
              <a:t>עבודה </a:t>
            </a:r>
            <a:r>
              <a:rPr lang="he-IL" sz="2400" dirty="0"/>
              <a:t>מתוקשבת (</a:t>
            </a:r>
            <a:r>
              <a:rPr lang="he-IL" sz="2400" dirty="0" smtClean="0"/>
              <a:t>סינכרונית </a:t>
            </a:r>
            <a:r>
              <a:rPr lang="he-IL" sz="2400" dirty="0"/>
              <a:t>ואסינכרונית). </a:t>
            </a:r>
            <a:endParaRPr lang="he-IL" sz="2400" dirty="0" smtClean="0"/>
          </a:p>
          <a:p>
            <a:pPr lvl="1" algn="r" rtl="1"/>
            <a:r>
              <a:rPr lang="he-IL" sz="2400" dirty="0" smtClean="0"/>
              <a:t>60 שעות גמול השתלמות עם ציון</a:t>
            </a:r>
          </a:p>
          <a:p>
            <a:pPr algn="r" rtl="1"/>
            <a:r>
              <a:rPr lang="he-IL" sz="2400" dirty="0" smtClean="0"/>
              <a:t>מטרה</a:t>
            </a:r>
          </a:p>
          <a:p>
            <a:pPr lvl="1" algn="r" rtl="1"/>
            <a:r>
              <a:rPr lang="he-IL" sz="2400" dirty="0" smtClean="0"/>
              <a:t>חיזוק הידע המדעי והידע הפדגוגי</a:t>
            </a:r>
          </a:p>
          <a:p>
            <a:pPr lvl="1" algn="r" rtl="1"/>
            <a:r>
              <a:rPr lang="he-IL" sz="2400" dirty="0" smtClean="0"/>
              <a:t>הצמחת קבוצת מורים מובילים שיוכלו להדריך מורים אחרים</a:t>
            </a:r>
          </a:p>
          <a:p>
            <a:pPr algn="r" rtl="1"/>
            <a:endParaRPr lang="en-US" sz="2400" dirty="0"/>
          </a:p>
        </p:txBody>
      </p:sp>
      <p:pic>
        <p:nvPicPr>
          <p:cNvPr id="4" name="Picture 3" descr="Group, Team, Feedback, Confirming, Balloons, Clouds"/>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6176" t="1756" r="7205" b="-1"/>
          <a:stretch/>
        </p:blipFill>
        <p:spPr bwMode="auto">
          <a:xfrm>
            <a:off x="152400" y="19994"/>
            <a:ext cx="3200400" cy="211360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25500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lnSpcReduction="10000"/>
          </a:bodyPr>
          <a:lstStyle/>
          <a:p>
            <a:pPr marL="0" indent="0" algn="r" rtl="1">
              <a:buNone/>
            </a:pPr>
            <a:r>
              <a:rPr lang="he-IL" sz="4800" b="1" dirty="0" smtClean="0">
                <a:solidFill>
                  <a:schemeClr val="accent5">
                    <a:lumMod val="50000"/>
                  </a:schemeClr>
                </a:solidFill>
              </a:rPr>
              <a:t>להתראות ב"מוט"ל בחברותא"</a:t>
            </a:r>
          </a:p>
          <a:p>
            <a:pPr marL="0" indent="0" algn="r" rtl="1">
              <a:buNone/>
            </a:pPr>
            <a:endParaRPr lang="en-US" sz="4800" b="1" dirty="0">
              <a:solidFill>
                <a:schemeClr val="accent5">
                  <a:lumMod val="50000"/>
                </a:schemeClr>
              </a:solidFill>
            </a:endParaRPr>
          </a:p>
          <a:p>
            <a:pPr marL="0" indent="0" algn="r" rtl="1">
              <a:buNone/>
            </a:pPr>
            <a:endParaRPr lang="en-US" sz="4800" b="1" dirty="0" smtClean="0">
              <a:solidFill>
                <a:schemeClr val="accent5">
                  <a:lumMod val="50000"/>
                </a:schemeClr>
              </a:solidFill>
            </a:endParaRPr>
          </a:p>
          <a:p>
            <a:pPr marL="0" indent="0" algn="r" rtl="1">
              <a:buNone/>
            </a:pPr>
            <a:endParaRPr lang="he-IL" sz="4800" b="1" dirty="0" smtClean="0">
              <a:solidFill>
                <a:schemeClr val="accent5">
                  <a:lumMod val="50000"/>
                </a:schemeClr>
              </a:solidFill>
            </a:endParaRPr>
          </a:p>
          <a:p>
            <a:pPr marL="0" indent="0" algn="r" rtl="1">
              <a:buNone/>
            </a:pPr>
            <a:r>
              <a:rPr lang="he-IL" dirty="0" smtClean="0">
                <a:solidFill>
                  <a:schemeClr val="tx2"/>
                </a:solidFill>
              </a:rPr>
              <a:t>בכל שאלה, אתם מוזמנים לפנות אלי</a:t>
            </a:r>
          </a:p>
          <a:p>
            <a:pPr marL="0" indent="0" algn="r" rtl="1">
              <a:buNone/>
            </a:pPr>
            <a:r>
              <a:rPr lang="he-IL" dirty="0" smtClean="0">
                <a:solidFill>
                  <a:schemeClr val="tx2"/>
                </a:solidFill>
              </a:rPr>
              <a:t>הגר וקסלר</a:t>
            </a:r>
          </a:p>
          <a:p>
            <a:pPr marL="0" indent="0" algn="r" rtl="1">
              <a:buNone/>
            </a:pPr>
            <a:r>
              <a:rPr lang="en-US" dirty="0" smtClean="0">
                <a:solidFill>
                  <a:schemeClr val="tx2"/>
                </a:solidFill>
                <a:hlinkClick r:id="rId2"/>
              </a:rPr>
              <a:t>hagarveksler@gmail.com</a:t>
            </a:r>
            <a:endParaRPr lang="en-US" dirty="0" smtClean="0">
              <a:solidFill>
                <a:schemeClr val="tx2"/>
              </a:solidFill>
            </a:endParaRPr>
          </a:p>
          <a:p>
            <a:pPr marL="0" indent="0" algn="r" rtl="1">
              <a:buNone/>
            </a:pPr>
            <a:r>
              <a:rPr lang="en-US" sz="2800" dirty="0" smtClean="0">
                <a:solidFill>
                  <a:schemeClr val="tx2"/>
                </a:solidFill>
              </a:rPr>
              <a:t>052-8387122</a:t>
            </a:r>
            <a:endParaRPr lang="en-US" dirty="0">
              <a:solidFill>
                <a:schemeClr val="tx2"/>
              </a:solidFill>
            </a:endParaRPr>
          </a:p>
        </p:txBody>
      </p:sp>
      <p:sp>
        <p:nvSpPr>
          <p:cNvPr id="5" name="Wave 4"/>
          <p:cNvSpPr/>
          <p:nvPr/>
        </p:nvSpPr>
        <p:spPr>
          <a:xfrm rot="20338014">
            <a:off x="806951" y="1712207"/>
            <a:ext cx="4877002" cy="1816512"/>
          </a:xfrm>
          <a:prstGeom prst="wave">
            <a:avLst>
              <a:gd name="adj1" fmla="val 17787"/>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rot="20627742">
            <a:off x="716426" y="2112632"/>
            <a:ext cx="5105400" cy="1015663"/>
          </a:xfrm>
          <a:prstGeom prst="rect">
            <a:avLst/>
          </a:prstGeom>
          <a:noFill/>
        </p:spPr>
        <p:txBody>
          <a:bodyPr wrap="square" rtlCol="0">
            <a:spAutoFit/>
          </a:bodyPr>
          <a:lstStyle/>
          <a:p>
            <a:pPr algn="ctr"/>
            <a:r>
              <a:rPr lang="en-US" sz="6000" dirty="0" smtClean="0">
                <a:solidFill>
                  <a:schemeClr val="bg1"/>
                </a:solidFill>
              </a:rPr>
              <a:t>See you soon!</a:t>
            </a:r>
            <a:endParaRPr lang="en-US" sz="6000" dirty="0">
              <a:solidFill>
                <a:schemeClr val="bg1"/>
              </a:solidFill>
            </a:endParaRPr>
          </a:p>
        </p:txBody>
      </p:sp>
    </p:spTree>
    <p:extLst>
      <p:ext uri="{BB962C8B-B14F-4D97-AF65-F5344CB8AC3E}">
        <p14:creationId xmlns:p14="http://schemas.microsoft.com/office/powerpoint/2010/main" val="17601401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b="1" dirty="0" smtClean="0">
                <a:solidFill>
                  <a:schemeClr val="accent5">
                    <a:lumMod val="75000"/>
                  </a:schemeClr>
                </a:solidFill>
              </a:rPr>
              <a:t>למה כדאי ללמוד על קרינה?</a:t>
            </a:r>
            <a:endParaRPr lang="en-US" b="1" dirty="0">
              <a:solidFill>
                <a:schemeClr val="accent5">
                  <a:lumMod val="75000"/>
                </a:schemeClr>
              </a:solidFill>
            </a:endParaRP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14196" y="1219200"/>
            <a:ext cx="1876425" cy="19706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293" y="4202215"/>
            <a:ext cx="2114550" cy="2162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339041" y="1752600"/>
            <a:ext cx="2257425" cy="2019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2975" y="3738562"/>
            <a:ext cx="1952625" cy="2343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7">
            <a:duotone>
              <a:schemeClr val="accent2">
                <a:shade val="45000"/>
                <a:satMod val="135000"/>
              </a:schemeClr>
              <a:prstClr val="white"/>
            </a:duotone>
            <a:extLst>
              <a:ext uri="{BEBA8EAE-BF5A-486C-A8C5-ECC9F3942E4B}">
                <a14:imgProps xmlns:a14="http://schemas.microsoft.com/office/drawing/2010/main">
                  <a14:imgLayer r:embed="rId8">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3262312" y="1752600"/>
            <a:ext cx="1924050" cy="2371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9">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62312" y="4202215"/>
            <a:ext cx="2905125" cy="157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79070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b="1" dirty="0" smtClean="0">
                <a:solidFill>
                  <a:schemeClr val="accent5">
                    <a:lumMod val="75000"/>
                  </a:schemeClr>
                </a:solidFill>
              </a:rPr>
              <a:t>למה כדאי ללמוד על קרינה?</a:t>
            </a:r>
            <a:endParaRPr lang="en-US" b="1" dirty="0">
              <a:solidFill>
                <a:schemeClr val="accent5">
                  <a:lumMod val="75000"/>
                </a:schemeClr>
              </a:solidFill>
            </a:endParaRPr>
          </a:p>
        </p:txBody>
      </p:sp>
      <p:sp>
        <p:nvSpPr>
          <p:cNvPr id="3" name="Content Placeholder 2"/>
          <p:cNvSpPr>
            <a:spLocks noGrp="1"/>
          </p:cNvSpPr>
          <p:nvPr>
            <p:ph idx="1"/>
          </p:nvPr>
        </p:nvSpPr>
        <p:spPr>
          <a:xfrm>
            <a:off x="609600" y="1219201"/>
            <a:ext cx="8229600" cy="1981200"/>
          </a:xfrm>
        </p:spPr>
        <p:txBody>
          <a:bodyPr>
            <a:noAutofit/>
          </a:bodyPr>
          <a:lstStyle/>
          <a:p>
            <a:pPr marL="0" indent="0" algn="r" rtl="1">
              <a:lnSpc>
                <a:spcPct val="200000"/>
              </a:lnSpc>
              <a:buNone/>
            </a:pPr>
            <a:r>
              <a:rPr lang="he-IL" sz="2400" dirty="0" smtClean="0"/>
              <a:t>אנחנו מוקפים בקרינה ומשתמשים בה באופנים רבים.</a:t>
            </a:r>
          </a:p>
          <a:p>
            <a:pPr marL="0" indent="0" algn="r" rtl="1">
              <a:lnSpc>
                <a:spcPct val="200000"/>
              </a:lnSpc>
              <a:buNone/>
            </a:pPr>
            <a:r>
              <a:rPr lang="he-IL" sz="2400" dirty="0" smtClean="0"/>
              <a:t>ידע ישפר את יכולת קבלת ההחלטות של התלמידים בסוגיות כגון:</a:t>
            </a:r>
          </a:p>
          <a:p>
            <a:endParaRPr lang="en-US" sz="2400" dirty="0"/>
          </a:p>
        </p:txBody>
      </p:sp>
      <p:grpSp>
        <p:nvGrpSpPr>
          <p:cNvPr id="6" name="Group 5"/>
          <p:cNvGrpSpPr/>
          <p:nvPr/>
        </p:nvGrpSpPr>
        <p:grpSpPr>
          <a:xfrm>
            <a:off x="-1066800" y="3200400"/>
            <a:ext cx="9677400" cy="2862322"/>
            <a:chOff x="-1066800" y="3200400"/>
            <a:chExt cx="9677400" cy="2862322"/>
          </a:xfrm>
        </p:grpSpPr>
        <p:sp>
          <p:nvSpPr>
            <p:cNvPr id="4" name="TextBox 3"/>
            <p:cNvSpPr txBox="1"/>
            <p:nvPr/>
          </p:nvSpPr>
          <p:spPr>
            <a:xfrm>
              <a:off x="-1066800" y="3200400"/>
              <a:ext cx="7620000" cy="2862322"/>
            </a:xfrm>
            <a:prstGeom prst="rect">
              <a:avLst/>
            </a:prstGeom>
            <a:noFill/>
          </p:spPr>
          <p:txBody>
            <a:bodyPr wrap="square" rtlCol="0">
              <a:spAutoFit/>
            </a:bodyPr>
            <a:lstStyle/>
            <a:p>
              <a:pPr marL="285750" indent="-285750" algn="r" rtl="1">
                <a:lnSpc>
                  <a:spcPct val="200000"/>
                </a:lnSpc>
                <a:buFont typeface="Arial" charset="0"/>
                <a:buChar char="•"/>
              </a:pPr>
              <a:r>
                <a:rPr lang="he-IL" sz="2000" dirty="0"/>
                <a:t>מהו יחס הסיכון תועלת של הטיפול הרפואי שמציעים </a:t>
              </a:r>
              <a:r>
                <a:rPr lang="he-IL" sz="2000" dirty="0" smtClean="0"/>
                <a:t>לנו?</a:t>
              </a:r>
              <a:endParaRPr lang="he-IL" sz="2000" dirty="0"/>
            </a:p>
            <a:p>
              <a:pPr marL="285750" indent="-285750" algn="r" rtl="1">
                <a:lnSpc>
                  <a:spcPct val="200000"/>
                </a:lnSpc>
                <a:buFont typeface="Arial" charset="0"/>
                <a:buChar char="•"/>
              </a:pPr>
              <a:r>
                <a:rPr lang="he-IL" sz="2000" dirty="0"/>
                <a:t>בחירת מכשירי חשמל ומיקומם בחלל הבית</a:t>
              </a:r>
            </a:p>
            <a:p>
              <a:pPr marL="285750" indent="-285750" algn="r" rtl="1">
                <a:lnSpc>
                  <a:spcPct val="200000"/>
                </a:lnSpc>
                <a:buFont typeface="Arial" charset="0"/>
                <a:buChar char="•"/>
              </a:pPr>
              <a:r>
                <a:rPr lang="he-IL" sz="2000" dirty="0"/>
                <a:t>שימוש בטלפון הנייד</a:t>
              </a:r>
            </a:p>
            <a:p>
              <a:pPr marL="285750" indent="-285750" algn="r" rtl="1">
                <a:lnSpc>
                  <a:spcPct val="200000"/>
                </a:lnSpc>
                <a:buFont typeface="Arial" charset="0"/>
                <a:buChar char="•"/>
              </a:pPr>
              <a:r>
                <a:rPr lang="he-IL" sz="2000" dirty="0"/>
                <a:t>חשיפה לשמש</a:t>
              </a:r>
            </a:p>
            <a:p>
              <a:endParaRPr lang="en-US" sz="2000" dirty="0"/>
            </a:p>
          </p:txBody>
        </p:sp>
        <p:sp>
          <p:nvSpPr>
            <p:cNvPr id="5" name="TextBox 4"/>
            <p:cNvSpPr txBox="1"/>
            <p:nvPr/>
          </p:nvSpPr>
          <p:spPr>
            <a:xfrm>
              <a:off x="6858000" y="3505200"/>
              <a:ext cx="1752600" cy="369332"/>
            </a:xfrm>
            <a:prstGeom prst="rect">
              <a:avLst/>
            </a:prstGeom>
            <a:solidFill>
              <a:srgbClr val="92D050"/>
            </a:solidFill>
          </p:spPr>
          <p:txBody>
            <a:bodyPr wrap="square" rtlCol="0">
              <a:spAutoFit/>
            </a:bodyPr>
            <a:lstStyle/>
            <a:p>
              <a:r>
                <a:rPr lang="he-IL" b="1" dirty="0" smtClean="0"/>
                <a:t>ברמה האישית</a:t>
              </a:r>
              <a:endParaRPr lang="en-US" b="1" dirty="0"/>
            </a:p>
          </p:txBody>
        </p:sp>
      </p:grpSp>
      <p:grpSp>
        <p:nvGrpSpPr>
          <p:cNvPr id="7" name="Group 6"/>
          <p:cNvGrpSpPr/>
          <p:nvPr/>
        </p:nvGrpSpPr>
        <p:grpSpPr>
          <a:xfrm>
            <a:off x="-1066800" y="3689866"/>
            <a:ext cx="9677400" cy="2554545"/>
            <a:chOff x="-1066800" y="3200400"/>
            <a:chExt cx="9677400" cy="2554545"/>
          </a:xfrm>
        </p:grpSpPr>
        <p:sp>
          <p:nvSpPr>
            <p:cNvPr id="8" name="TextBox 7"/>
            <p:cNvSpPr txBox="1"/>
            <p:nvPr/>
          </p:nvSpPr>
          <p:spPr>
            <a:xfrm>
              <a:off x="-1066800" y="3200400"/>
              <a:ext cx="7620000" cy="2554545"/>
            </a:xfrm>
            <a:prstGeom prst="rect">
              <a:avLst/>
            </a:prstGeom>
            <a:noFill/>
          </p:spPr>
          <p:txBody>
            <a:bodyPr wrap="square" rtlCol="0">
              <a:spAutoFit/>
            </a:bodyPr>
            <a:lstStyle/>
            <a:p>
              <a:pPr marL="285750" indent="-285750" algn="r" rtl="1">
                <a:lnSpc>
                  <a:spcPct val="200000"/>
                </a:lnSpc>
                <a:buFont typeface="Arial" charset="0"/>
                <a:buChar char="•"/>
              </a:pPr>
              <a:r>
                <a:rPr lang="he-IL" sz="2000" dirty="0" smtClean="0"/>
                <a:t>האם לתמוך בהקמת אנטנות סלולריות או להתנגד?</a:t>
              </a:r>
              <a:endParaRPr lang="he-IL" sz="2000" dirty="0"/>
            </a:p>
            <a:p>
              <a:pPr marL="285750" indent="-285750" algn="r" rtl="1">
                <a:lnSpc>
                  <a:spcPct val="200000"/>
                </a:lnSpc>
                <a:buFont typeface="Arial" charset="0"/>
                <a:buChar char="•"/>
              </a:pPr>
              <a:r>
                <a:rPr lang="he-IL" sz="2000" dirty="0" smtClean="0"/>
                <a:t>מעבר לרשתות אלחוטיות בבתי ספר</a:t>
              </a:r>
              <a:endParaRPr lang="he-IL" sz="2000" dirty="0"/>
            </a:p>
            <a:p>
              <a:pPr marL="285750" indent="-285750" algn="r" rtl="1">
                <a:lnSpc>
                  <a:spcPct val="200000"/>
                </a:lnSpc>
                <a:buFont typeface="Arial" charset="0"/>
                <a:buChar char="•"/>
              </a:pPr>
              <a:r>
                <a:rPr lang="he-IL" sz="2000" dirty="0" smtClean="0"/>
                <a:t>"מונים חכמים" של חברת החשמל</a:t>
              </a:r>
              <a:endParaRPr lang="he-IL" sz="2000" dirty="0"/>
            </a:p>
            <a:p>
              <a:pPr algn="r" rtl="1">
                <a:lnSpc>
                  <a:spcPct val="200000"/>
                </a:lnSpc>
              </a:pPr>
              <a:endParaRPr lang="en-US" sz="2000" dirty="0"/>
            </a:p>
          </p:txBody>
        </p:sp>
        <p:sp>
          <p:nvSpPr>
            <p:cNvPr id="9" name="TextBox 8"/>
            <p:cNvSpPr txBox="1"/>
            <p:nvPr/>
          </p:nvSpPr>
          <p:spPr>
            <a:xfrm>
              <a:off x="6858000" y="3505200"/>
              <a:ext cx="1752600" cy="369332"/>
            </a:xfrm>
            <a:prstGeom prst="rect">
              <a:avLst/>
            </a:prstGeom>
            <a:solidFill>
              <a:srgbClr val="FFFF00"/>
            </a:solidFill>
          </p:spPr>
          <p:txBody>
            <a:bodyPr wrap="square" rtlCol="0">
              <a:spAutoFit/>
            </a:bodyPr>
            <a:lstStyle/>
            <a:p>
              <a:r>
                <a:rPr lang="he-IL" b="1" dirty="0" smtClean="0"/>
                <a:t>ברמה חברתית</a:t>
              </a:r>
              <a:endParaRPr lang="en-US" b="1" dirty="0"/>
            </a:p>
          </p:txBody>
        </p:sp>
      </p:grpSp>
      <p:grpSp>
        <p:nvGrpSpPr>
          <p:cNvPr id="10" name="Group 9"/>
          <p:cNvGrpSpPr/>
          <p:nvPr/>
        </p:nvGrpSpPr>
        <p:grpSpPr>
          <a:xfrm>
            <a:off x="-1049594" y="5395964"/>
            <a:ext cx="9677400" cy="674132"/>
            <a:chOff x="-1066800" y="3200400"/>
            <a:chExt cx="9677400" cy="674132"/>
          </a:xfrm>
        </p:grpSpPr>
        <p:sp>
          <p:nvSpPr>
            <p:cNvPr id="11" name="TextBox 10"/>
            <p:cNvSpPr txBox="1"/>
            <p:nvPr/>
          </p:nvSpPr>
          <p:spPr>
            <a:xfrm>
              <a:off x="-1066800" y="3200400"/>
              <a:ext cx="7620000" cy="621709"/>
            </a:xfrm>
            <a:prstGeom prst="rect">
              <a:avLst/>
            </a:prstGeom>
            <a:noFill/>
          </p:spPr>
          <p:txBody>
            <a:bodyPr wrap="square" rtlCol="0">
              <a:spAutoFit/>
            </a:bodyPr>
            <a:lstStyle/>
            <a:p>
              <a:pPr marL="342900" indent="-342900" algn="r" rtl="1">
                <a:lnSpc>
                  <a:spcPct val="200000"/>
                </a:lnSpc>
                <a:buFont typeface="Arial" panose="020B0604020202020204" pitchFamily="34" charset="0"/>
                <a:buChar char="•"/>
              </a:pPr>
              <a:r>
                <a:rPr lang="he-IL" sz="2000" dirty="0" smtClean="0"/>
                <a:t>ידע על קרינה רלוונטי למקצועות רבים</a:t>
              </a:r>
              <a:endParaRPr lang="en-US" sz="2000" dirty="0"/>
            </a:p>
          </p:txBody>
        </p:sp>
        <p:sp>
          <p:nvSpPr>
            <p:cNvPr id="12" name="TextBox 11"/>
            <p:cNvSpPr txBox="1"/>
            <p:nvPr/>
          </p:nvSpPr>
          <p:spPr>
            <a:xfrm>
              <a:off x="6858000" y="3505200"/>
              <a:ext cx="1752600" cy="369332"/>
            </a:xfrm>
            <a:prstGeom prst="rect">
              <a:avLst/>
            </a:prstGeom>
            <a:solidFill>
              <a:srgbClr val="FF99FF"/>
            </a:solidFill>
          </p:spPr>
          <p:txBody>
            <a:bodyPr wrap="square" rtlCol="0">
              <a:spAutoFit/>
            </a:bodyPr>
            <a:lstStyle/>
            <a:p>
              <a:r>
                <a:rPr lang="he-IL" b="1" dirty="0" smtClean="0"/>
                <a:t>ברמה המקצועית</a:t>
              </a:r>
              <a:endParaRPr lang="en-US" b="1" dirty="0"/>
            </a:p>
          </p:txBody>
        </p:sp>
      </p:grpSp>
    </p:spTree>
    <p:extLst>
      <p:ext uri="{BB962C8B-B14F-4D97-AF65-F5344CB8AC3E}">
        <p14:creationId xmlns:p14="http://schemas.microsoft.com/office/powerpoint/2010/main" val="163530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42" presetClass="path" presetSubtype="0" accel="50000" decel="50000" fill="hold" nodeType="clickEffect">
                                  <p:stCondLst>
                                    <p:cond delay="0"/>
                                  </p:stCondLst>
                                  <p:childTnLst>
                                    <p:animMotion origin="layout" path="M -0.00417 0.03333 L 0 -0.30856 " pathEditMode="relative" rAng="0" ptsTypes="AA">
                                      <p:cBhvr>
                                        <p:cTn id="12" dur="2000" fill="hold"/>
                                        <p:tgtEl>
                                          <p:spTgt spid="6"/>
                                        </p:tgtEl>
                                        <p:attrNameLst>
                                          <p:attrName>ppt_x</p:attrName>
                                          <p:attrName>ppt_y</p:attrName>
                                        </p:attrNameLst>
                                      </p:cBhvr>
                                      <p:rCtr x="208" y="-17106"/>
                                    </p:animMotion>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b="1" dirty="0" smtClean="0">
                <a:solidFill>
                  <a:schemeClr val="accent5">
                    <a:lumMod val="75000"/>
                  </a:schemeClr>
                </a:solidFill>
              </a:rPr>
              <a:t>למה יש צורך במבנית חדשה?</a:t>
            </a:r>
            <a:endParaRPr lang="en-US" b="1" dirty="0"/>
          </a:p>
        </p:txBody>
      </p:sp>
      <p:grpSp>
        <p:nvGrpSpPr>
          <p:cNvPr id="12" name="Group 11"/>
          <p:cNvGrpSpPr/>
          <p:nvPr/>
        </p:nvGrpSpPr>
        <p:grpSpPr>
          <a:xfrm>
            <a:off x="1447800" y="1527444"/>
            <a:ext cx="2924299" cy="1835356"/>
            <a:chOff x="4896989" y="0"/>
            <a:chExt cx="3027809" cy="2150253"/>
          </a:xfrm>
          <a:scene3d>
            <a:camera prst="orthographicFront"/>
            <a:lightRig rig="flat" dir="t"/>
          </a:scene3d>
        </p:grpSpPr>
        <p:sp>
          <p:nvSpPr>
            <p:cNvPr id="13" name="Oval 12"/>
            <p:cNvSpPr/>
            <p:nvPr/>
          </p:nvSpPr>
          <p:spPr>
            <a:xfrm>
              <a:off x="4896989" y="0"/>
              <a:ext cx="3027809" cy="2150253"/>
            </a:xfrm>
            <a:prstGeom prst="ellipse">
              <a:avLst/>
            </a:prstGeom>
            <a:sp3d prstMaterial="plastic">
              <a:bevelT w="120900" h="88900"/>
              <a:bevelB w="88900" h="31750" prst="angle"/>
            </a:sp3d>
          </p:spPr>
          <p:style>
            <a:lnRef idx="0">
              <a:schemeClr val="lt1">
                <a:hueOff val="0"/>
                <a:satOff val="0"/>
                <a:lumOff val="0"/>
                <a:alphaOff val="0"/>
              </a:schemeClr>
            </a:lnRef>
            <a:fillRef idx="3">
              <a:schemeClr val="accent2">
                <a:hueOff val="4681519"/>
                <a:satOff val="-5839"/>
                <a:lumOff val="1373"/>
                <a:alphaOff val="0"/>
              </a:schemeClr>
            </a:fillRef>
            <a:effectRef idx="2">
              <a:schemeClr val="accent2">
                <a:hueOff val="4681519"/>
                <a:satOff val="-5839"/>
                <a:lumOff val="1373"/>
                <a:alphaOff val="0"/>
              </a:schemeClr>
            </a:effectRef>
            <a:fontRef idx="minor">
              <a:schemeClr val="lt1"/>
            </a:fontRef>
          </p:style>
        </p:sp>
        <p:sp>
          <p:nvSpPr>
            <p:cNvPr id="14" name="Oval 4"/>
            <p:cNvSpPr/>
            <p:nvPr/>
          </p:nvSpPr>
          <p:spPr>
            <a:xfrm>
              <a:off x="5340401" y="314897"/>
              <a:ext cx="2140985" cy="152045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he-IL" sz="2400" b="1" kern="1200" dirty="0" smtClean="0"/>
                <a:t>התפתחות טכנולוגית</a:t>
              </a:r>
              <a:endParaRPr lang="en-US" sz="2400" b="1" kern="1200" dirty="0"/>
            </a:p>
          </p:txBody>
        </p:sp>
      </p:grpSp>
      <p:grpSp>
        <p:nvGrpSpPr>
          <p:cNvPr id="15" name="Group 14"/>
          <p:cNvGrpSpPr/>
          <p:nvPr/>
        </p:nvGrpSpPr>
        <p:grpSpPr>
          <a:xfrm>
            <a:off x="5259105" y="1534990"/>
            <a:ext cx="2818095" cy="1828800"/>
            <a:chOff x="5250253" y="446835"/>
            <a:chExt cx="1272927" cy="1272927"/>
          </a:xfrm>
          <a:scene3d>
            <a:camera prst="orthographicFront"/>
            <a:lightRig rig="flat" dir="t"/>
          </a:scene3d>
        </p:grpSpPr>
        <p:sp>
          <p:nvSpPr>
            <p:cNvPr id="16" name="Oval 15"/>
            <p:cNvSpPr/>
            <p:nvPr/>
          </p:nvSpPr>
          <p:spPr>
            <a:xfrm>
              <a:off x="5250253" y="446835"/>
              <a:ext cx="1272927" cy="1272927"/>
            </a:xfrm>
            <a:prstGeom prst="ellipse">
              <a:avLst/>
            </a:prstGeom>
            <a:solidFill>
              <a:schemeClr val="accent2"/>
            </a:solidFill>
            <a:sp3d prstMaterial="plastic">
              <a:bevelT w="120900" h="88900"/>
              <a:bevelB w="88900" h="31750" prst="angle"/>
            </a:sp3d>
          </p:spPr>
          <p:style>
            <a:lnRef idx="0">
              <a:schemeClr val="lt1">
                <a:hueOff val="0"/>
                <a:satOff val="0"/>
                <a:lumOff val="0"/>
                <a:alphaOff val="0"/>
              </a:schemeClr>
            </a:lnRef>
            <a:fillRef idx="3">
              <a:schemeClr val="accent2">
                <a:hueOff val="4681519"/>
                <a:satOff val="-5839"/>
                <a:lumOff val="1373"/>
                <a:alphaOff val="0"/>
              </a:schemeClr>
            </a:fillRef>
            <a:effectRef idx="2">
              <a:schemeClr val="accent2">
                <a:hueOff val="4681519"/>
                <a:satOff val="-5839"/>
                <a:lumOff val="1373"/>
                <a:alphaOff val="0"/>
              </a:schemeClr>
            </a:effectRef>
            <a:fontRef idx="minor">
              <a:schemeClr val="lt1"/>
            </a:fontRef>
          </p:style>
        </p:sp>
        <p:sp>
          <p:nvSpPr>
            <p:cNvPr id="17" name="Oval 4"/>
            <p:cNvSpPr/>
            <p:nvPr/>
          </p:nvSpPr>
          <p:spPr>
            <a:xfrm>
              <a:off x="5284083" y="631695"/>
              <a:ext cx="1183124" cy="90009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he-IL" sz="2400" b="1" kern="1200" dirty="0" smtClean="0"/>
                <a:t>שינוי במקורות ה</a:t>
              </a:r>
              <a:r>
                <a:rPr lang="he-IL" sz="2400" b="1" dirty="0"/>
                <a:t>מ</a:t>
              </a:r>
              <a:r>
                <a:rPr lang="he-IL" sz="2400" b="1" kern="1200" dirty="0" smtClean="0"/>
                <a:t>ידע הזמינים</a:t>
              </a:r>
              <a:endParaRPr lang="en-US" sz="2400" b="1" kern="1200" dirty="0"/>
            </a:p>
          </p:txBody>
        </p:sp>
      </p:grpSp>
      <p:grpSp>
        <p:nvGrpSpPr>
          <p:cNvPr id="19" name="Group 18"/>
          <p:cNvGrpSpPr/>
          <p:nvPr/>
        </p:nvGrpSpPr>
        <p:grpSpPr>
          <a:xfrm>
            <a:off x="3352800" y="3363790"/>
            <a:ext cx="2924299" cy="1835356"/>
            <a:chOff x="4896989" y="0"/>
            <a:chExt cx="3027809" cy="2150253"/>
          </a:xfrm>
          <a:solidFill>
            <a:srgbClr val="FFC000"/>
          </a:solidFill>
          <a:scene3d>
            <a:camera prst="orthographicFront"/>
            <a:lightRig rig="flat" dir="t"/>
          </a:scene3d>
        </p:grpSpPr>
        <p:sp>
          <p:nvSpPr>
            <p:cNvPr id="20" name="Oval 19"/>
            <p:cNvSpPr/>
            <p:nvPr/>
          </p:nvSpPr>
          <p:spPr>
            <a:xfrm>
              <a:off x="4896989" y="0"/>
              <a:ext cx="3027809" cy="2150253"/>
            </a:xfrm>
            <a:prstGeom prst="ellipse">
              <a:avLst/>
            </a:prstGeom>
            <a:grpFill/>
            <a:sp3d prstMaterial="plastic">
              <a:bevelT w="120900" h="88900"/>
              <a:bevelB w="88900" h="31750" prst="angle"/>
            </a:sp3d>
          </p:spPr>
          <p:style>
            <a:lnRef idx="0">
              <a:schemeClr val="lt1">
                <a:hueOff val="0"/>
                <a:satOff val="0"/>
                <a:lumOff val="0"/>
                <a:alphaOff val="0"/>
              </a:schemeClr>
            </a:lnRef>
            <a:fillRef idx="3">
              <a:schemeClr val="accent2">
                <a:hueOff val="4681519"/>
                <a:satOff val="-5839"/>
                <a:lumOff val="1373"/>
                <a:alphaOff val="0"/>
              </a:schemeClr>
            </a:fillRef>
            <a:effectRef idx="2">
              <a:schemeClr val="accent2">
                <a:hueOff val="4681519"/>
                <a:satOff val="-5839"/>
                <a:lumOff val="1373"/>
                <a:alphaOff val="0"/>
              </a:schemeClr>
            </a:effectRef>
            <a:fontRef idx="minor">
              <a:schemeClr val="lt1"/>
            </a:fontRef>
          </p:style>
        </p:sp>
        <p:sp>
          <p:nvSpPr>
            <p:cNvPr id="21" name="Oval 4"/>
            <p:cNvSpPr/>
            <p:nvPr/>
          </p:nvSpPr>
          <p:spPr>
            <a:xfrm>
              <a:off x="5340401" y="314897"/>
              <a:ext cx="2140985" cy="1520459"/>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he-IL" sz="2400" b="1" kern="1200" dirty="0" smtClean="0"/>
                <a:t>גיבוש קווים מנחים ומסורת </a:t>
              </a:r>
              <a:r>
                <a:rPr lang="he-IL" sz="2400" b="1" kern="1200" smtClean="0"/>
                <a:t>הוראה במוט"ל</a:t>
              </a:r>
              <a:endParaRPr lang="en-US" sz="2400" b="1" kern="1200" dirty="0"/>
            </a:p>
          </p:txBody>
        </p:sp>
      </p:grpSp>
    </p:spTree>
    <p:extLst>
      <p:ext uri="{BB962C8B-B14F-4D97-AF65-F5344CB8AC3E}">
        <p14:creationId xmlns:p14="http://schemas.microsoft.com/office/powerpoint/2010/main" val="30186658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b="1" dirty="0" smtClean="0">
                <a:solidFill>
                  <a:schemeClr val="accent5">
                    <a:lumMod val="75000"/>
                  </a:schemeClr>
                </a:solidFill>
              </a:rPr>
              <a:t>מה חדש במבנית החדשה?</a:t>
            </a:r>
            <a:endParaRPr lang="en-US" b="1" dirty="0">
              <a:solidFill>
                <a:schemeClr val="accent5">
                  <a:lumMod val="75000"/>
                </a:schemeClr>
              </a:solidFill>
            </a:endParaRPr>
          </a:p>
        </p:txBody>
      </p:sp>
      <p:sp>
        <p:nvSpPr>
          <p:cNvPr id="3" name="Content Placeholder 2"/>
          <p:cNvSpPr>
            <a:spLocks noGrp="1"/>
          </p:cNvSpPr>
          <p:nvPr>
            <p:ph idx="1"/>
          </p:nvPr>
        </p:nvSpPr>
        <p:spPr/>
        <p:txBody>
          <a:bodyPr>
            <a:normAutofit fontScale="70000" lnSpcReduction="20000"/>
          </a:bodyPr>
          <a:lstStyle/>
          <a:p>
            <a:pPr algn="r" rtl="1">
              <a:lnSpc>
                <a:spcPct val="150000"/>
              </a:lnSpc>
            </a:pPr>
            <a:r>
              <a:rPr lang="he-IL" dirty="0" smtClean="0"/>
              <a:t>בניה </a:t>
            </a:r>
            <a:r>
              <a:rPr lang="he-IL" dirty="0"/>
              <a:t>של בסיס ידע מדעי בשפה </a:t>
            </a:r>
            <a:r>
              <a:rPr lang="he-IL" dirty="0" smtClean="0"/>
              <a:t>פשוטה וקישור לשימושים</a:t>
            </a:r>
          </a:p>
          <a:p>
            <a:pPr algn="r" rtl="1">
              <a:lnSpc>
                <a:spcPct val="150000"/>
              </a:lnSpc>
            </a:pPr>
            <a:r>
              <a:rPr lang="he-IL" dirty="0"/>
              <a:t>למידה פעילה, חברתית </a:t>
            </a:r>
            <a:r>
              <a:rPr lang="he-IL" dirty="0" smtClean="0"/>
              <a:t>ויצירתית</a:t>
            </a:r>
          </a:p>
          <a:p>
            <a:pPr lvl="1" algn="r" rtl="1">
              <a:lnSpc>
                <a:spcPct val="150000"/>
              </a:lnSpc>
            </a:pPr>
            <a:r>
              <a:rPr lang="he-IL" dirty="0"/>
              <a:t>מגוון רחב של פעילויות הן מבחינת התכנים והן מבחינת ההיבטים </a:t>
            </a:r>
            <a:r>
              <a:rPr lang="he-IL" dirty="0" smtClean="0"/>
              <a:t>הפדגוגיים</a:t>
            </a:r>
          </a:p>
          <a:p>
            <a:pPr lvl="1" algn="r" rtl="1">
              <a:lnSpc>
                <a:spcPct val="150000"/>
              </a:lnSpc>
            </a:pPr>
            <a:r>
              <a:rPr lang="he-IL" dirty="0" smtClean="0"/>
              <a:t>שימוש מגוון בטכנולוגיות למידה (ניסויים, טלפונים, סימולציות וכד')</a:t>
            </a:r>
          </a:p>
          <a:p>
            <a:pPr lvl="1" algn="r" rtl="1">
              <a:lnSpc>
                <a:spcPct val="150000"/>
              </a:lnSpc>
            </a:pPr>
            <a:r>
              <a:rPr lang="he-IL" dirty="0" smtClean="0"/>
              <a:t>קטעי </a:t>
            </a:r>
            <a:r>
              <a:rPr lang="he-IL" dirty="0"/>
              <a:t>הרחבה והעמקה לתלמידים </a:t>
            </a:r>
            <a:r>
              <a:rPr lang="he-IL" dirty="0" smtClean="0"/>
              <a:t>מתעניינים</a:t>
            </a:r>
          </a:p>
          <a:p>
            <a:pPr algn="r" rtl="1">
              <a:lnSpc>
                <a:spcPct val="150000"/>
              </a:lnSpc>
            </a:pPr>
            <a:r>
              <a:rPr lang="he-IL" dirty="0" smtClean="0"/>
              <a:t>התנסות בקבלת החלטות מושכלת</a:t>
            </a:r>
          </a:p>
          <a:p>
            <a:pPr lvl="1" algn="r" rtl="1">
              <a:lnSpc>
                <a:spcPct val="150000"/>
              </a:lnSpc>
            </a:pPr>
            <a:r>
              <a:rPr lang="he-IL" dirty="0" smtClean="0"/>
              <a:t>הערכה ביקורתית של ידע מדעי </a:t>
            </a:r>
          </a:p>
          <a:p>
            <a:pPr lvl="1" algn="r" rtl="1">
              <a:lnSpc>
                <a:spcPct val="150000"/>
              </a:lnSpc>
            </a:pPr>
            <a:r>
              <a:rPr lang="he-IL" dirty="0" smtClean="0"/>
              <a:t>הכרות עם תקנים בנושא קרינה</a:t>
            </a:r>
          </a:p>
          <a:p>
            <a:pPr algn="r" rtl="1"/>
            <a:endParaRPr lang="en-US" dirty="0"/>
          </a:p>
        </p:txBody>
      </p:sp>
    </p:spTree>
    <p:extLst>
      <p:ext uri="{BB962C8B-B14F-4D97-AF65-F5344CB8AC3E}">
        <p14:creationId xmlns:p14="http://schemas.microsoft.com/office/powerpoint/2010/main" val="24901907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132" y="10886"/>
            <a:ext cx="8229600" cy="1143000"/>
          </a:xfrm>
        </p:spPr>
        <p:txBody>
          <a:bodyPr>
            <a:normAutofit/>
          </a:bodyPr>
          <a:lstStyle/>
          <a:p>
            <a:r>
              <a:rPr lang="he-IL" b="1" dirty="0" smtClean="0">
                <a:solidFill>
                  <a:schemeClr val="accent5">
                    <a:lumMod val="75000"/>
                  </a:schemeClr>
                </a:solidFill>
              </a:rPr>
              <a:t>ממי לומדים?</a:t>
            </a:r>
            <a:endParaRPr lang="en-US" b="1" dirty="0">
              <a:solidFill>
                <a:schemeClr val="accent5">
                  <a:lumMod val="75000"/>
                </a:schemeClr>
              </a:solidFill>
            </a:endParaRPr>
          </a:p>
        </p:txBody>
      </p:sp>
      <p:sp>
        <p:nvSpPr>
          <p:cNvPr id="3" name="Content Placeholder 2"/>
          <p:cNvSpPr>
            <a:spLocks noGrp="1"/>
          </p:cNvSpPr>
          <p:nvPr>
            <p:ph idx="1"/>
          </p:nvPr>
        </p:nvSpPr>
        <p:spPr>
          <a:xfrm>
            <a:off x="3314700" y="3697309"/>
            <a:ext cx="2286000" cy="838200"/>
          </a:xfrm>
        </p:spPr>
        <p:txBody>
          <a:bodyPr>
            <a:normAutofit fontScale="85000" lnSpcReduction="20000"/>
          </a:bodyPr>
          <a:lstStyle/>
          <a:p>
            <a:pPr marL="0" indent="0">
              <a:buNone/>
            </a:pPr>
            <a:r>
              <a:rPr lang="he-IL" sz="6600" b="1" dirty="0" smtClean="0"/>
              <a:t>מאתנו!</a:t>
            </a:r>
            <a:endParaRPr lang="en-US" sz="6600" b="1" dirty="0"/>
          </a:p>
        </p:txBody>
      </p:sp>
      <p:grpSp>
        <p:nvGrpSpPr>
          <p:cNvPr id="9" name="Group 8"/>
          <p:cNvGrpSpPr/>
          <p:nvPr/>
        </p:nvGrpSpPr>
        <p:grpSpPr>
          <a:xfrm>
            <a:off x="3418579" y="1554129"/>
            <a:ext cx="2209801" cy="2103935"/>
            <a:chOff x="3319390" y="2997200"/>
            <a:chExt cx="2653080" cy="2525134"/>
          </a:xfrm>
        </p:grpSpPr>
        <p:pic>
          <p:nvPicPr>
            <p:cNvPr id="4" name="Picture 3"/>
            <p:cNvPicPr/>
            <p:nvPr/>
          </p:nvPicPr>
          <p:blipFill>
            <a:blip r:embed="rId2">
              <a:extLst>
                <a:ext uri="{BEBA8EAE-BF5A-486C-A8C5-ECC9F3942E4B}">
                  <a14:imgProps xmlns:a14="http://schemas.microsoft.com/office/drawing/2010/main">
                    <a14:imgLayer r:embed="rId3">
                      <a14:imgEffect>
                        <a14:sharpenSoften amount="-25000"/>
                      </a14:imgEffect>
                      <a14:imgEffect>
                        <a14:colorTemperature colorTemp="72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3810000" y="2997200"/>
              <a:ext cx="1671864" cy="2057400"/>
            </a:xfrm>
            <a:prstGeom prst="rect">
              <a:avLst/>
            </a:prstGeom>
            <a:noFill/>
            <a:ln>
              <a:noFill/>
            </a:ln>
          </p:spPr>
        </p:pic>
        <p:sp>
          <p:nvSpPr>
            <p:cNvPr id="5" name="TextBox 4"/>
            <p:cNvSpPr txBox="1"/>
            <p:nvPr/>
          </p:nvSpPr>
          <p:spPr>
            <a:xfrm>
              <a:off x="3319390" y="5079063"/>
              <a:ext cx="2653080" cy="443271"/>
            </a:xfrm>
            <a:prstGeom prst="rect">
              <a:avLst/>
            </a:prstGeom>
            <a:noFill/>
          </p:spPr>
          <p:txBody>
            <a:bodyPr wrap="square" rtlCol="0">
              <a:spAutoFit/>
            </a:bodyPr>
            <a:lstStyle/>
            <a:p>
              <a:r>
                <a:rPr lang="he-IL" dirty="0" smtClean="0"/>
                <a:t>אוריאנה, תלמידה.</a:t>
              </a:r>
              <a:endParaRPr lang="en-US" dirty="0"/>
            </a:p>
          </p:txBody>
        </p:sp>
      </p:grpSp>
      <p:grpSp>
        <p:nvGrpSpPr>
          <p:cNvPr id="8" name="Group 7"/>
          <p:cNvGrpSpPr/>
          <p:nvPr/>
        </p:nvGrpSpPr>
        <p:grpSpPr>
          <a:xfrm>
            <a:off x="5728153" y="1014062"/>
            <a:ext cx="2160359" cy="1929101"/>
            <a:chOff x="6418488" y="1379765"/>
            <a:chExt cx="2418441" cy="2113767"/>
          </a:xfrm>
        </p:grpSpPr>
        <p:pic>
          <p:nvPicPr>
            <p:cNvPr id="6" name="Picture 5"/>
            <p:cNvPicPr/>
            <p:nvPr/>
          </p:nvPicPr>
          <p:blipFill>
            <a:blip r:embed="rId4">
              <a:extLst>
                <a:ext uri="{28A0092B-C50C-407E-A947-70E740481C1C}">
                  <a14:useLocalDpi xmlns:a14="http://schemas.microsoft.com/office/drawing/2010/main" val="0"/>
                </a:ext>
              </a:extLst>
            </a:blip>
            <a:srcRect/>
            <a:stretch>
              <a:fillRect/>
            </a:stretch>
          </p:blipFill>
          <p:spPr bwMode="auto">
            <a:xfrm>
              <a:off x="6676570" y="1379765"/>
              <a:ext cx="1902279" cy="1617436"/>
            </a:xfrm>
            <a:prstGeom prst="rect">
              <a:avLst/>
            </a:prstGeom>
            <a:noFill/>
            <a:ln>
              <a:noFill/>
            </a:ln>
          </p:spPr>
        </p:pic>
        <p:sp>
          <p:nvSpPr>
            <p:cNvPr id="7" name="TextBox 6"/>
            <p:cNvSpPr txBox="1"/>
            <p:nvPr/>
          </p:nvSpPr>
          <p:spPr>
            <a:xfrm>
              <a:off x="6418488" y="3124200"/>
              <a:ext cx="2418441" cy="369332"/>
            </a:xfrm>
            <a:prstGeom prst="rect">
              <a:avLst/>
            </a:prstGeom>
            <a:noFill/>
          </p:spPr>
          <p:txBody>
            <a:bodyPr wrap="square" rtlCol="0">
              <a:spAutoFit/>
            </a:bodyPr>
            <a:lstStyle/>
            <a:p>
              <a:pPr algn="r" rtl="1"/>
              <a:r>
                <a:rPr lang="he-IL" dirty="0" smtClean="0"/>
                <a:t>פרופ' גלי קורן, פיזיקאית.</a:t>
              </a:r>
              <a:endParaRPr lang="en-US" dirty="0"/>
            </a:p>
          </p:txBody>
        </p:sp>
      </p:grpSp>
      <p:grpSp>
        <p:nvGrpSpPr>
          <p:cNvPr id="13" name="Group 12"/>
          <p:cNvGrpSpPr/>
          <p:nvPr/>
        </p:nvGrpSpPr>
        <p:grpSpPr>
          <a:xfrm>
            <a:off x="1315811" y="1199927"/>
            <a:ext cx="1885950" cy="2029139"/>
            <a:chOff x="380093" y="1820440"/>
            <a:chExt cx="1885950" cy="2029139"/>
          </a:xfrm>
        </p:grpSpPr>
        <p:pic>
          <p:nvPicPr>
            <p:cNvPr id="10" name="Picture 9"/>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4936" y="1820440"/>
              <a:ext cx="1316264" cy="1669464"/>
            </a:xfrm>
            <a:prstGeom prst="rect">
              <a:avLst/>
            </a:prstGeom>
            <a:noFill/>
            <a:ln>
              <a:noFill/>
            </a:ln>
          </p:spPr>
        </p:pic>
        <p:sp>
          <p:nvSpPr>
            <p:cNvPr id="12" name="TextBox 11"/>
            <p:cNvSpPr txBox="1"/>
            <p:nvPr/>
          </p:nvSpPr>
          <p:spPr>
            <a:xfrm>
              <a:off x="380093" y="3480247"/>
              <a:ext cx="1885950" cy="369332"/>
            </a:xfrm>
            <a:prstGeom prst="rect">
              <a:avLst/>
            </a:prstGeom>
            <a:noFill/>
          </p:spPr>
          <p:txBody>
            <a:bodyPr wrap="square" rtlCol="0">
              <a:spAutoFit/>
            </a:bodyPr>
            <a:lstStyle/>
            <a:p>
              <a:pPr algn="ctr"/>
              <a:r>
                <a:rPr lang="he-IL" dirty="0" smtClean="0"/>
                <a:t>ד"ר אורית רופא</a:t>
              </a:r>
              <a:endParaRPr lang="en-US" dirty="0"/>
            </a:p>
          </p:txBody>
        </p:sp>
      </p:grpSp>
      <p:grpSp>
        <p:nvGrpSpPr>
          <p:cNvPr id="16" name="Group 15"/>
          <p:cNvGrpSpPr/>
          <p:nvPr/>
        </p:nvGrpSpPr>
        <p:grpSpPr>
          <a:xfrm>
            <a:off x="730477" y="3400323"/>
            <a:ext cx="1740354" cy="2145169"/>
            <a:chOff x="838200" y="3992961"/>
            <a:chExt cx="1986685" cy="2240574"/>
          </a:xfrm>
        </p:grpSpPr>
        <p:pic>
          <p:nvPicPr>
            <p:cNvPr id="14" name="Picture 13" descr="Image result for handyman cartoon"/>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8200" y="3992961"/>
              <a:ext cx="1777559" cy="1871240"/>
            </a:xfrm>
            <a:prstGeom prst="rect">
              <a:avLst/>
            </a:prstGeom>
            <a:noFill/>
            <a:ln>
              <a:noFill/>
            </a:ln>
          </p:spPr>
        </p:pic>
        <p:sp>
          <p:nvSpPr>
            <p:cNvPr id="15" name="TextBox 14"/>
            <p:cNvSpPr txBox="1"/>
            <p:nvPr/>
          </p:nvSpPr>
          <p:spPr>
            <a:xfrm>
              <a:off x="838200" y="5864203"/>
              <a:ext cx="1986685" cy="369332"/>
            </a:xfrm>
            <a:prstGeom prst="rect">
              <a:avLst/>
            </a:prstGeom>
            <a:noFill/>
          </p:spPr>
          <p:txBody>
            <a:bodyPr wrap="square" rtlCol="0">
              <a:spAutoFit/>
            </a:bodyPr>
            <a:lstStyle/>
            <a:p>
              <a:pPr algn="ctr"/>
              <a:r>
                <a:rPr lang="he-IL" dirty="0" smtClean="0"/>
                <a:t>נהוראי הטכנאי</a:t>
              </a:r>
              <a:endParaRPr lang="en-US" dirty="0"/>
            </a:p>
          </p:txBody>
        </p:sp>
      </p:grpSp>
      <p:grpSp>
        <p:nvGrpSpPr>
          <p:cNvPr id="23" name="Group 22"/>
          <p:cNvGrpSpPr/>
          <p:nvPr/>
        </p:nvGrpSpPr>
        <p:grpSpPr>
          <a:xfrm>
            <a:off x="7228115" y="3460402"/>
            <a:ext cx="1630587" cy="1671402"/>
            <a:chOff x="6831237" y="3153674"/>
            <a:chExt cx="2114550" cy="2040734"/>
          </a:xfrm>
        </p:grpSpPr>
        <p:pic>
          <p:nvPicPr>
            <p:cNvPr id="17" name="Picture 16" descr="Image result for reporter cartoon"/>
            <p:cNvPicPr/>
            <p:nvPr/>
          </p:nvPicPr>
          <p:blipFill>
            <a:blip r:embed="rId7">
              <a:extLst>
                <a:ext uri="{28A0092B-C50C-407E-A947-70E740481C1C}">
                  <a14:useLocalDpi xmlns:a14="http://schemas.microsoft.com/office/drawing/2010/main" val="0"/>
                </a:ext>
              </a:extLst>
            </a:blip>
            <a:srcRect/>
            <a:stretch>
              <a:fillRect/>
            </a:stretch>
          </p:blipFill>
          <p:spPr bwMode="auto">
            <a:xfrm>
              <a:off x="6831237" y="3153674"/>
              <a:ext cx="2114550" cy="1601933"/>
            </a:xfrm>
            <a:prstGeom prst="rect">
              <a:avLst/>
            </a:prstGeom>
            <a:noFill/>
            <a:ln>
              <a:noFill/>
            </a:ln>
          </p:spPr>
        </p:pic>
        <p:sp>
          <p:nvSpPr>
            <p:cNvPr id="18" name="TextBox 17"/>
            <p:cNvSpPr txBox="1"/>
            <p:nvPr/>
          </p:nvSpPr>
          <p:spPr>
            <a:xfrm>
              <a:off x="6831237" y="4825076"/>
              <a:ext cx="2114550" cy="369332"/>
            </a:xfrm>
            <a:prstGeom prst="rect">
              <a:avLst/>
            </a:prstGeom>
            <a:noFill/>
          </p:spPr>
          <p:txBody>
            <a:bodyPr wrap="square" rtlCol="0">
              <a:spAutoFit/>
            </a:bodyPr>
            <a:lstStyle/>
            <a:p>
              <a:pPr algn="ctr"/>
              <a:r>
                <a:rPr lang="he-IL" dirty="0" smtClean="0"/>
                <a:t>יעקב חדש, עיתונאי</a:t>
              </a:r>
              <a:endParaRPr lang="en-US" dirty="0"/>
            </a:p>
          </p:txBody>
        </p:sp>
      </p:grpSp>
      <p:grpSp>
        <p:nvGrpSpPr>
          <p:cNvPr id="22" name="Group 21"/>
          <p:cNvGrpSpPr/>
          <p:nvPr/>
        </p:nvGrpSpPr>
        <p:grpSpPr>
          <a:xfrm>
            <a:off x="4907656" y="4292361"/>
            <a:ext cx="2057472" cy="2506261"/>
            <a:chOff x="2824885" y="4270140"/>
            <a:chExt cx="2204315" cy="2645680"/>
          </a:xfrm>
        </p:grpSpPr>
        <p:pic>
          <p:nvPicPr>
            <p:cNvPr id="2050"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76600" y="4270140"/>
              <a:ext cx="1605757" cy="1848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TextBox 20"/>
            <p:cNvSpPr txBox="1"/>
            <p:nvPr/>
          </p:nvSpPr>
          <p:spPr>
            <a:xfrm>
              <a:off x="2824885" y="6233535"/>
              <a:ext cx="2204315" cy="682285"/>
            </a:xfrm>
            <a:prstGeom prst="rect">
              <a:avLst/>
            </a:prstGeom>
            <a:noFill/>
          </p:spPr>
          <p:txBody>
            <a:bodyPr wrap="square" rtlCol="0">
              <a:spAutoFit/>
            </a:bodyPr>
            <a:lstStyle/>
            <a:p>
              <a:pPr algn="ctr" rtl="1"/>
              <a:r>
                <a:rPr lang="he-IL" dirty="0" smtClean="0"/>
                <a:t>חיים גרין, </a:t>
              </a:r>
            </a:p>
            <a:p>
              <a:pPr algn="ctr" rtl="1"/>
              <a:r>
                <a:rPr lang="he-IL" dirty="0" smtClean="0"/>
                <a:t>פעיל סביבתי</a:t>
              </a:r>
              <a:endParaRPr lang="en-US" dirty="0"/>
            </a:p>
          </p:txBody>
        </p:sp>
      </p:grpSp>
      <p:pic>
        <p:nvPicPr>
          <p:cNvPr id="25" name="Picture 24" descr="Image result for businessman clipart"/>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717332" y="4443395"/>
            <a:ext cx="1543938" cy="1850588"/>
          </a:xfrm>
          <a:prstGeom prst="rect">
            <a:avLst/>
          </a:prstGeom>
          <a:noFill/>
          <a:ln>
            <a:noFill/>
          </a:ln>
        </p:spPr>
      </p:pic>
      <p:sp>
        <p:nvSpPr>
          <p:cNvPr id="24" name="TextBox 23"/>
          <p:cNvSpPr txBox="1"/>
          <p:nvPr/>
        </p:nvSpPr>
        <p:spPr>
          <a:xfrm>
            <a:off x="1981200" y="6293983"/>
            <a:ext cx="2667000" cy="369332"/>
          </a:xfrm>
          <a:prstGeom prst="rect">
            <a:avLst/>
          </a:prstGeom>
          <a:noFill/>
        </p:spPr>
        <p:txBody>
          <a:bodyPr wrap="square" rtlCol="0">
            <a:spAutoFit/>
          </a:bodyPr>
          <a:lstStyle/>
          <a:p>
            <a:pPr algn="ctr" rtl="1"/>
            <a:r>
              <a:rPr lang="he-IL" dirty="0" smtClean="0"/>
              <a:t>יששכר כספי, איש עסקים</a:t>
            </a:r>
            <a:endParaRPr lang="en-US" dirty="0"/>
          </a:p>
        </p:txBody>
      </p:sp>
    </p:spTree>
    <p:extLst>
      <p:ext uri="{BB962C8B-B14F-4D97-AF65-F5344CB8AC3E}">
        <p14:creationId xmlns:p14="http://schemas.microsoft.com/office/powerpoint/2010/main" val="7639270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b="1" dirty="0" smtClean="0">
                <a:solidFill>
                  <a:schemeClr val="accent5">
                    <a:lumMod val="75000"/>
                  </a:schemeClr>
                </a:solidFill>
              </a:rPr>
              <a:t>הפרקים</a:t>
            </a:r>
            <a:endParaRPr lang="en-US" dirty="0"/>
          </a:p>
        </p:txBody>
      </p:sp>
      <p:sp>
        <p:nvSpPr>
          <p:cNvPr id="3" name="Content Placeholder 2"/>
          <p:cNvSpPr>
            <a:spLocks noGrp="1"/>
          </p:cNvSpPr>
          <p:nvPr>
            <p:ph idx="1"/>
          </p:nvPr>
        </p:nvSpPr>
        <p:spPr/>
        <p:txBody>
          <a:bodyPr>
            <a:normAutofit fontScale="85000" lnSpcReduction="20000"/>
          </a:bodyPr>
          <a:lstStyle/>
          <a:p>
            <a:pPr algn="r" rtl="1"/>
            <a:r>
              <a:rPr lang="he-IL" dirty="0"/>
              <a:t>פרק 1 – מהי קרינה</a:t>
            </a:r>
            <a:endParaRPr lang="en-US" dirty="0"/>
          </a:p>
          <a:p>
            <a:pPr algn="r" rtl="1"/>
            <a:r>
              <a:rPr lang="he-IL" dirty="0" smtClean="0"/>
              <a:t>פרק </a:t>
            </a:r>
            <a:r>
              <a:rPr lang="he-IL" dirty="0"/>
              <a:t>2 – מהו גל</a:t>
            </a:r>
            <a:endParaRPr lang="en-US" dirty="0"/>
          </a:p>
          <a:p>
            <a:pPr algn="r" rtl="1"/>
            <a:r>
              <a:rPr lang="he-IL" dirty="0" smtClean="0"/>
              <a:t>פרק </a:t>
            </a:r>
            <a:r>
              <a:rPr lang="he-IL" dirty="0"/>
              <a:t>3 – גלי קול</a:t>
            </a:r>
            <a:endParaRPr lang="en-US" dirty="0"/>
          </a:p>
          <a:p>
            <a:pPr algn="r" rtl="1"/>
            <a:r>
              <a:rPr lang="he-IL" dirty="0" smtClean="0"/>
              <a:t>פרק </a:t>
            </a:r>
            <a:r>
              <a:rPr lang="he-IL" dirty="0"/>
              <a:t>4 – תכונות של גלים מחזוריים</a:t>
            </a:r>
            <a:endParaRPr lang="en-US" dirty="0"/>
          </a:p>
          <a:p>
            <a:pPr algn="r" rtl="1"/>
            <a:r>
              <a:rPr lang="he-IL" dirty="0" smtClean="0"/>
              <a:t>פרק </a:t>
            </a:r>
            <a:r>
              <a:rPr lang="he-IL" dirty="0"/>
              <a:t>5 – גלים אלקטרומגנטיים</a:t>
            </a:r>
            <a:endParaRPr lang="en-US" dirty="0"/>
          </a:p>
          <a:p>
            <a:pPr algn="r" rtl="1"/>
            <a:r>
              <a:rPr lang="he-IL" dirty="0" smtClean="0"/>
              <a:t>פרק 6</a:t>
            </a:r>
            <a:r>
              <a:rPr lang="he-IL" dirty="0"/>
              <a:t> – </a:t>
            </a:r>
            <a:r>
              <a:rPr lang="he-IL" dirty="0" smtClean="0"/>
              <a:t>הספקטרום האלקטרומגנטי</a:t>
            </a:r>
            <a:endParaRPr lang="en-US" dirty="0"/>
          </a:p>
          <a:p>
            <a:pPr algn="r" rtl="1"/>
            <a:r>
              <a:rPr lang="he-IL" dirty="0"/>
              <a:t>פרק 7</a:t>
            </a:r>
            <a:r>
              <a:rPr lang="he-IL" dirty="0" smtClean="0"/>
              <a:t> – העברה, החזרה ובליעה של </a:t>
            </a:r>
            <a:r>
              <a:rPr lang="he-IL" dirty="0"/>
              <a:t>גלים אלקטרומגנטיים</a:t>
            </a:r>
            <a:endParaRPr lang="en-US" dirty="0"/>
          </a:p>
          <a:p>
            <a:pPr algn="r" rtl="1"/>
            <a:r>
              <a:rPr lang="he-IL" dirty="0" smtClean="0"/>
              <a:t>פרק 8- תחום </a:t>
            </a:r>
            <a:r>
              <a:rPr lang="he-IL" dirty="0"/>
              <a:t>האור הנראה</a:t>
            </a:r>
            <a:endParaRPr lang="en-US" dirty="0"/>
          </a:p>
          <a:p>
            <a:pPr algn="r" rtl="1"/>
            <a:r>
              <a:rPr lang="he-IL" dirty="0"/>
              <a:t>פרק </a:t>
            </a:r>
            <a:r>
              <a:rPr lang="he-IL" dirty="0" smtClean="0"/>
              <a:t>9 </a:t>
            </a:r>
            <a:r>
              <a:rPr lang="he-IL" dirty="0"/>
              <a:t>– השפעת </a:t>
            </a:r>
            <a:r>
              <a:rPr lang="he-IL" dirty="0" smtClean="0"/>
              <a:t>הקרינה </a:t>
            </a:r>
            <a:r>
              <a:rPr lang="he-IL" dirty="0"/>
              <a:t>על גוף האדם</a:t>
            </a:r>
            <a:endParaRPr lang="en-US" dirty="0"/>
          </a:p>
          <a:p>
            <a:pPr algn="r" rtl="1"/>
            <a:r>
              <a:rPr lang="he-IL" dirty="0" smtClean="0"/>
              <a:t>פרק 10 </a:t>
            </a:r>
            <a:r>
              <a:rPr lang="he-IL" dirty="0"/>
              <a:t>– שימושים רפואיים </a:t>
            </a:r>
            <a:r>
              <a:rPr lang="he-IL" dirty="0" smtClean="0"/>
              <a:t>וקוסמטיים של קרינה</a:t>
            </a:r>
            <a:endParaRPr lang="en-US" dirty="0"/>
          </a:p>
          <a:p>
            <a:pPr algn="r"/>
            <a:endParaRPr lang="en-US" dirty="0"/>
          </a:p>
        </p:txBody>
      </p:sp>
    </p:spTree>
    <p:extLst>
      <p:ext uri="{BB962C8B-B14F-4D97-AF65-F5344CB8AC3E}">
        <p14:creationId xmlns:p14="http://schemas.microsoft.com/office/powerpoint/2010/main" val="20383676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2" name="Picture 10" descr="Image result for ‫מדריך טיולים בארץ‬‎"/>
          <p:cNvPicPr>
            <a:picLocks noChangeAspect="1" noChangeArrowheads="1"/>
          </p:cNvPicPr>
          <p:nvPr/>
        </p:nvPicPr>
        <p:blipFill>
          <a:blip r:embed="rId2" cstate="print">
            <a:clrChange>
              <a:clrFrom>
                <a:srgbClr val="99AA99"/>
              </a:clrFrom>
              <a:clrTo>
                <a:srgbClr val="99AA99">
                  <a:alpha val="0"/>
                </a:srgbClr>
              </a:clrTo>
            </a:clrChange>
            <a:extLst>
              <a:ext uri="{28A0092B-C50C-407E-A947-70E740481C1C}">
                <a14:useLocalDpi xmlns:a14="http://schemas.microsoft.com/office/drawing/2010/main" val="0"/>
              </a:ext>
            </a:extLst>
          </a:blip>
          <a:srcRect/>
          <a:stretch>
            <a:fillRect/>
          </a:stretch>
        </p:blipFill>
        <p:spPr bwMode="auto">
          <a:xfrm>
            <a:off x="228600" y="4114800"/>
            <a:ext cx="1009202" cy="204195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he-IL" b="1" dirty="0" smtClean="0">
                <a:solidFill>
                  <a:schemeClr val="accent5">
                    <a:lumMod val="75000"/>
                  </a:schemeClr>
                </a:solidFill>
              </a:rPr>
              <a:t>רצף ההוראה</a:t>
            </a:r>
            <a:endParaRPr lang="en-US" b="1" dirty="0">
              <a:solidFill>
                <a:schemeClr val="accent5">
                  <a:lumMod val="75000"/>
                </a:schemeClr>
              </a:solidFill>
            </a:endParaRPr>
          </a:p>
        </p:txBody>
      </p:sp>
      <p:pic>
        <p:nvPicPr>
          <p:cNvPr id="7" name="Content Placeholder 6"/>
          <p:cNvPicPr>
            <a:picLocks noGrp="1" noChangeAspect="1"/>
          </p:cNvPicPr>
          <p:nvPr>
            <p:ph idx="1"/>
          </p:nvPr>
        </p:nvPicPr>
        <p:blipFill>
          <a:blip r:embed="rId3">
            <a:clrChange>
              <a:clrFrom>
                <a:srgbClr val="FEFEFE"/>
              </a:clrFrom>
              <a:clrTo>
                <a:srgbClr val="FEFEFE">
                  <a:alpha val="0"/>
                </a:srgbClr>
              </a:clrTo>
            </a:clrChange>
          </a:blip>
          <a:stretch>
            <a:fillRect/>
          </a:stretch>
        </p:blipFill>
        <p:spPr>
          <a:xfrm>
            <a:off x="1546991" y="1402984"/>
            <a:ext cx="7290711" cy="4829969"/>
          </a:xfrm>
          <a:prstGeom prst="rect">
            <a:avLst/>
          </a:prstGeom>
        </p:spPr>
      </p:pic>
      <p:pic>
        <p:nvPicPr>
          <p:cNvPr id="3080" name="Picture 8" descr="Image result for ‫סולם‬‎"/>
          <p:cNvPicPr>
            <a:picLocks noChangeAspect="1" noChangeArrowheads="1"/>
          </p:cNvPicPr>
          <p:nvPr/>
        </p:nvPicPr>
        <p:blipFill>
          <a:blip r:embed="rId4">
            <a:clrChange>
              <a:clrFrom>
                <a:srgbClr val="FEFEFE"/>
              </a:clrFrom>
              <a:clrTo>
                <a:srgbClr val="FEFEFE">
                  <a:alpha val="0"/>
                </a:srgbClr>
              </a:clrTo>
            </a:clrChange>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rot="2677324">
            <a:off x="609390" y="1446978"/>
            <a:ext cx="4733925" cy="47625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888143" y="1745536"/>
            <a:ext cx="2236879" cy="923330"/>
          </a:xfrm>
          <a:prstGeom prst="rect">
            <a:avLst/>
          </a:prstGeom>
          <a:noFill/>
        </p:spPr>
        <p:txBody>
          <a:bodyPr wrap="square" rtlCol="0">
            <a:spAutoFit/>
          </a:bodyPr>
          <a:lstStyle/>
          <a:p>
            <a:pPr algn="ctr"/>
            <a:r>
              <a:rPr lang="he-IL" b="1" dirty="0" smtClean="0"/>
              <a:t>פרקים 5-6- גלים אלקטרומגנטיים, הספקטרום</a:t>
            </a:r>
            <a:endParaRPr lang="en-US" b="1" dirty="0"/>
          </a:p>
        </p:txBody>
      </p:sp>
      <p:sp>
        <p:nvSpPr>
          <p:cNvPr id="9" name="TextBox 8"/>
          <p:cNvSpPr txBox="1"/>
          <p:nvPr/>
        </p:nvSpPr>
        <p:spPr>
          <a:xfrm rot="19674173">
            <a:off x="1369382" y="2849497"/>
            <a:ext cx="2752950" cy="923330"/>
          </a:xfrm>
          <a:prstGeom prst="rect">
            <a:avLst/>
          </a:prstGeom>
          <a:noFill/>
        </p:spPr>
        <p:txBody>
          <a:bodyPr wrap="square" rtlCol="0">
            <a:spAutoFit/>
          </a:bodyPr>
          <a:lstStyle/>
          <a:p>
            <a:pPr algn="ctr"/>
            <a:r>
              <a:rPr lang="he-IL" b="1" dirty="0" smtClean="0"/>
              <a:t>פרקים 2-4: מהו גל? גלי קול, תכונות של גלים מחזוריים</a:t>
            </a:r>
            <a:endParaRPr lang="en-US" b="1" dirty="0"/>
          </a:p>
        </p:txBody>
      </p:sp>
      <p:sp>
        <p:nvSpPr>
          <p:cNvPr id="10" name="TextBox 9"/>
          <p:cNvSpPr txBox="1"/>
          <p:nvPr/>
        </p:nvSpPr>
        <p:spPr>
          <a:xfrm>
            <a:off x="175391" y="3468469"/>
            <a:ext cx="1217006" cy="646331"/>
          </a:xfrm>
          <a:prstGeom prst="rect">
            <a:avLst/>
          </a:prstGeom>
          <a:noFill/>
        </p:spPr>
        <p:txBody>
          <a:bodyPr wrap="square" rtlCol="0">
            <a:spAutoFit/>
          </a:bodyPr>
          <a:lstStyle/>
          <a:p>
            <a:pPr algn="ctr"/>
            <a:r>
              <a:rPr lang="he-IL" b="1" dirty="0" smtClean="0"/>
              <a:t>פרק 1:</a:t>
            </a:r>
          </a:p>
          <a:p>
            <a:pPr algn="ctr"/>
            <a:r>
              <a:rPr lang="he-IL" b="1" dirty="0" smtClean="0"/>
              <a:t>מוטיבציה</a:t>
            </a:r>
            <a:endParaRPr lang="en-US" b="1" dirty="0"/>
          </a:p>
        </p:txBody>
      </p:sp>
      <p:sp>
        <p:nvSpPr>
          <p:cNvPr id="13" name="TextBox 12"/>
          <p:cNvSpPr txBox="1"/>
          <p:nvPr/>
        </p:nvSpPr>
        <p:spPr>
          <a:xfrm>
            <a:off x="6756015" y="3264895"/>
            <a:ext cx="2236879" cy="646331"/>
          </a:xfrm>
          <a:prstGeom prst="rect">
            <a:avLst/>
          </a:prstGeom>
          <a:noFill/>
        </p:spPr>
        <p:txBody>
          <a:bodyPr wrap="square" rtlCol="0">
            <a:spAutoFit/>
          </a:bodyPr>
          <a:lstStyle/>
          <a:p>
            <a:pPr algn="ctr"/>
            <a:r>
              <a:rPr lang="he-IL" b="1" dirty="0" smtClean="0"/>
              <a:t>פרק 7- העברה, החזרה ובליעה</a:t>
            </a:r>
            <a:endParaRPr lang="en-US" b="1" dirty="0"/>
          </a:p>
        </p:txBody>
      </p:sp>
      <p:sp>
        <p:nvSpPr>
          <p:cNvPr id="14" name="TextBox 13"/>
          <p:cNvSpPr txBox="1"/>
          <p:nvPr/>
        </p:nvSpPr>
        <p:spPr>
          <a:xfrm>
            <a:off x="5903161" y="3993163"/>
            <a:ext cx="2236879" cy="369332"/>
          </a:xfrm>
          <a:prstGeom prst="rect">
            <a:avLst/>
          </a:prstGeom>
          <a:noFill/>
        </p:spPr>
        <p:txBody>
          <a:bodyPr wrap="square" rtlCol="0">
            <a:spAutoFit/>
          </a:bodyPr>
          <a:lstStyle/>
          <a:p>
            <a:pPr algn="ctr"/>
            <a:r>
              <a:rPr lang="he-IL" b="1" dirty="0" smtClean="0"/>
              <a:t>פרק 8- האור הנראה</a:t>
            </a:r>
            <a:endParaRPr lang="en-US" b="1" dirty="0"/>
          </a:p>
        </p:txBody>
      </p:sp>
      <p:sp>
        <p:nvSpPr>
          <p:cNvPr id="15" name="TextBox 14"/>
          <p:cNvSpPr txBox="1"/>
          <p:nvPr/>
        </p:nvSpPr>
        <p:spPr>
          <a:xfrm>
            <a:off x="4502873" y="4469544"/>
            <a:ext cx="2236879" cy="646331"/>
          </a:xfrm>
          <a:prstGeom prst="rect">
            <a:avLst/>
          </a:prstGeom>
          <a:noFill/>
        </p:spPr>
        <p:txBody>
          <a:bodyPr wrap="square" rtlCol="0">
            <a:spAutoFit/>
          </a:bodyPr>
          <a:lstStyle/>
          <a:p>
            <a:pPr algn="ctr"/>
            <a:r>
              <a:rPr lang="he-IL" b="1" dirty="0" smtClean="0"/>
              <a:t>פרק 9- השפעת קרינה על גוף האדם</a:t>
            </a:r>
            <a:endParaRPr lang="en-US" b="1" dirty="0"/>
          </a:p>
        </p:txBody>
      </p:sp>
      <p:sp>
        <p:nvSpPr>
          <p:cNvPr id="16" name="TextBox 15"/>
          <p:cNvSpPr txBox="1"/>
          <p:nvPr/>
        </p:nvSpPr>
        <p:spPr>
          <a:xfrm>
            <a:off x="2264357" y="4513915"/>
            <a:ext cx="2236879" cy="923330"/>
          </a:xfrm>
          <a:prstGeom prst="rect">
            <a:avLst/>
          </a:prstGeom>
          <a:noFill/>
        </p:spPr>
        <p:txBody>
          <a:bodyPr wrap="square" rtlCol="0">
            <a:spAutoFit/>
          </a:bodyPr>
          <a:lstStyle/>
          <a:p>
            <a:pPr algn="ctr"/>
            <a:r>
              <a:rPr lang="he-IL" b="1" dirty="0" smtClean="0"/>
              <a:t>פרק 10- שימושים רפואיים וקוסמטיים של קרינה</a:t>
            </a:r>
            <a:endParaRPr lang="en-US" b="1" dirty="0"/>
          </a:p>
        </p:txBody>
      </p:sp>
    </p:spTree>
    <p:extLst>
      <p:ext uri="{BB962C8B-B14F-4D97-AF65-F5344CB8AC3E}">
        <p14:creationId xmlns:p14="http://schemas.microsoft.com/office/powerpoint/2010/main" val="2288045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he-IL" b="1" dirty="0" smtClean="0">
                <a:solidFill>
                  <a:schemeClr val="accent5">
                    <a:lumMod val="75000"/>
                  </a:schemeClr>
                </a:solidFill>
              </a:rPr>
              <a:t>"טעימה"- העברה, החזרה ובליעה של גלים</a:t>
            </a:r>
            <a:endParaRPr lang="en-US" b="1" dirty="0">
              <a:solidFill>
                <a:schemeClr val="accent5">
                  <a:lumMod val="75000"/>
                </a:schemeClr>
              </a:solidFill>
            </a:endParaRPr>
          </a:p>
        </p:txBody>
      </p:sp>
      <p:grpSp>
        <p:nvGrpSpPr>
          <p:cNvPr id="5" name="Group 4"/>
          <p:cNvGrpSpPr/>
          <p:nvPr/>
        </p:nvGrpSpPr>
        <p:grpSpPr>
          <a:xfrm>
            <a:off x="457200" y="1905001"/>
            <a:ext cx="8090329" cy="4034092"/>
            <a:chOff x="0" y="0"/>
            <a:chExt cx="5638800" cy="1771650"/>
          </a:xfrm>
        </p:grpSpPr>
        <p:cxnSp>
          <p:nvCxnSpPr>
            <p:cNvPr id="6" name="Straight Connector 5"/>
            <p:cNvCxnSpPr/>
            <p:nvPr/>
          </p:nvCxnSpPr>
          <p:spPr>
            <a:xfrm>
              <a:off x="3771900" y="0"/>
              <a:ext cx="0" cy="17621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543050" y="0"/>
              <a:ext cx="0" cy="17621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238625" y="209550"/>
              <a:ext cx="1400175" cy="1562100"/>
              <a:chOff x="0" y="0"/>
              <a:chExt cx="1400175" cy="1562100"/>
            </a:xfrm>
          </p:grpSpPr>
          <p:grpSp>
            <p:nvGrpSpPr>
              <p:cNvPr id="21" name="Group 20"/>
              <p:cNvGrpSpPr/>
              <p:nvPr/>
            </p:nvGrpSpPr>
            <p:grpSpPr>
              <a:xfrm>
                <a:off x="0" y="0"/>
                <a:ext cx="876300" cy="1085850"/>
                <a:chOff x="0" y="0"/>
                <a:chExt cx="876300" cy="1085850"/>
              </a:xfrm>
            </p:grpSpPr>
            <p:sp>
              <p:nvSpPr>
                <p:cNvPr id="23" name="Rectangle 22"/>
                <p:cNvSpPr/>
                <p:nvPr/>
              </p:nvSpPr>
              <p:spPr>
                <a:xfrm>
                  <a:off x="704850" y="0"/>
                  <a:ext cx="171450" cy="1085850"/>
                </a:xfrm>
                <a:prstGeom prst="rect">
                  <a:avLst/>
                </a:prstGeom>
                <a:solidFill>
                  <a:schemeClr val="accent1">
                    <a:lumMod val="40000"/>
                    <a:lumOff val="6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24" name="Straight Arrow Connector 23"/>
                <p:cNvCxnSpPr/>
                <p:nvPr/>
              </p:nvCxnSpPr>
              <p:spPr>
                <a:xfrm>
                  <a:off x="0" y="542925"/>
                  <a:ext cx="647700" cy="0"/>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grpSp>
          <p:sp>
            <p:nvSpPr>
              <p:cNvPr id="22" name="Text Box 40"/>
              <p:cNvSpPr txBox="1"/>
              <p:nvPr/>
            </p:nvSpPr>
            <p:spPr>
              <a:xfrm>
                <a:off x="47625" y="1304925"/>
                <a:ext cx="1352550" cy="25717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rtl="1">
                  <a:lnSpc>
                    <a:spcPct val="115000"/>
                  </a:lnSpc>
                  <a:spcBef>
                    <a:spcPts val="0"/>
                  </a:spcBef>
                  <a:spcAft>
                    <a:spcPts val="1000"/>
                  </a:spcAft>
                </a:pPr>
                <a:r>
                  <a:rPr lang="he-IL" sz="2800" b="1" dirty="0">
                    <a:effectLst/>
                    <a:ea typeface="Calibri"/>
                    <a:cs typeface="Arial"/>
                  </a:rPr>
                  <a:t>בליעה</a:t>
                </a:r>
                <a:endParaRPr lang="en-US" sz="2800" dirty="0">
                  <a:effectLst/>
                  <a:ea typeface="Calibri"/>
                  <a:cs typeface="Arial"/>
                </a:endParaRPr>
              </a:p>
            </p:txBody>
          </p:sp>
        </p:grpSp>
        <p:grpSp>
          <p:nvGrpSpPr>
            <p:cNvPr id="9" name="Group 8"/>
            <p:cNvGrpSpPr/>
            <p:nvPr/>
          </p:nvGrpSpPr>
          <p:grpSpPr>
            <a:xfrm>
              <a:off x="1895475" y="209550"/>
              <a:ext cx="1581150" cy="1552575"/>
              <a:chOff x="0" y="0"/>
              <a:chExt cx="1581150" cy="1552575"/>
            </a:xfrm>
          </p:grpSpPr>
          <p:grpSp>
            <p:nvGrpSpPr>
              <p:cNvPr id="16" name="Group 15"/>
              <p:cNvGrpSpPr/>
              <p:nvPr/>
            </p:nvGrpSpPr>
            <p:grpSpPr>
              <a:xfrm>
                <a:off x="0" y="0"/>
                <a:ext cx="1581150" cy="1085850"/>
                <a:chOff x="0" y="0"/>
                <a:chExt cx="1581150" cy="1085850"/>
              </a:xfrm>
            </p:grpSpPr>
            <p:sp>
              <p:nvSpPr>
                <p:cNvPr id="18" name="Rectangle 17"/>
                <p:cNvSpPr/>
                <p:nvPr/>
              </p:nvSpPr>
              <p:spPr>
                <a:xfrm>
                  <a:off x="704850" y="0"/>
                  <a:ext cx="171450" cy="1085850"/>
                </a:xfrm>
                <a:prstGeom prst="rect">
                  <a:avLst/>
                </a:prstGeom>
                <a:solidFill>
                  <a:schemeClr val="accent1">
                    <a:lumMod val="40000"/>
                    <a:lumOff val="6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19" name="Straight Arrow Connector 18"/>
                <p:cNvCxnSpPr/>
                <p:nvPr/>
              </p:nvCxnSpPr>
              <p:spPr>
                <a:xfrm>
                  <a:off x="0" y="542925"/>
                  <a:ext cx="647700"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933450" y="542925"/>
                  <a:ext cx="647700"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17" name="Text Box 41"/>
              <p:cNvSpPr txBox="1"/>
              <p:nvPr/>
            </p:nvSpPr>
            <p:spPr>
              <a:xfrm>
                <a:off x="95250" y="1295400"/>
                <a:ext cx="1352550" cy="25717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he-IL" sz="2800" b="1" dirty="0">
                    <a:effectLst/>
                    <a:ea typeface="Calibri"/>
                    <a:cs typeface="Arial"/>
                  </a:rPr>
                  <a:t>העברה</a:t>
                </a:r>
                <a:endParaRPr lang="en-US" sz="2800" dirty="0">
                  <a:effectLst/>
                  <a:ea typeface="Calibri"/>
                  <a:cs typeface="Arial"/>
                </a:endParaRPr>
              </a:p>
            </p:txBody>
          </p:sp>
        </p:grpSp>
        <p:grpSp>
          <p:nvGrpSpPr>
            <p:cNvPr id="10" name="Group 9"/>
            <p:cNvGrpSpPr/>
            <p:nvPr/>
          </p:nvGrpSpPr>
          <p:grpSpPr>
            <a:xfrm>
              <a:off x="0" y="209550"/>
              <a:ext cx="1352550" cy="1543050"/>
              <a:chOff x="0" y="0"/>
              <a:chExt cx="1352550" cy="1543050"/>
            </a:xfrm>
          </p:grpSpPr>
          <p:grpSp>
            <p:nvGrpSpPr>
              <p:cNvPr id="11" name="Group 10"/>
              <p:cNvGrpSpPr/>
              <p:nvPr/>
            </p:nvGrpSpPr>
            <p:grpSpPr>
              <a:xfrm>
                <a:off x="123825" y="0"/>
                <a:ext cx="819150" cy="1085850"/>
                <a:chOff x="0" y="0"/>
                <a:chExt cx="819150" cy="1085850"/>
              </a:xfrm>
            </p:grpSpPr>
            <p:sp>
              <p:nvSpPr>
                <p:cNvPr id="13" name="Rectangle 12"/>
                <p:cNvSpPr/>
                <p:nvPr/>
              </p:nvSpPr>
              <p:spPr>
                <a:xfrm>
                  <a:off x="647700" y="0"/>
                  <a:ext cx="171450" cy="1085850"/>
                </a:xfrm>
                <a:prstGeom prst="rect">
                  <a:avLst/>
                </a:prstGeom>
                <a:solidFill>
                  <a:schemeClr val="accent1">
                    <a:lumMod val="40000"/>
                    <a:lumOff val="6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14" name="Straight Arrow Connector 13"/>
                <p:cNvCxnSpPr/>
                <p:nvPr/>
              </p:nvCxnSpPr>
              <p:spPr>
                <a:xfrm>
                  <a:off x="0" y="714375"/>
                  <a:ext cx="647700" cy="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0" y="419100"/>
                  <a:ext cx="647700" cy="0"/>
                </a:xfrm>
                <a:prstGeom prst="straightConnector1">
                  <a:avLst/>
                </a:prstGeom>
                <a:ln w="57150">
                  <a:solidFill>
                    <a:srgbClr val="00B05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2" name="Text Box 42"/>
              <p:cNvSpPr txBox="1"/>
              <p:nvPr/>
            </p:nvSpPr>
            <p:spPr>
              <a:xfrm>
                <a:off x="0" y="1285875"/>
                <a:ext cx="1352550" cy="25717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he-IL" sz="2800" b="1" dirty="0">
                    <a:effectLst/>
                    <a:ea typeface="Calibri"/>
                    <a:cs typeface="Arial"/>
                  </a:rPr>
                  <a:t>החזרה</a:t>
                </a:r>
                <a:endParaRPr lang="en-US" sz="2800" dirty="0">
                  <a:effectLst/>
                  <a:ea typeface="Calibri"/>
                  <a:cs typeface="Arial"/>
                </a:endParaRPr>
              </a:p>
            </p:txBody>
          </p:sp>
        </p:grpSp>
      </p:grpSp>
    </p:spTree>
    <p:extLst>
      <p:ext uri="{BB962C8B-B14F-4D97-AF65-F5344CB8AC3E}">
        <p14:creationId xmlns:p14="http://schemas.microsoft.com/office/powerpoint/2010/main" val="2818776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1876</TotalTime>
  <Words>735</Words>
  <Application>Microsoft Office PowerPoint</Application>
  <PresentationFormat>On-screen Show (4:3)</PresentationFormat>
  <Paragraphs>120</Paragraphs>
  <Slides>17</Slides>
  <Notes>6</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Times New Roman</vt:lpstr>
      <vt:lpstr>Office Theme</vt:lpstr>
      <vt:lpstr>קרינה אלקטרומגנטית- עקרונות, שימושים והחלטות מבנית חדשה</vt:lpstr>
      <vt:lpstr>למה כדאי ללמוד על קרינה?</vt:lpstr>
      <vt:lpstr>למה כדאי ללמוד על קרינה?</vt:lpstr>
      <vt:lpstr>למה יש צורך במבנית חדשה?</vt:lpstr>
      <vt:lpstr>מה חדש במבנית החדשה?</vt:lpstr>
      <vt:lpstr>ממי לומדים?</vt:lpstr>
      <vt:lpstr>הפרקים</vt:lpstr>
      <vt:lpstr>רצף ההוראה</vt:lpstr>
      <vt:lpstr>"טעימה"- העברה, החזרה ובליעה של גלים</vt:lpstr>
      <vt:lpstr>בניית טלפון כוסות פעילות 7.2 </vt:lpstr>
      <vt:lpstr>שיבוש קליטה בטלפון הסלולרי פעילות 7.3 </vt:lpstr>
      <vt:lpstr>מתכות חוסמות מעבר גלים אלקטרומגנטיים  דרכן.  היכן זה בא לידי ביטוי?</vt:lpstr>
      <vt:lpstr>PowerPoint Presentation</vt:lpstr>
      <vt:lpstr>הספקטרום האלקטרומגנטי</vt:lpstr>
      <vt:lpstr>סיכום</vt:lpstr>
      <vt:lpstr>מוט"ל בחברותא לומדים ומלמדים קרינה אלקטרומגנטית</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הצגת מבנית הקרינה חדשה</dc:title>
  <dc:creator>Hagar</dc:creator>
  <cp:lastModifiedBy>WICC</cp:lastModifiedBy>
  <cp:revision>152</cp:revision>
  <dcterms:created xsi:type="dcterms:W3CDTF">2017-06-28T06:12:33Z</dcterms:created>
  <dcterms:modified xsi:type="dcterms:W3CDTF">2018-01-09T09:33:37Z</dcterms:modified>
</cp:coreProperties>
</file>