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removePersonalInfoOnSave="1" saveSubsetFonts="1">
  <p:sldMasterIdLst>
    <p:sldMasterId id="2147483660" r:id="rId2"/>
  </p:sldMasterIdLst>
  <p:notesMasterIdLst>
    <p:notesMasterId r:id="rId14"/>
  </p:notesMasterIdLst>
  <p:handoutMasterIdLst>
    <p:handoutMasterId r:id="rId15"/>
  </p:handoutMasterIdLst>
  <p:sldIdLst>
    <p:sldId id="256" r:id="rId3"/>
    <p:sldId id="273" r:id="rId4"/>
    <p:sldId id="284" r:id="rId5"/>
    <p:sldId id="285" r:id="rId6"/>
    <p:sldId id="286" r:id="rId7"/>
    <p:sldId id="287" r:id="rId8"/>
    <p:sldId id="295" r:id="rId9"/>
    <p:sldId id="288" r:id="rId10"/>
    <p:sldId id="289" r:id="rId11"/>
    <p:sldId id="290" r:id="rId12"/>
    <p:sldId id="291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44">
          <p15:clr>
            <a:srgbClr val="A4A3A4"/>
          </p15:clr>
        </p15:guide>
        <p15:guide id="5" pos="3839">
          <p15:clr>
            <a:srgbClr val="A4A3A4"/>
          </p15:clr>
        </p15:guide>
        <p15:guide id="6" pos="959">
          <p15:clr>
            <a:srgbClr val="A4A3A4"/>
          </p15:clr>
        </p15:guide>
        <p15:guide id="7" pos="6719">
          <p15:clr>
            <a:srgbClr val="A4A3A4"/>
          </p15:clr>
        </p15:guide>
        <p15:guide id="8" pos="6143">
          <p15:clr>
            <a:srgbClr val="A4A3A4"/>
          </p15:clr>
        </p15:guide>
        <p15:guide id="9" pos="4991">
          <p15:clr>
            <a:srgbClr val="A4A3A4"/>
          </p15:clr>
        </p15:guide>
        <p15:guide id="10" pos="55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8" autoAdjust="0"/>
    <p:restoredTop sz="95013" autoAdjust="0"/>
  </p:normalViewPr>
  <p:slideViewPr>
    <p:cSldViewPr>
      <p:cViewPr varScale="1">
        <p:scale>
          <a:sx n="62" d="100"/>
          <a:sy n="62" d="100"/>
        </p:scale>
        <p:origin x="840" y="42"/>
      </p:cViewPr>
      <p:guideLst>
        <p:guide orient="horz" pos="2160"/>
        <p:guide orient="horz" pos="1200"/>
        <p:guide orient="horz" pos="3888"/>
        <p:guide orient="horz" pos="144"/>
        <p:guide pos="3839"/>
        <p:guide pos="959"/>
        <p:guide pos="6719"/>
        <p:guide pos="6143"/>
        <p:guide pos="4991"/>
        <p:guide pos="55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4" d="100"/>
          <a:sy n="84" d="100"/>
        </p:scale>
        <p:origin x="100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1AF380-141B-4064-BE9B-772A33F333E0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EA92113E-1A69-4DC0-841E-F76BAFE4173F}">
      <dgm:prSet phldrT="[טקסט]" custT="1"/>
      <dgm:spPr/>
      <dgm:t>
        <a:bodyPr/>
        <a:lstStyle/>
        <a:p>
          <a:pPr rtl="1"/>
          <a:r>
            <a:rPr lang="he-IL" sz="2400" b="1" dirty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ידע מדעי טכנולוגי</a:t>
          </a:r>
        </a:p>
      </dgm:t>
    </dgm:pt>
    <dgm:pt modelId="{61ECC09E-8B62-4A31-8044-E0518ED4F146}" type="parTrans" cxnId="{D01082ED-A1A6-4721-B5E0-F3AB625ADCA7}">
      <dgm:prSet/>
      <dgm:spPr/>
      <dgm:t>
        <a:bodyPr/>
        <a:lstStyle/>
        <a:p>
          <a:pPr rtl="1"/>
          <a:endParaRPr lang="he-IL"/>
        </a:p>
      </dgm:t>
    </dgm:pt>
    <dgm:pt modelId="{2421075F-A09D-4DB1-8E08-17BB0034BA3F}" type="sibTrans" cxnId="{D01082ED-A1A6-4721-B5E0-F3AB625ADCA7}">
      <dgm:prSet/>
      <dgm:spPr/>
      <dgm:t>
        <a:bodyPr/>
        <a:lstStyle/>
        <a:p>
          <a:pPr rtl="1"/>
          <a:endParaRPr lang="he-IL"/>
        </a:p>
      </dgm:t>
    </dgm:pt>
    <dgm:pt modelId="{30204D5C-D690-446D-9602-915883D478AC}">
      <dgm:prSet phldrT="[טקסט]" custT="1"/>
      <dgm:spPr/>
      <dgm:t>
        <a:bodyPr/>
        <a:lstStyle/>
        <a:p>
          <a:pPr rtl="1"/>
          <a:r>
            <a:rPr lang="he-IL" sz="2400" b="1" dirty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מיומנויות חשיבה:</a:t>
          </a:r>
        </a:p>
        <a:p>
          <a:pPr rtl="1"/>
          <a:r>
            <a:rPr lang="he-IL" sz="2400" b="1" dirty="0">
              <a:latin typeface="David" panose="020E0502060401010101" pitchFamily="34" charset="-79"/>
              <a:cs typeface="David" panose="020E0502060401010101" pitchFamily="34" charset="-79"/>
            </a:rPr>
            <a:t>פענוח מידע מגרפים</a:t>
          </a:r>
        </a:p>
        <a:p>
          <a:pPr rtl="1">
            <a:buFont typeface="Arial" pitchFamily="34" charset="0"/>
            <a:buChar char="•"/>
          </a:pPr>
          <a:r>
            <a:rPr lang="he-IL" sz="2400" b="1" dirty="0">
              <a:latin typeface="David" panose="020E0502060401010101" pitchFamily="34" charset="-79"/>
              <a:cs typeface="David" panose="020E0502060401010101" pitchFamily="34" charset="-79"/>
            </a:rPr>
            <a:t>השוואה </a:t>
          </a:r>
        </a:p>
        <a:p>
          <a:pPr rtl="1">
            <a:buFont typeface="Arial" pitchFamily="34" charset="0"/>
            <a:buChar char="•"/>
          </a:pPr>
          <a:r>
            <a:rPr lang="he-IL" sz="2400" b="1" dirty="0">
              <a:latin typeface="David" panose="020E0502060401010101" pitchFamily="34" charset="-79"/>
              <a:cs typeface="David" panose="020E0502060401010101" pitchFamily="34" charset="-79"/>
            </a:rPr>
            <a:t>בניית טיעון</a:t>
          </a:r>
        </a:p>
        <a:p>
          <a:pPr rtl="1">
            <a:buFont typeface="Arial" pitchFamily="34" charset="0"/>
            <a:buChar char="•"/>
          </a:pPr>
          <a:r>
            <a:rPr lang="he-IL" sz="2400" b="1" dirty="0">
              <a:latin typeface="David" panose="020E0502060401010101" pitchFamily="34" charset="-79"/>
              <a:cs typeface="David" panose="020E0502060401010101" pitchFamily="34" charset="-79"/>
            </a:rPr>
            <a:t>שאילת שאלות</a:t>
          </a:r>
        </a:p>
        <a:p>
          <a:pPr rtl="1">
            <a:buFont typeface="Arial" pitchFamily="34" charset="0"/>
            <a:buChar char="•"/>
          </a:pPr>
          <a:r>
            <a:rPr lang="he-IL" sz="2400" b="1" dirty="0">
              <a:latin typeface="David" panose="020E0502060401010101" pitchFamily="34" charset="-79"/>
              <a:cs typeface="David" panose="020E0502060401010101" pitchFamily="34" charset="-79"/>
            </a:rPr>
            <a:t>הערכת אמינות מקור מידע</a:t>
          </a:r>
        </a:p>
        <a:p>
          <a:pPr rtl="1">
            <a:buFont typeface="Arial" pitchFamily="34" charset="0"/>
            <a:buChar char="•"/>
          </a:pPr>
          <a:r>
            <a:rPr lang="he-IL" sz="2400" b="1" dirty="0">
              <a:latin typeface="David" panose="020E0502060401010101" pitchFamily="34" charset="-79"/>
              <a:cs typeface="David" panose="020E0502060401010101" pitchFamily="34" charset="-79"/>
            </a:rPr>
            <a:t>קבלת החלטות</a:t>
          </a:r>
        </a:p>
        <a:p>
          <a:pPr rtl="1">
            <a:buFont typeface="Arial" pitchFamily="34" charset="0"/>
            <a:buChar char="•"/>
          </a:pPr>
          <a:r>
            <a:rPr lang="he-IL" sz="2400" b="1" dirty="0">
              <a:latin typeface="David" panose="020E0502060401010101" pitchFamily="34" charset="-79"/>
              <a:cs typeface="David" panose="020E0502060401010101" pitchFamily="34" charset="-79"/>
            </a:rPr>
            <a:t>מיזוג מידע</a:t>
          </a:r>
        </a:p>
        <a:p>
          <a:pPr rtl="1">
            <a:buFont typeface="Arial" pitchFamily="34" charset="0"/>
            <a:buChar char="•"/>
          </a:pPr>
          <a:r>
            <a:rPr lang="he-IL" sz="2400" b="1" dirty="0">
              <a:latin typeface="David" panose="020E0502060401010101" pitchFamily="34" charset="-79"/>
              <a:cs typeface="David" panose="020E0502060401010101" pitchFamily="34" charset="-79"/>
            </a:rPr>
            <a:t>תהליך החקר</a:t>
          </a:r>
        </a:p>
        <a:p>
          <a:pPr rtl="1">
            <a:buFont typeface="Arial" pitchFamily="34" charset="0"/>
            <a:buChar char="•"/>
          </a:pPr>
          <a:r>
            <a:rPr lang="he-IL" sz="2400" b="1" dirty="0">
              <a:latin typeface="David" panose="020E0502060401010101" pitchFamily="34" charset="-79"/>
              <a:cs typeface="David" panose="020E0502060401010101" pitchFamily="34" charset="-79"/>
            </a:rPr>
            <a:t>תהליך התיכון ההנדסי </a:t>
          </a:r>
          <a:endParaRPr lang="he-IL" sz="2400" dirty="0"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4116B643-92CF-457F-B88A-70C2E69B353C}" type="parTrans" cxnId="{4E1F3F5E-B963-4BB5-A237-CCE5A82D9C1D}">
      <dgm:prSet/>
      <dgm:spPr/>
      <dgm:t>
        <a:bodyPr/>
        <a:lstStyle/>
        <a:p>
          <a:pPr rtl="1"/>
          <a:endParaRPr lang="he-IL"/>
        </a:p>
      </dgm:t>
    </dgm:pt>
    <dgm:pt modelId="{47A294D0-856F-4599-A040-D076AB548E17}" type="sibTrans" cxnId="{4E1F3F5E-B963-4BB5-A237-CCE5A82D9C1D}">
      <dgm:prSet/>
      <dgm:spPr/>
      <dgm:t>
        <a:bodyPr/>
        <a:lstStyle/>
        <a:p>
          <a:pPr rtl="1"/>
          <a:endParaRPr lang="he-IL"/>
        </a:p>
      </dgm:t>
    </dgm:pt>
    <dgm:pt modelId="{49972BEF-B543-41CD-A01D-7FC5064281B4}">
      <dgm:prSet phldrT="[טקסט]" custT="1"/>
      <dgm:spPr/>
      <dgm:t>
        <a:bodyPr/>
        <a:lstStyle/>
        <a:p>
          <a:pPr rtl="1"/>
          <a:r>
            <a:rPr lang="he-IL" sz="2400" b="1" dirty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ידע מטה אסטרטגי</a:t>
          </a:r>
        </a:p>
        <a:p>
          <a:pPr rtl="1"/>
          <a:endParaRPr lang="he-IL" sz="2400" b="1" dirty="0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  <a:p>
          <a:pPr rtl="1"/>
          <a:r>
            <a:rPr lang="he-IL" sz="2400" b="1" dirty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מ</a:t>
          </a:r>
          <a:r>
            <a:rPr lang="he-IL" sz="2400" b="1" dirty="0">
              <a:latin typeface="David" panose="020E0502060401010101" pitchFamily="34" charset="-79"/>
              <a:cs typeface="David" panose="020E0502060401010101" pitchFamily="34" charset="-79"/>
            </a:rPr>
            <a:t>תי להשתמש בה? </a:t>
          </a:r>
        </a:p>
        <a:p>
          <a:pPr rtl="1">
            <a:buFont typeface="Arial" pitchFamily="34" charset="0"/>
            <a:buChar char="•"/>
          </a:pPr>
          <a:r>
            <a:rPr lang="he-IL" sz="2400" b="1" dirty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ל</a:t>
          </a:r>
          <a:r>
            <a:rPr lang="he-IL" sz="2400" b="1" dirty="0">
              <a:latin typeface="David" panose="020E0502060401010101" pitchFamily="34" charset="-79"/>
              <a:cs typeface="David" panose="020E0502060401010101" pitchFamily="34" charset="-79"/>
            </a:rPr>
            <a:t>מה להשתמש בה? </a:t>
          </a:r>
        </a:p>
        <a:p>
          <a:pPr rtl="1">
            <a:buFont typeface="Arial" pitchFamily="34" charset="0"/>
            <a:buChar char="•"/>
          </a:pPr>
          <a:r>
            <a:rPr lang="he-IL" sz="2400" b="1" dirty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א</a:t>
          </a:r>
          <a:r>
            <a:rPr lang="he-IL" sz="2400" b="1" dirty="0">
              <a:latin typeface="David" panose="020E0502060401010101" pitchFamily="34" charset="-79"/>
              <a:cs typeface="David" panose="020E0502060401010101" pitchFamily="34" charset="-79"/>
            </a:rPr>
            <a:t>יך להשתמש בה?</a:t>
          </a:r>
          <a:r>
            <a:rPr lang="he-IL" sz="2400" b="1" dirty="0">
              <a:solidFill>
                <a:srgbClr val="008A3E"/>
              </a:solidFill>
            </a:rPr>
            <a:t> </a:t>
          </a:r>
        </a:p>
        <a:p>
          <a:pPr rtl="1">
            <a:buFont typeface="Arial" pitchFamily="34" charset="0"/>
            <a:buChar char="•"/>
          </a:pPr>
          <a:r>
            <a:rPr lang="he-IL" sz="2400" b="1" dirty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למשל - בידוד משתנים </a:t>
          </a:r>
        </a:p>
        <a:p>
          <a:pPr rtl="1">
            <a:buFont typeface="Arial" pitchFamily="34" charset="0"/>
            <a:buChar char="•"/>
          </a:pPr>
          <a:r>
            <a:rPr lang="he-IL" sz="2400" b="1" dirty="0">
              <a:solidFill>
                <a:srgbClr val="008A3E"/>
              </a:solidFill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he-IL" sz="2400" b="1" dirty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מ</a:t>
          </a:r>
          <a:r>
            <a:rPr lang="he-IL" sz="2400" b="1" dirty="0">
              <a:latin typeface="David" panose="020E0502060401010101" pitchFamily="34" charset="-79"/>
              <a:cs typeface="David" panose="020E0502060401010101" pitchFamily="34" charset="-79"/>
            </a:rPr>
            <a:t>תי לבודד ? -  בחקירה הבודקת קשר סיבתי</a:t>
          </a:r>
        </a:p>
        <a:p>
          <a:pPr rtl="1">
            <a:buFont typeface="Arial" pitchFamily="34" charset="0"/>
            <a:buChar char="•"/>
          </a:pPr>
          <a:r>
            <a:rPr lang="he-IL" sz="2400" b="1" dirty="0">
              <a:solidFill>
                <a:srgbClr val="008A3E"/>
              </a:solidFill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he-IL" sz="2400" b="1" dirty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ל</a:t>
          </a:r>
          <a:r>
            <a:rPr lang="he-IL" sz="2400" b="1" dirty="0">
              <a:latin typeface="David" panose="020E0502060401010101" pitchFamily="34" charset="-79"/>
              <a:cs typeface="David" panose="020E0502060401010101" pitchFamily="34" charset="-79"/>
            </a:rPr>
            <a:t>מה לבודד? – כדי לקבוע איזה גורם משפיע </a:t>
          </a:r>
        </a:p>
        <a:p>
          <a:pPr rtl="1"/>
          <a:r>
            <a:rPr lang="he-IL" sz="2400" b="1" dirty="0">
              <a:latin typeface="David" panose="020E0502060401010101" pitchFamily="34" charset="-79"/>
              <a:cs typeface="David" panose="020E0502060401010101" pitchFamily="34" charset="-79"/>
            </a:rPr>
            <a:t> ואיזה גורם מושפע.</a:t>
          </a:r>
        </a:p>
        <a:p>
          <a:pPr rtl="1">
            <a:buFont typeface="Arial" pitchFamily="34" charset="0"/>
            <a:buChar char="•"/>
          </a:pPr>
          <a:r>
            <a:rPr lang="he-IL" sz="2400" b="1" dirty="0">
              <a:solidFill>
                <a:srgbClr val="008A3E"/>
              </a:solidFill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he-IL" sz="2400" b="1" dirty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א</a:t>
          </a:r>
          <a:r>
            <a:rPr lang="he-IL" sz="2400" b="1" dirty="0">
              <a:latin typeface="David" panose="020E0502060401010101" pitchFamily="34" charset="-79"/>
              <a:cs typeface="David" panose="020E0502060401010101" pitchFamily="34" charset="-79"/>
            </a:rPr>
            <a:t>יך לבודד?  - לשנות גורם אחד (משפיע) ולשמור גורמים אחרים קבועים. </a:t>
          </a:r>
        </a:p>
        <a:p>
          <a:pPr rtl="1">
            <a:buFont typeface="Arial" pitchFamily="34" charset="0"/>
            <a:buChar char="•"/>
          </a:pPr>
          <a:endParaRPr lang="he-IL" sz="2400" b="1" dirty="0">
            <a:latin typeface="David" panose="020E0502060401010101" pitchFamily="34" charset="-79"/>
            <a:cs typeface="David" panose="020E0502060401010101" pitchFamily="34" charset="-79"/>
          </a:endParaRPr>
        </a:p>
        <a:p>
          <a:pPr rtl="1">
            <a:buFont typeface="Arial" pitchFamily="34" charset="0"/>
            <a:buChar char="•"/>
          </a:pPr>
          <a:r>
            <a:rPr lang="he-IL" sz="2400" b="1" dirty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</a:p>
        <a:p>
          <a:pPr rtl="1">
            <a:buFont typeface="Arial" pitchFamily="34" charset="0"/>
            <a:buChar char="•"/>
          </a:pPr>
          <a:endParaRPr lang="he-IL" sz="2400" b="1" dirty="0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  <a:p>
          <a:pPr rtl="1">
            <a:buFont typeface="Arial" pitchFamily="34" charset="0"/>
            <a:buChar char="•"/>
          </a:pPr>
          <a:endParaRPr lang="he-IL" sz="2400" b="1" dirty="0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gm:t>
    </dgm:pt>
    <dgm:pt modelId="{59233BF3-4838-458E-8224-DE5B19DF4245}" type="parTrans" cxnId="{CD46CA96-9DE2-47A3-8A45-777BCFFEFE9D}">
      <dgm:prSet/>
      <dgm:spPr/>
      <dgm:t>
        <a:bodyPr/>
        <a:lstStyle/>
        <a:p>
          <a:pPr rtl="1"/>
          <a:endParaRPr lang="he-IL"/>
        </a:p>
      </dgm:t>
    </dgm:pt>
    <dgm:pt modelId="{0373F30C-F85E-4FE3-9CC3-4E0FDEFDCB0C}" type="sibTrans" cxnId="{CD46CA96-9DE2-47A3-8A45-777BCFFEFE9D}">
      <dgm:prSet/>
      <dgm:spPr/>
      <dgm:t>
        <a:bodyPr/>
        <a:lstStyle/>
        <a:p>
          <a:pPr rtl="1"/>
          <a:endParaRPr lang="he-IL"/>
        </a:p>
      </dgm:t>
    </dgm:pt>
    <dgm:pt modelId="{584AA267-8E5B-4EF3-879E-C3C2EA61D84E}" type="pres">
      <dgm:prSet presAssocID="{E01AF380-141B-4064-BE9B-772A33F333E0}" presName="rootnode" presStyleCnt="0">
        <dgm:presLayoutVars>
          <dgm:chMax/>
          <dgm:chPref/>
          <dgm:dir/>
          <dgm:animLvl val="lvl"/>
        </dgm:presLayoutVars>
      </dgm:prSet>
      <dgm:spPr/>
    </dgm:pt>
    <dgm:pt modelId="{9CB86C88-4425-4F34-BC87-E6BE651DB67F}" type="pres">
      <dgm:prSet presAssocID="{EA92113E-1A69-4DC0-841E-F76BAFE4173F}" presName="composite" presStyleCnt="0"/>
      <dgm:spPr/>
    </dgm:pt>
    <dgm:pt modelId="{E4055CFB-71BE-4C0B-AD43-4D13AD45A5F6}" type="pres">
      <dgm:prSet presAssocID="{EA92113E-1A69-4DC0-841E-F76BAFE4173F}" presName="LShape" presStyleLbl="alignNode1" presStyleIdx="0" presStyleCnt="5"/>
      <dgm:spPr>
        <a:solidFill>
          <a:srgbClr val="C00000"/>
        </a:solidFill>
      </dgm:spPr>
    </dgm:pt>
    <dgm:pt modelId="{DC22114B-93D9-42CB-B933-B643C1869B59}" type="pres">
      <dgm:prSet presAssocID="{EA92113E-1A69-4DC0-841E-F76BAFE4173F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71D23FD0-5CE8-4596-8D67-96EE644F9935}" type="pres">
      <dgm:prSet presAssocID="{EA92113E-1A69-4DC0-841E-F76BAFE4173F}" presName="Triangle" presStyleLbl="alignNode1" presStyleIdx="1" presStyleCnt="5"/>
      <dgm:spPr>
        <a:solidFill>
          <a:srgbClr val="C00000"/>
        </a:solidFill>
      </dgm:spPr>
    </dgm:pt>
    <dgm:pt modelId="{FAECC4B4-05CC-464A-97F7-A3E57B378A10}" type="pres">
      <dgm:prSet presAssocID="{2421075F-A09D-4DB1-8E08-17BB0034BA3F}" presName="sibTrans" presStyleCnt="0"/>
      <dgm:spPr/>
    </dgm:pt>
    <dgm:pt modelId="{C446C491-7BD6-4CE4-8BCE-7C7B106D1076}" type="pres">
      <dgm:prSet presAssocID="{2421075F-A09D-4DB1-8E08-17BB0034BA3F}" presName="space" presStyleCnt="0"/>
      <dgm:spPr/>
    </dgm:pt>
    <dgm:pt modelId="{419F658D-8254-40D9-9B62-E0830F472D5F}" type="pres">
      <dgm:prSet presAssocID="{30204D5C-D690-446D-9602-915883D478AC}" presName="composite" presStyleCnt="0"/>
      <dgm:spPr/>
    </dgm:pt>
    <dgm:pt modelId="{3B0C171F-BDCF-4BEE-8702-7F69AAF14E46}" type="pres">
      <dgm:prSet presAssocID="{30204D5C-D690-446D-9602-915883D478AC}" presName="LShape" presStyleLbl="alignNode1" presStyleIdx="2" presStyleCnt="5"/>
      <dgm:spPr>
        <a:solidFill>
          <a:srgbClr val="C00000"/>
        </a:solidFill>
      </dgm:spPr>
    </dgm:pt>
    <dgm:pt modelId="{2551DBE0-69C2-43DA-BCB9-5D226212DF39}" type="pres">
      <dgm:prSet presAssocID="{30204D5C-D690-446D-9602-915883D478AC}" presName="ParentText" presStyleLbl="revTx" presStyleIdx="1" presStyleCnt="3" custScaleX="123682">
        <dgm:presLayoutVars>
          <dgm:chMax val="0"/>
          <dgm:chPref val="0"/>
          <dgm:bulletEnabled val="1"/>
        </dgm:presLayoutVars>
      </dgm:prSet>
      <dgm:spPr/>
    </dgm:pt>
    <dgm:pt modelId="{3D70272D-B45A-4E0D-B68C-6ACF92DEE28B}" type="pres">
      <dgm:prSet presAssocID="{30204D5C-D690-446D-9602-915883D478AC}" presName="Triangle" presStyleLbl="alignNode1" presStyleIdx="3" presStyleCnt="5"/>
      <dgm:spPr>
        <a:solidFill>
          <a:srgbClr val="C00000"/>
        </a:solidFill>
      </dgm:spPr>
    </dgm:pt>
    <dgm:pt modelId="{FF00C73A-17DF-4E8A-A5BE-798B6981ED61}" type="pres">
      <dgm:prSet presAssocID="{47A294D0-856F-4599-A040-D076AB548E17}" presName="sibTrans" presStyleCnt="0"/>
      <dgm:spPr/>
    </dgm:pt>
    <dgm:pt modelId="{035E81D2-E89B-4E6E-9D1C-544A25A5FA5D}" type="pres">
      <dgm:prSet presAssocID="{47A294D0-856F-4599-A040-D076AB548E17}" presName="space" presStyleCnt="0"/>
      <dgm:spPr/>
    </dgm:pt>
    <dgm:pt modelId="{8A7D080B-49BF-4ED2-81BF-A5964632C21A}" type="pres">
      <dgm:prSet presAssocID="{49972BEF-B543-41CD-A01D-7FC5064281B4}" presName="composite" presStyleCnt="0"/>
      <dgm:spPr/>
    </dgm:pt>
    <dgm:pt modelId="{E2EF97E5-786E-403F-AE36-9CD6A0A6BD33}" type="pres">
      <dgm:prSet presAssocID="{49972BEF-B543-41CD-A01D-7FC5064281B4}" presName="LShape" presStyleLbl="alignNode1" presStyleIdx="4" presStyleCnt="5"/>
      <dgm:spPr>
        <a:solidFill>
          <a:srgbClr val="C00000"/>
        </a:solidFill>
      </dgm:spPr>
    </dgm:pt>
    <dgm:pt modelId="{875EB333-0FD0-4A15-B82F-A47118F709B2}" type="pres">
      <dgm:prSet presAssocID="{49972BEF-B543-41CD-A01D-7FC5064281B4}" presName="ParentText" presStyleLbl="revTx" presStyleIdx="2" presStyleCnt="3" custScaleX="148274">
        <dgm:presLayoutVars>
          <dgm:chMax val="0"/>
          <dgm:chPref val="0"/>
          <dgm:bulletEnabled val="1"/>
        </dgm:presLayoutVars>
      </dgm:prSet>
      <dgm:spPr/>
    </dgm:pt>
  </dgm:ptLst>
  <dgm:cxnLst>
    <dgm:cxn modelId="{F3D0990B-F355-4E40-8104-C0D142765A78}" type="presOf" srcId="{49972BEF-B543-41CD-A01D-7FC5064281B4}" destId="{875EB333-0FD0-4A15-B82F-A47118F709B2}" srcOrd="0" destOrd="0" presId="urn:microsoft.com/office/officeart/2009/3/layout/StepUpProcess"/>
    <dgm:cxn modelId="{4E1F3F5E-B963-4BB5-A237-CCE5A82D9C1D}" srcId="{E01AF380-141B-4064-BE9B-772A33F333E0}" destId="{30204D5C-D690-446D-9602-915883D478AC}" srcOrd="1" destOrd="0" parTransId="{4116B643-92CF-457F-B88A-70C2E69B353C}" sibTransId="{47A294D0-856F-4599-A040-D076AB548E17}"/>
    <dgm:cxn modelId="{F057D68E-2301-4B60-BE2A-FCC7A093282D}" type="presOf" srcId="{EA92113E-1A69-4DC0-841E-F76BAFE4173F}" destId="{DC22114B-93D9-42CB-B933-B643C1869B59}" srcOrd="0" destOrd="0" presId="urn:microsoft.com/office/officeart/2009/3/layout/StepUpProcess"/>
    <dgm:cxn modelId="{C58F4293-C570-4704-B38A-8031D01AEA64}" type="presOf" srcId="{E01AF380-141B-4064-BE9B-772A33F333E0}" destId="{584AA267-8E5B-4EF3-879E-C3C2EA61D84E}" srcOrd="0" destOrd="0" presId="urn:microsoft.com/office/officeart/2009/3/layout/StepUpProcess"/>
    <dgm:cxn modelId="{CD46CA96-9DE2-47A3-8A45-777BCFFEFE9D}" srcId="{E01AF380-141B-4064-BE9B-772A33F333E0}" destId="{49972BEF-B543-41CD-A01D-7FC5064281B4}" srcOrd="2" destOrd="0" parTransId="{59233BF3-4838-458E-8224-DE5B19DF4245}" sibTransId="{0373F30C-F85E-4FE3-9CC3-4E0FDEFDCB0C}"/>
    <dgm:cxn modelId="{9D6D1FC3-B7B2-4F35-BA6A-7DB5452E7BE1}" type="presOf" srcId="{30204D5C-D690-446D-9602-915883D478AC}" destId="{2551DBE0-69C2-43DA-BCB9-5D226212DF39}" srcOrd="0" destOrd="0" presId="urn:microsoft.com/office/officeart/2009/3/layout/StepUpProcess"/>
    <dgm:cxn modelId="{D01082ED-A1A6-4721-B5E0-F3AB625ADCA7}" srcId="{E01AF380-141B-4064-BE9B-772A33F333E0}" destId="{EA92113E-1A69-4DC0-841E-F76BAFE4173F}" srcOrd="0" destOrd="0" parTransId="{61ECC09E-8B62-4A31-8044-E0518ED4F146}" sibTransId="{2421075F-A09D-4DB1-8E08-17BB0034BA3F}"/>
    <dgm:cxn modelId="{A1067D74-64A1-4A03-82CB-1BFBEC44D55B}" type="presParOf" srcId="{584AA267-8E5B-4EF3-879E-C3C2EA61D84E}" destId="{9CB86C88-4425-4F34-BC87-E6BE651DB67F}" srcOrd="0" destOrd="0" presId="urn:microsoft.com/office/officeart/2009/3/layout/StepUpProcess"/>
    <dgm:cxn modelId="{2BC63107-3362-4245-AEAD-F0338605B9E0}" type="presParOf" srcId="{9CB86C88-4425-4F34-BC87-E6BE651DB67F}" destId="{E4055CFB-71BE-4C0B-AD43-4D13AD45A5F6}" srcOrd="0" destOrd="0" presId="urn:microsoft.com/office/officeart/2009/3/layout/StepUpProcess"/>
    <dgm:cxn modelId="{ED782445-35A5-4F4B-B427-58E61AC3CF15}" type="presParOf" srcId="{9CB86C88-4425-4F34-BC87-E6BE651DB67F}" destId="{DC22114B-93D9-42CB-B933-B643C1869B59}" srcOrd="1" destOrd="0" presId="urn:microsoft.com/office/officeart/2009/3/layout/StepUpProcess"/>
    <dgm:cxn modelId="{091A5A6B-636E-4CD0-9930-2D38CCC3E8B8}" type="presParOf" srcId="{9CB86C88-4425-4F34-BC87-E6BE651DB67F}" destId="{71D23FD0-5CE8-4596-8D67-96EE644F9935}" srcOrd="2" destOrd="0" presId="urn:microsoft.com/office/officeart/2009/3/layout/StepUpProcess"/>
    <dgm:cxn modelId="{155B7CFA-0297-431D-B803-63113851FCFA}" type="presParOf" srcId="{584AA267-8E5B-4EF3-879E-C3C2EA61D84E}" destId="{FAECC4B4-05CC-464A-97F7-A3E57B378A10}" srcOrd="1" destOrd="0" presId="urn:microsoft.com/office/officeart/2009/3/layout/StepUpProcess"/>
    <dgm:cxn modelId="{FCF4C6F8-6A5D-4629-8F13-8DB9994D2587}" type="presParOf" srcId="{FAECC4B4-05CC-464A-97F7-A3E57B378A10}" destId="{C446C491-7BD6-4CE4-8BCE-7C7B106D1076}" srcOrd="0" destOrd="0" presId="urn:microsoft.com/office/officeart/2009/3/layout/StepUpProcess"/>
    <dgm:cxn modelId="{6587D774-059A-4ABB-9C7F-1751C069431F}" type="presParOf" srcId="{584AA267-8E5B-4EF3-879E-C3C2EA61D84E}" destId="{419F658D-8254-40D9-9B62-E0830F472D5F}" srcOrd="2" destOrd="0" presId="urn:microsoft.com/office/officeart/2009/3/layout/StepUpProcess"/>
    <dgm:cxn modelId="{6EEDDCF6-3C48-46BC-BB27-84A2356CC0FB}" type="presParOf" srcId="{419F658D-8254-40D9-9B62-E0830F472D5F}" destId="{3B0C171F-BDCF-4BEE-8702-7F69AAF14E46}" srcOrd="0" destOrd="0" presId="urn:microsoft.com/office/officeart/2009/3/layout/StepUpProcess"/>
    <dgm:cxn modelId="{A8BF7C6B-776A-4B16-A0E0-F9847728BAF1}" type="presParOf" srcId="{419F658D-8254-40D9-9B62-E0830F472D5F}" destId="{2551DBE0-69C2-43DA-BCB9-5D226212DF39}" srcOrd="1" destOrd="0" presId="urn:microsoft.com/office/officeart/2009/3/layout/StepUpProcess"/>
    <dgm:cxn modelId="{90A52E80-EBBF-4CDA-8FE3-BD8D3C8C3F2B}" type="presParOf" srcId="{419F658D-8254-40D9-9B62-E0830F472D5F}" destId="{3D70272D-B45A-4E0D-B68C-6ACF92DEE28B}" srcOrd="2" destOrd="0" presId="urn:microsoft.com/office/officeart/2009/3/layout/StepUpProcess"/>
    <dgm:cxn modelId="{7068DC5A-74CE-47E1-9AC5-B356A441309D}" type="presParOf" srcId="{584AA267-8E5B-4EF3-879E-C3C2EA61D84E}" destId="{FF00C73A-17DF-4E8A-A5BE-798B6981ED61}" srcOrd="3" destOrd="0" presId="urn:microsoft.com/office/officeart/2009/3/layout/StepUpProcess"/>
    <dgm:cxn modelId="{DFE199EB-85F7-473A-AE80-6CAC0CBECEFB}" type="presParOf" srcId="{FF00C73A-17DF-4E8A-A5BE-798B6981ED61}" destId="{035E81D2-E89B-4E6E-9D1C-544A25A5FA5D}" srcOrd="0" destOrd="0" presId="urn:microsoft.com/office/officeart/2009/3/layout/StepUpProcess"/>
    <dgm:cxn modelId="{F5345545-CBFB-4C52-9838-9F160BA59A87}" type="presParOf" srcId="{584AA267-8E5B-4EF3-879E-C3C2EA61D84E}" destId="{8A7D080B-49BF-4ED2-81BF-A5964632C21A}" srcOrd="4" destOrd="0" presId="urn:microsoft.com/office/officeart/2009/3/layout/StepUpProcess"/>
    <dgm:cxn modelId="{C7799344-5314-4B55-8367-64A0F4A27CE1}" type="presParOf" srcId="{8A7D080B-49BF-4ED2-81BF-A5964632C21A}" destId="{E2EF97E5-786E-403F-AE36-9CD6A0A6BD33}" srcOrd="0" destOrd="0" presId="urn:microsoft.com/office/officeart/2009/3/layout/StepUpProcess"/>
    <dgm:cxn modelId="{9D8A3DB5-87D9-49B3-8C93-554140687114}" type="presParOf" srcId="{8A7D080B-49BF-4ED2-81BF-A5964632C21A}" destId="{875EB333-0FD0-4A15-B82F-A47118F709B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55CFB-71BE-4C0B-AD43-4D13AD45A5F6}">
      <dsp:nvSpPr>
        <dsp:cNvPr id="0" name=""/>
        <dsp:cNvSpPr/>
      </dsp:nvSpPr>
      <dsp:spPr>
        <a:xfrm rot="5400000">
          <a:off x="515914" y="2472681"/>
          <a:ext cx="1547664" cy="2575278"/>
        </a:xfrm>
        <a:prstGeom prst="corner">
          <a:avLst>
            <a:gd name="adj1" fmla="val 16120"/>
            <a:gd name="adj2" fmla="val 16110"/>
          </a:avLst>
        </a:prstGeom>
        <a:solidFill>
          <a:srgbClr val="C00000"/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22114B-93D9-42CB-B933-B643C1869B59}">
      <dsp:nvSpPr>
        <dsp:cNvPr id="0" name=""/>
        <dsp:cNvSpPr/>
      </dsp:nvSpPr>
      <dsp:spPr>
        <a:xfrm>
          <a:off x="257570" y="3242135"/>
          <a:ext cx="2324976" cy="2037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b="1" kern="1200" dirty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ידע מדעי טכנולוגי</a:t>
          </a:r>
        </a:p>
      </dsp:txBody>
      <dsp:txXfrm>
        <a:off x="257570" y="3242135"/>
        <a:ext cx="2324976" cy="2037977"/>
      </dsp:txXfrm>
    </dsp:sp>
    <dsp:sp modelId="{71D23FD0-5CE8-4596-8D67-96EE644F9935}">
      <dsp:nvSpPr>
        <dsp:cNvPr id="0" name=""/>
        <dsp:cNvSpPr/>
      </dsp:nvSpPr>
      <dsp:spPr>
        <a:xfrm>
          <a:off x="2143872" y="2283086"/>
          <a:ext cx="438674" cy="438674"/>
        </a:xfrm>
        <a:prstGeom prst="triangle">
          <a:avLst>
            <a:gd name="adj" fmla="val 100000"/>
          </a:avLst>
        </a:prstGeom>
        <a:solidFill>
          <a:srgbClr val="C00000"/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0C171F-BDCF-4BEE-8702-7F69AAF14E46}">
      <dsp:nvSpPr>
        <dsp:cNvPr id="0" name=""/>
        <dsp:cNvSpPr/>
      </dsp:nvSpPr>
      <dsp:spPr>
        <a:xfrm rot="5400000">
          <a:off x="3381976" y="1768380"/>
          <a:ext cx="1547664" cy="2575278"/>
        </a:xfrm>
        <a:prstGeom prst="corner">
          <a:avLst>
            <a:gd name="adj1" fmla="val 16120"/>
            <a:gd name="adj2" fmla="val 16110"/>
          </a:avLst>
        </a:prstGeom>
        <a:solidFill>
          <a:srgbClr val="C00000"/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51DBE0-69C2-43DA-BCB9-5D226212DF39}">
      <dsp:nvSpPr>
        <dsp:cNvPr id="0" name=""/>
        <dsp:cNvSpPr/>
      </dsp:nvSpPr>
      <dsp:spPr>
        <a:xfrm>
          <a:off x="2848332" y="2537834"/>
          <a:ext cx="2875577" cy="2037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b="1" kern="1200" dirty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מיומנויות חשיבה: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b="1" kern="1200" dirty="0">
              <a:latin typeface="David" panose="020E0502060401010101" pitchFamily="34" charset="-79"/>
              <a:cs typeface="David" panose="020E0502060401010101" pitchFamily="34" charset="-79"/>
            </a:rPr>
            <a:t>פענוח מידע מגרפים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he-IL" sz="2400" b="1" kern="1200" dirty="0">
              <a:latin typeface="David" panose="020E0502060401010101" pitchFamily="34" charset="-79"/>
              <a:cs typeface="David" panose="020E0502060401010101" pitchFamily="34" charset="-79"/>
            </a:rPr>
            <a:t>השוואה 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he-IL" sz="2400" b="1" kern="1200" dirty="0">
              <a:latin typeface="David" panose="020E0502060401010101" pitchFamily="34" charset="-79"/>
              <a:cs typeface="David" panose="020E0502060401010101" pitchFamily="34" charset="-79"/>
            </a:rPr>
            <a:t>בניית טיעון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he-IL" sz="2400" b="1" kern="1200" dirty="0">
              <a:latin typeface="David" panose="020E0502060401010101" pitchFamily="34" charset="-79"/>
              <a:cs typeface="David" panose="020E0502060401010101" pitchFamily="34" charset="-79"/>
            </a:rPr>
            <a:t>שאילת שאלות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he-IL" sz="2400" b="1" kern="1200" dirty="0">
              <a:latin typeface="David" panose="020E0502060401010101" pitchFamily="34" charset="-79"/>
              <a:cs typeface="David" panose="020E0502060401010101" pitchFamily="34" charset="-79"/>
            </a:rPr>
            <a:t>הערכת אמינות מקור מידע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he-IL" sz="2400" b="1" kern="1200" dirty="0">
              <a:latin typeface="David" panose="020E0502060401010101" pitchFamily="34" charset="-79"/>
              <a:cs typeface="David" panose="020E0502060401010101" pitchFamily="34" charset="-79"/>
            </a:rPr>
            <a:t>קבלת החלטות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he-IL" sz="2400" b="1" kern="1200" dirty="0">
              <a:latin typeface="David" panose="020E0502060401010101" pitchFamily="34" charset="-79"/>
              <a:cs typeface="David" panose="020E0502060401010101" pitchFamily="34" charset="-79"/>
            </a:rPr>
            <a:t>מיזוג מידע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he-IL" sz="2400" b="1" kern="1200" dirty="0">
              <a:latin typeface="David" panose="020E0502060401010101" pitchFamily="34" charset="-79"/>
              <a:cs typeface="David" panose="020E0502060401010101" pitchFamily="34" charset="-79"/>
            </a:rPr>
            <a:t>תהליך החקר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he-IL" sz="2400" b="1" kern="1200" dirty="0">
              <a:latin typeface="David" panose="020E0502060401010101" pitchFamily="34" charset="-79"/>
              <a:cs typeface="David" panose="020E0502060401010101" pitchFamily="34" charset="-79"/>
            </a:rPr>
            <a:t>תהליך התיכון ההנדסי </a:t>
          </a:r>
          <a:endParaRPr lang="he-IL" sz="2400" kern="1200" dirty="0"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2848332" y="2537834"/>
        <a:ext cx="2875577" cy="2037977"/>
      </dsp:txXfrm>
    </dsp:sp>
    <dsp:sp modelId="{3D70272D-B45A-4E0D-B68C-6ACF92DEE28B}">
      <dsp:nvSpPr>
        <dsp:cNvPr id="0" name=""/>
        <dsp:cNvSpPr/>
      </dsp:nvSpPr>
      <dsp:spPr>
        <a:xfrm>
          <a:off x="5009934" y="1578785"/>
          <a:ext cx="438674" cy="438674"/>
        </a:xfrm>
        <a:prstGeom prst="triangle">
          <a:avLst>
            <a:gd name="adj" fmla="val 100000"/>
          </a:avLst>
        </a:prstGeom>
        <a:solidFill>
          <a:srgbClr val="C00000"/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EF97E5-786E-403F-AE36-9CD6A0A6BD33}">
      <dsp:nvSpPr>
        <dsp:cNvPr id="0" name=""/>
        <dsp:cNvSpPr/>
      </dsp:nvSpPr>
      <dsp:spPr>
        <a:xfrm rot="5400000">
          <a:off x="6514080" y="1064079"/>
          <a:ext cx="1547664" cy="2575278"/>
        </a:xfrm>
        <a:prstGeom prst="corner">
          <a:avLst>
            <a:gd name="adj1" fmla="val 16120"/>
            <a:gd name="adj2" fmla="val 16110"/>
          </a:avLst>
        </a:prstGeom>
        <a:solidFill>
          <a:srgbClr val="C00000"/>
        </a:solidFill>
        <a:ln w="285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5EB333-0FD0-4A15-B82F-A47118F709B2}">
      <dsp:nvSpPr>
        <dsp:cNvPr id="0" name=""/>
        <dsp:cNvSpPr/>
      </dsp:nvSpPr>
      <dsp:spPr>
        <a:xfrm>
          <a:off x="5694557" y="1833533"/>
          <a:ext cx="3447335" cy="20379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b="1" kern="1200" dirty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ידע מטה אסטרטגי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e-IL" sz="2400" b="1" kern="1200" dirty="0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b="1" kern="1200" dirty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מ</a:t>
          </a:r>
          <a:r>
            <a:rPr lang="he-IL" sz="2400" b="1" kern="1200" dirty="0">
              <a:latin typeface="David" panose="020E0502060401010101" pitchFamily="34" charset="-79"/>
              <a:cs typeface="David" panose="020E0502060401010101" pitchFamily="34" charset="-79"/>
            </a:rPr>
            <a:t>תי להשתמש בה? 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he-IL" sz="2400" b="1" kern="1200" dirty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ל</a:t>
          </a:r>
          <a:r>
            <a:rPr lang="he-IL" sz="2400" b="1" kern="1200" dirty="0">
              <a:latin typeface="David" panose="020E0502060401010101" pitchFamily="34" charset="-79"/>
              <a:cs typeface="David" panose="020E0502060401010101" pitchFamily="34" charset="-79"/>
            </a:rPr>
            <a:t>מה להשתמש בה? 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he-IL" sz="2400" b="1" kern="1200" dirty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א</a:t>
          </a:r>
          <a:r>
            <a:rPr lang="he-IL" sz="2400" b="1" kern="1200" dirty="0">
              <a:latin typeface="David" panose="020E0502060401010101" pitchFamily="34" charset="-79"/>
              <a:cs typeface="David" panose="020E0502060401010101" pitchFamily="34" charset="-79"/>
            </a:rPr>
            <a:t>יך להשתמש בה?</a:t>
          </a:r>
          <a:r>
            <a:rPr lang="he-IL" sz="2400" b="1" kern="1200" dirty="0">
              <a:solidFill>
                <a:srgbClr val="008A3E"/>
              </a:solidFill>
            </a:rPr>
            <a:t> 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he-IL" sz="2400" b="1" kern="1200" dirty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למשל - בידוד משתנים 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he-IL" sz="2400" b="1" kern="1200" dirty="0">
              <a:solidFill>
                <a:srgbClr val="008A3E"/>
              </a:solidFill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he-IL" sz="2400" b="1" kern="1200" dirty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מ</a:t>
          </a:r>
          <a:r>
            <a:rPr lang="he-IL" sz="2400" b="1" kern="1200" dirty="0">
              <a:latin typeface="David" panose="020E0502060401010101" pitchFamily="34" charset="-79"/>
              <a:cs typeface="David" panose="020E0502060401010101" pitchFamily="34" charset="-79"/>
            </a:rPr>
            <a:t>תי לבודד ? -  בחקירה הבודקת קשר סיבתי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he-IL" sz="2400" b="1" kern="1200" dirty="0">
              <a:solidFill>
                <a:srgbClr val="008A3E"/>
              </a:solidFill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he-IL" sz="2400" b="1" kern="1200" dirty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ל</a:t>
          </a:r>
          <a:r>
            <a:rPr lang="he-IL" sz="2400" b="1" kern="1200" dirty="0">
              <a:latin typeface="David" panose="020E0502060401010101" pitchFamily="34" charset="-79"/>
              <a:cs typeface="David" panose="020E0502060401010101" pitchFamily="34" charset="-79"/>
            </a:rPr>
            <a:t>מה לבודד? – כדי לקבוע איזה גורם משפיע 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e-IL" sz="2400" b="1" kern="1200" dirty="0">
              <a:latin typeface="David" panose="020E0502060401010101" pitchFamily="34" charset="-79"/>
              <a:cs typeface="David" panose="020E0502060401010101" pitchFamily="34" charset="-79"/>
            </a:rPr>
            <a:t> ואיזה גורם מושפע.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he-IL" sz="2400" b="1" kern="1200" dirty="0">
              <a:solidFill>
                <a:srgbClr val="008A3E"/>
              </a:solidFill>
              <a:latin typeface="David" panose="020E0502060401010101" pitchFamily="34" charset="-79"/>
              <a:cs typeface="David" panose="020E0502060401010101" pitchFamily="34" charset="-79"/>
            </a:rPr>
            <a:t> </a:t>
          </a:r>
          <a:r>
            <a:rPr lang="he-IL" sz="2400" b="1" kern="1200" dirty="0">
              <a:solidFill>
                <a:srgbClr val="C00000"/>
              </a:solidFill>
              <a:latin typeface="David" panose="020E0502060401010101" pitchFamily="34" charset="-79"/>
              <a:cs typeface="David" panose="020E0502060401010101" pitchFamily="34" charset="-79"/>
            </a:rPr>
            <a:t>א</a:t>
          </a:r>
          <a:r>
            <a:rPr lang="he-IL" sz="2400" b="1" kern="1200" dirty="0">
              <a:latin typeface="David" panose="020E0502060401010101" pitchFamily="34" charset="-79"/>
              <a:cs typeface="David" panose="020E0502060401010101" pitchFamily="34" charset="-79"/>
            </a:rPr>
            <a:t>יך לבודד?  - לשנות גורם אחד (משפיע) ולשמור גורמים אחרים קבועים. 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endParaRPr lang="he-IL" sz="2400" b="1" kern="1200" dirty="0">
            <a:latin typeface="David" panose="020E0502060401010101" pitchFamily="34" charset="-79"/>
            <a:cs typeface="David" panose="020E0502060401010101" pitchFamily="34" charset="-79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r>
            <a:rPr lang="he-IL" sz="2400" b="1" kern="1200" dirty="0">
              <a:latin typeface="David" panose="020E0502060401010101" pitchFamily="34" charset="-79"/>
              <a:cs typeface="David" panose="020E0502060401010101" pitchFamily="34" charset="-79"/>
            </a:rPr>
            <a:t> </a:t>
          </a: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endParaRPr lang="he-IL" sz="2400" b="1" kern="1200" dirty="0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itchFamily="34" charset="0"/>
            <a:buNone/>
          </a:pPr>
          <a:endParaRPr lang="he-IL" sz="2400" b="1" kern="1200" dirty="0">
            <a:solidFill>
              <a:srgbClr val="C00000"/>
            </a:solidFill>
            <a:latin typeface="David" panose="020E0502060401010101" pitchFamily="34" charset="-79"/>
            <a:cs typeface="David" panose="020E0502060401010101" pitchFamily="34" charset="-79"/>
          </a:endParaRPr>
        </a:p>
      </dsp:txBody>
      <dsp:txXfrm>
        <a:off x="5694557" y="1833533"/>
        <a:ext cx="3447335" cy="20379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endParaRPr lang="he-IL"/>
          </a:p>
        </p:txBody>
      </p:sp>
      <p:sp>
        <p:nvSpPr>
          <p:cNvPr id="3" name="מציין מיקום תאריך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fld id="{7C6ACB66-EAB9-4D45-9F9C-28EA120D791D}" type="datetimeFigureOut">
              <a:rPr lang="he-IL"/>
              <a:t>כ"ד/תשרי/תשע"ח</a:t>
            </a:fld>
            <a:endParaRPr lang="he-IL"/>
          </a:p>
        </p:txBody>
      </p:sp>
      <p:sp>
        <p:nvSpPr>
          <p:cNvPr id="4" name="מציין מיקום כותרת תחתונה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endParaRPr lang="he-IL"/>
          </a:p>
        </p:txBody>
      </p:sp>
      <p:sp>
        <p:nvSpPr>
          <p:cNvPr id="5" name="מציין מיקום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fld id="{92837A6B-DAA4-4C2D-AEAB-4E9E70095794}" type="slidenum">
              <a:rPr lang="he-IL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endParaRPr lang="he-IL"/>
          </a:p>
        </p:txBody>
      </p:sp>
      <p:sp>
        <p:nvSpPr>
          <p:cNvPr id="3" name="מציין מיקום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latinLnBrk="0">
              <a:defRPr lang="he-IL" sz="1200"/>
            </a:lvl1pPr>
          </a:lstStyle>
          <a:p>
            <a:pPr algn="r" rtl="1"/>
            <a:fld id="{F879D970-AC71-40CF-8717-2E4EAB5207AF}" type="datetimeFigureOut">
              <a:t>10/14/2017</a:t>
            </a:fld>
            <a:endParaRPr lang="he-IL"/>
          </a:p>
        </p:txBody>
      </p:sp>
      <p:sp>
        <p:nvSpPr>
          <p:cNvPr id="4" name="מציין מיקום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algn="r" rtl="1"/>
            <a:endParaRPr lang="he-IL"/>
          </a:p>
        </p:txBody>
      </p:sp>
      <p:sp>
        <p:nvSpPr>
          <p:cNvPr id="5" name="מציין מיקום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 algn="r" rtl="1"/>
            <a:r>
              <a:rPr lang="he-IL"/>
              <a:t>לחץ כדי לערוך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endParaRPr lang="he-IL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latinLnBrk="0">
              <a:defRPr lang="he-IL" sz="1200"/>
            </a:lvl1pPr>
          </a:lstStyle>
          <a:p>
            <a:pPr algn="r" rtl="1"/>
            <a:fld id="{03266150-FA26-45B5-BF0B-186B42A09DC9}" type="slidenum"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0" eaLnBrk="1" latinLnBrk="0" hangingPunct="1">
      <a:defRPr lang="he-IL" sz="1200" kern="1200">
        <a:solidFill>
          <a:schemeClr val="tx2"/>
        </a:solidFill>
        <a:latin typeface="+mn-lt"/>
        <a:ea typeface="+mn-ea"/>
        <a:cs typeface="+mn-cs"/>
      </a:defRPr>
    </a:lvl1pPr>
    <a:lvl2pPr marL="457200" algn="r" defTabSz="914400" rtl="0" eaLnBrk="1" latinLnBrk="0" hangingPunct="1">
      <a:defRPr lang="he-IL" sz="1200" kern="1200">
        <a:solidFill>
          <a:schemeClr val="tx2"/>
        </a:solidFill>
        <a:latin typeface="+mn-lt"/>
        <a:ea typeface="+mn-ea"/>
        <a:cs typeface="+mn-cs"/>
      </a:defRPr>
    </a:lvl2pPr>
    <a:lvl3pPr marL="914400" algn="r" defTabSz="914400" rtl="0" eaLnBrk="1" latinLnBrk="0" hangingPunct="1">
      <a:defRPr lang="he-IL"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r" defTabSz="914400" rtl="0" eaLnBrk="1" latinLnBrk="0" hangingPunct="1">
      <a:defRPr lang="he-IL"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r" defTabSz="914400" rtl="0" eaLnBrk="1" latinLnBrk="0" hangingPunct="1">
      <a:defRPr lang="he-IL"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0" eaLnBrk="1" latinLnBrk="0" hangingPunct="1">
      <a:defRPr lang="he-IL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תמונה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מלבן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/>
          </a:p>
        </p:txBody>
      </p:sp>
      <p:sp>
        <p:nvSpPr>
          <p:cNvPr id="15" name="מלבן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 algn="r" latinLnBrk="0">
              <a:lnSpc>
                <a:spcPct val="80000"/>
              </a:lnSpc>
              <a:defRPr lang="he-IL" sz="6000"/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436812" y="5029200"/>
            <a:ext cx="8229600" cy="1143000"/>
          </a:xfrm>
        </p:spPr>
        <p:txBody>
          <a:bodyPr/>
          <a:lstStyle>
            <a:lvl1pPr marL="0" indent="0" algn="r" latinLnBrk="0">
              <a:spcBef>
                <a:spcPts val="0"/>
              </a:spcBef>
              <a:buNone/>
              <a:defRPr lang="he-IL">
                <a:solidFill>
                  <a:schemeClr val="tx1"/>
                </a:solidFill>
              </a:defRPr>
            </a:lvl1pPr>
            <a:lvl2pPr marL="4572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latinLnBrk="0">
              <a:buNone/>
              <a:defRPr lang="he-IL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algn="r" rtl="1"/>
            <a:r>
              <a:rPr lang="he-IL"/>
              <a:t>לחץ כדי לערוך סגנון כותרת משנה של תבנית בסיס</a:t>
            </a:r>
            <a:endParaRPr lang="he-IL" dirty="0"/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52466975-C014-42E5-BFA6-B8D5FDD3B81F}" type="datetimeFigureOut">
              <a:t>10/14/2017</a:t>
            </a:fld>
            <a:endParaRPr lang="he-IL" dirty="0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693B167E-EA96-4147-81DE-549160052C22}" type="slidenum">
              <a:t>‹#›</a:t>
            </a:fld>
            <a:endParaRPr lang="he-IL" dirty="0"/>
          </a:p>
        </p:txBody>
      </p:sp>
      <p:sp useBgFill="1">
        <p:nvSpPr>
          <p:cNvPr id="20" name="צורה חופשית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algn="r" rtl="1"/>
            <a:r>
              <a:rPr lang="he-IL"/>
              <a:t>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52466975-C014-42E5-BFA6-B8D5FDD3B81F}" type="datetimeFigureOut">
              <a:t>10/14/2017</a:t>
            </a:fld>
            <a:endParaRPr lang="he-IL" dirty="0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693B167E-EA96-4147-81DE-549160052C22}" type="slidenum">
              <a:t>‹#›</a:t>
            </a:fld>
            <a:endParaRPr lang="he-I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וטקסט אנכי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מלבן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/>
          </a:p>
        </p:txBody>
      </p:sp>
      <p:sp>
        <p:nvSpPr>
          <p:cNvPr id="9" name="צורה חופשית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he-IL"/>
          </a:p>
        </p:txBody>
      </p:sp>
      <p:sp>
        <p:nvSpPr>
          <p:cNvPr id="3" name="מציין מיקום טקסט אנכי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 algn="r" rtl="1"/>
            <a:r>
              <a:rPr lang="he-IL"/>
              <a:t>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52466975-C014-42E5-BFA6-B8D5FDD3B81F}" type="datetimeFigureOut">
              <a:t>10/14/2017</a:t>
            </a:fld>
            <a:endParaRPr lang="he-IL" dirty="0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693B167E-EA96-4147-81DE-549160052C22}" type="slidenum">
              <a:t>‹#›</a:t>
            </a:fld>
            <a:endParaRPr lang="he-IL"/>
          </a:p>
        </p:txBody>
      </p:sp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pPr algn="r"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>
            <a:lvl5pPr algn="r" latinLnBrk="0">
              <a:defRPr lang="he-IL"/>
            </a:lvl5pPr>
            <a:lvl6pPr algn="r" latinLnBrk="0">
              <a:defRPr lang="he-IL"/>
            </a:lvl6pPr>
            <a:lvl7pPr algn="r" latinLnBrk="0">
              <a:defRPr lang="he-IL"/>
            </a:lvl7pPr>
            <a:lvl8pPr algn="r" latinLnBrk="0">
              <a:defRPr lang="he-IL" baseline="0"/>
            </a:lvl8pPr>
            <a:lvl9pPr algn="r" latinLnBrk="0">
              <a:defRPr lang="he-IL" baseline="0"/>
            </a:lvl9pPr>
          </a:lstStyle>
          <a:p>
            <a:pPr lvl="0" algn="r" rtl="1"/>
            <a:r>
              <a:rPr lang="he-IL"/>
              <a:t>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52466975-C014-42E5-BFA6-B8D5FDD3B81F}" type="datetimeFigureOut">
              <a:t>10/14/2017</a:t>
            </a:fld>
            <a:endParaRPr lang="he-IL" dirty="0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693B167E-EA96-4147-81DE-549160052C22}" type="slidenum">
              <a:t>‹#›</a:t>
            </a:fld>
            <a:endParaRPr lang="he-I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עליונה של מקט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מלבן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r" latinLnBrk="0">
              <a:defRPr lang="he-IL" sz="4800" b="0" cap="none" baseline="0"/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2436812" y="5029200"/>
            <a:ext cx="8229601" cy="1143000"/>
          </a:xfrm>
        </p:spPr>
        <p:txBody>
          <a:bodyPr anchor="t">
            <a:normAutofit/>
          </a:bodyPr>
          <a:lstStyle>
            <a:lvl1pPr marL="0" indent="0" algn="r" latinLnBrk="0">
              <a:spcBef>
                <a:spcPts val="0"/>
              </a:spcBef>
              <a:buNone/>
              <a:defRPr lang="he-IL" sz="2400">
                <a:solidFill>
                  <a:schemeClr val="tx1"/>
                </a:solidFill>
              </a:defRPr>
            </a:lvl1pPr>
            <a:lvl2pPr marL="457200" indent="0" algn="r" latinLnBrk="0">
              <a:buNone/>
              <a:defRPr lang="he-IL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r" latinLnBrk="0">
              <a:buNone/>
              <a:defRPr lang="he-IL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r" latinLnBrk="0">
              <a:buNone/>
              <a:defRPr lang="he-IL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algn="r" rtl="1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52466975-C014-42E5-BFA6-B8D5FDD3B81F}" type="datetimeFigureOut">
              <a:t>10/14/2017</a:t>
            </a:fld>
            <a:endParaRPr lang="he-IL" dirty="0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693B167E-EA96-4147-81DE-549160052C22}" type="slidenum">
              <a:t>‹#›</a:t>
            </a:fld>
            <a:endParaRPr lang="he-IL" dirty="0"/>
          </a:p>
        </p:txBody>
      </p:sp>
      <p:sp>
        <p:nvSpPr>
          <p:cNvPr id="16" name="צורה חופשית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תוכן כפ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 algn="r" latinLnBrk="0">
              <a:defRPr lang="he-IL" sz="2400"/>
            </a:lvl1pPr>
            <a:lvl2pPr algn="r" latinLnBrk="0">
              <a:defRPr lang="he-IL" sz="2000"/>
            </a:lvl2pPr>
            <a:lvl3pPr algn="r" latinLnBrk="0">
              <a:defRPr lang="he-IL" sz="1800"/>
            </a:lvl3pPr>
            <a:lvl4pPr algn="r" latinLnBrk="0">
              <a:defRPr lang="he-IL" sz="1600"/>
            </a:lvl4pPr>
            <a:lvl5pPr algn="r" latinLnBrk="0">
              <a:defRPr lang="he-IL" sz="1600"/>
            </a:lvl5pPr>
            <a:lvl6pPr marL="1920240" algn="r" latinLnBrk="0">
              <a:defRPr lang="he-IL" sz="1600"/>
            </a:lvl6pPr>
            <a:lvl7pPr marL="1920240" algn="r" latinLnBrk="0">
              <a:defRPr lang="he-IL" sz="1600"/>
            </a:lvl7pPr>
            <a:lvl8pPr marL="1920240" algn="r" latinLnBrk="0">
              <a:defRPr lang="he-IL" sz="1600"/>
            </a:lvl8pPr>
            <a:lvl9pPr marL="1920240" algn="r" latinLnBrk="0">
              <a:defRPr lang="he-IL" sz="1600"/>
            </a:lvl9pPr>
          </a:lstStyle>
          <a:p>
            <a:pPr lvl="0" algn="r" rtl="1"/>
            <a:r>
              <a:rPr lang="he-IL"/>
              <a:t>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 algn="r" latinLnBrk="0">
              <a:defRPr lang="he-IL" sz="2400"/>
            </a:lvl1pPr>
            <a:lvl2pPr algn="r" latinLnBrk="0">
              <a:defRPr lang="he-IL" sz="2000"/>
            </a:lvl2pPr>
            <a:lvl3pPr algn="r" latinLnBrk="0">
              <a:defRPr lang="he-IL" sz="1800"/>
            </a:lvl3pPr>
            <a:lvl4pPr algn="r" latinLnBrk="0">
              <a:defRPr lang="he-IL" sz="1600"/>
            </a:lvl4pPr>
            <a:lvl5pPr marL="1920240" algn="r" latinLnBrk="0">
              <a:defRPr lang="he-IL" sz="1600"/>
            </a:lvl5pPr>
            <a:lvl6pPr marL="1920240" algn="r" latinLnBrk="0">
              <a:defRPr lang="he-IL" sz="1600"/>
            </a:lvl6pPr>
            <a:lvl7pPr marL="1920240" algn="r" latinLnBrk="0">
              <a:defRPr lang="he-IL" sz="1600"/>
            </a:lvl7pPr>
            <a:lvl8pPr marL="1920240" algn="r" latinLnBrk="0">
              <a:defRPr lang="he-IL" sz="1600"/>
            </a:lvl8pPr>
            <a:lvl9pPr marL="1920240" algn="r" latinLnBrk="0">
              <a:defRPr lang="he-IL" sz="1600"/>
            </a:lvl9pPr>
          </a:lstStyle>
          <a:p>
            <a:pPr lvl="0" algn="r" rtl="1"/>
            <a:r>
              <a:rPr lang="he-IL"/>
              <a:t>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5" name="מציין מיקום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52466975-C014-42E5-BFA6-B8D5FDD3B81F}" type="datetimeFigureOut">
              <a:t>10/14/2017</a:t>
            </a:fld>
            <a:endParaRPr lang="he-IL"/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693B167E-EA96-4147-81DE-549160052C22}" type="slidenum"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 latinLnBrk="0">
              <a:defRPr lang="he-IL"/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 algn="r" latinLnBrk="0">
              <a:buNone/>
              <a:defRPr lang="he-IL" sz="2400" b="0"/>
            </a:lvl1pPr>
            <a:lvl2pPr marL="457200" indent="0" algn="r" latinLnBrk="0">
              <a:buNone/>
              <a:defRPr lang="he-IL" sz="2000" b="1"/>
            </a:lvl2pPr>
            <a:lvl3pPr marL="914400" indent="0" algn="r" latinLnBrk="0">
              <a:buNone/>
              <a:defRPr lang="he-IL" sz="1800" b="1"/>
            </a:lvl3pPr>
            <a:lvl4pPr marL="1371600" indent="0" algn="r" latinLnBrk="0">
              <a:buNone/>
              <a:defRPr lang="he-IL" sz="1600" b="1"/>
            </a:lvl4pPr>
            <a:lvl5pPr marL="1828800" indent="0" algn="r" latinLnBrk="0">
              <a:buNone/>
              <a:defRPr lang="he-IL" sz="1600" b="1"/>
            </a:lvl5pPr>
            <a:lvl6pPr marL="2286000" indent="0" algn="r" latinLnBrk="0">
              <a:buNone/>
              <a:defRPr lang="he-IL" sz="1600" b="1"/>
            </a:lvl6pPr>
            <a:lvl7pPr marL="2743200" indent="0" algn="r" latinLnBrk="0">
              <a:buNone/>
              <a:defRPr lang="he-IL" sz="1600" b="1"/>
            </a:lvl7pPr>
            <a:lvl8pPr marL="3200400" indent="0" algn="r" latinLnBrk="0">
              <a:buNone/>
              <a:defRPr lang="he-IL" sz="1600" b="1"/>
            </a:lvl8pPr>
            <a:lvl9pPr marL="3657600" indent="0" algn="r" latinLnBrk="0">
              <a:buNone/>
              <a:defRPr lang="he-IL" sz="1600" b="1"/>
            </a:lvl9pPr>
          </a:lstStyle>
          <a:p>
            <a:pPr lvl="0" algn="r" rtl="1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 algn="r" latinLnBrk="0">
              <a:defRPr lang="he-IL" sz="2400"/>
            </a:lvl1pPr>
            <a:lvl2pPr algn="r" latinLnBrk="0">
              <a:defRPr lang="he-IL" sz="2000"/>
            </a:lvl2pPr>
            <a:lvl3pPr algn="r" latinLnBrk="0">
              <a:defRPr lang="he-IL" sz="1800"/>
            </a:lvl3pPr>
            <a:lvl4pPr algn="r" latinLnBrk="0">
              <a:defRPr lang="he-IL" sz="1600"/>
            </a:lvl4pPr>
            <a:lvl5pPr algn="r" latinLnBrk="0">
              <a:defRPr lang="he-IL" sz="1600"/>
            </a:lvl5pPr>
            <a:lvl6pPr marL="1920240" algn="r" latinLnBrk="0">
              <a:defRPr lang="he-IL" sz="1600"/>
            </a:lvl6pPr>
            <a:lvl7pPr marL="1920240" algn="r" latinLnBrk="0">
              <a:defRPr lang="he-IL" sz="1600"/>
            </a:lvl7pPr>
            <a:lvl8pPr marL="1920240" algn="r" latinLnBrk="0">
              <a:defRPr lang="he-IL" sz="1600" baseline="0"/>
            </a:lvl8pPr>
            <a:lvl9pPr marL="1920240" algn="r" latinLnBrk="0">
              <a:defRPr lang="he-IL" sz="1600" baseline="0"/>
            </a:lvl9pPr>
          </a:lstStyle>
          <a:p>
            <a:pPr lvl="0" algn="r" rtl="1"/>
            <a:r>
              <a:rPr lang="he-IL"/>
              <a:t>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 algn="r" latinLnBrk="0">
              <a:buNone/>
              <a:defRPr lang="he-IL" sz="2400" b="0"/>
            </a:lvl1pPr>
            <a:lvl2pPr marL="457200" indent="0" algn="r" latinLnBrk="0">
              <a:buNone/>
              <a:defRPr lang="he-IL" sz="2000" b="1"/>
            </a:lvl2pPr>
            <a:lvl3pPr marL="914400" indent="0" algn="r" latinLnBrk="0">
              <a:buNone/>
              <a:defRPr lang="he-IL" sz="1800" b="1"/>
            </a:lvl3pPr>
            <a:lvl4pPr marL="1371600" indent="0" algn="r" latinLnBrk="0">
              <a:buNone/>
              <a:defRPr lang="he-IL" sz="1600" b="1"/>
            </a:lvl4pPr>
            <a:lvl5pPr marL="1828800" indent="0" algn="r" latinLnBrk="0">
              <a:buNone/>
              <a:defRPr lang="he-IL" sz="1600" b="1"/>
            </a:lvl5pPr>
            <a:lvl6pPr marL="2286000" indent="0" algn="r" latinLnBrk="0">
              <a:buNone/>
              <a:defRPr lang="he-IL" sz="1600" b="1"/>
            </a:lvl6pPr>
            <a:lvl7pPr marL="2743200" indent="0" algn="r" latinLnBrk="0">
              <a:buNone/>
              <a:defRPr lang="he-IL" sz="1600" b="1"/>
            </a:lvl7pPr>
            <a:lvl8pPr marL="3200400" indent="0" algn="r" latinLnBrk="0">
              <a:buNone/>
              <a:defRPr lang="he-IL" sz="1600" b="1"/>
            </a:lvl8pPr>
            <a:lvl9pPr marL="3657600" indent="0" algn="r" latinLnBrk="0">
              <a:buNone/>
              <a:defRPr lang="he-IL" sz="1600" b="1"/>
            </a:lvl9pPr>
          </a:lstStyle>
          <a:p>
            <a:pPr lvl="0" algn="r" rtl="1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 algn="r" latinLnBrk="0">
              <a:defRPr lang="he-IL" sz="2400"/>
            </a:lvl1pPr>
            <a:lvl2pPr algn="r" latinLnBrk="0">
              <a:defRPr lang="he-IL" sz="2000"/>
            </a:lvl2pPr>
            <a:lvl3pPr algn="r" latinLnBrk="0">
              <a:defRPr lang="he-IL" sz="1800"/>
            </a:lvl3pPr>
            <a:lvl4pPr algn="r" latinLnBrk="0">
              <a:defRPr lang="he-IL" sz="1600"/>
            </a:lvl4pPr>
            <a:lvl5pPr marL="1920240" algn="r" latinLnBrk="0">
              <a:defRPr lang="he-IL" sz="1600"/>
            </a:lvl5pPr>
            <a:lvl6pPr marL="1920240" algn="r" latinLnBrk="0">
              <a:defRPr lang="he-IL" sz="1600"/>
            </a:lvl6pPr>
            <a:lvl7pPr marL="1920240" algn="r" latinLnBrk="0">
              <a:defRPr lang="he-IL" sz="1600"/>
            </a:lvl7pPr>
            <a:lvl8pPr marL="1920240" algn="r" latinLnBrk="0">
              <a:defRPr lang="he-IL" sz="1600"/>
            </a:lvl8pPr>
            <a:lvl9pPr marL="1920240" algn="r" latinLnBrk="0">
              <a:defRPr lang="he-IL" sz="1600"/>
            </a:lvl9pPr>
          </a:lstStyle>
          <a:p>
            <a:pPr lvl="0" algn="r" rtl="1"/>
            <a:r>
              <a:rPr lang="he-IL"/>
              <a:t>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  <a:endParaRPr lang="he-IL" dirty="0"/>
          </a:p>
        </p:txBody>
      </p:sp>
      <p:sp>
        <p:nvSpPr>
          <p:cNvPr id="7" name="מציין מיקום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52466975-C014-42E5-BFA6-B8D5FDD3B81F}" type="datetimeFigureOut">
              <a:t>10/14/2017</a:t>
            </a:fld>
            <a:endParaRPr lang="he-IL"/>
          </a:p>
        </p:txBody>
      </p:sp>
      <p:sp>
        <p:nvSpPr>
          <p:cNvPr id="8" name="מציין מיקום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9" name="מציין מיקום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693B167E-EA96-4147-81DE-549160052C22}" type="slidenum"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52466975-C014-42E5-BFA6-B8D5FDD3B81F}" type="datetimeFigureOut">
              <a:t>10/14/2017</a:t>
            </a:fld>
            <a:endParaRPr lang="he-IL"/>
          </a:p>
        </p:txBody>
      </p:sp>
      <p:sp>
        <p:nvSpPr>
          <p:cNvPr id="4" name="מציין מיקום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5" name="מציין מיקום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693B167E-EA96-4147-81DE-549160052C22}" type="slidenum">
              <a:t>‹#›</a:t>
            </a:fld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/>
          </a:p>
        </p:txBody>
      </p:sp>
      <p:sp>
        <p:nvSpPr>
          <p:cNvPr id="2" name="מציין מיקום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52466975-C014-42E5-BFA6-B8D5FDD3B81F}" type="datetimeFigureOut">
              <a:t>10/14/2017</a:t>
            </a:fld>
            <a:endParaRPr lang="he-IL" dirty="0"/>
          </a:p>
        </p:txBody>
      </p:sp>
      <p:sp>
        <p:nvSpPr>
          <p:cNvPr id="3" name="מציין מיקום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4" name="מציין מיקום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693B167E-EA96-4147-81DE-549160052C22}" type="slidenum">
              <a:t>‹#›</a:t>
            </a:fld>
            <a:endParaRPr lang="he-I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צורה חופשית 15"/>
          <p:cNvSpPr>
            <a:spLocks/>
          </p:cNvSpPr>
          <p:nvPr/>
        </p:nvSpPr>
        <p:spPr bwMode="auto">
          <a:xfrm>
            <a:off x="1464500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</p:spPr>
        <p:txBody>
          <a:bodyPr anchor="b">
            <a:normAutofit/>
          </a:bodyPr>
          <a:lstStyle>
            <a:lvl1pPr algn="r" latinLnBrk="0">
              <a:defRPr lang="he-IL" sz="3600" b="0"/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7847012" y="3429000"/>
            <a:ext cx="2743200" cy="2514600"/>
          </a:xfrm>
        </p:spPr>
        <p:txBody>
          <a:bodyPr>
            <a:normAutofit/>
          </a:bodyPr>
          <a:lstStyle>
            <a:lvl1pPr marL="0" indent="0" algn="r" latinLnBrk="0">
              <a:spcBef>
                <a:spcPts val="1200"/>
              </a:spcBef>
              <a:buNone/>
              <a:defRPr lang="he-IL" sz="2000"/>
            </a:lvl1pPr>
            <a:lvl2pPr marL="457200" indent="0" algn="r" latinLnBrk="0">
              <a:buNone/>
              <a:defRPr lang="he-IL" sz="1200"/>
            </a:lvl2pPr>
            <a:lvl3pPr marL="914400" indent="0" algn="r" latinLnBrk="0">
              <a:buNone/>
              <a:defRPr lang="he-IL" sz="1000"/>
            </a:lvl3pPr>
            <a:lvl4pPr marL="1371600" indent="0" algn="r" latinLnBrk="0">
              <a:buNone/>
              <a:defRPr lang="he-IL" sz="900"/>
            </a:lvl4pPr>
            <a:lvl5pPr marL="1828800" indent="0" algn="r" latinLnBrk="0">
              <a:buNone/>
              <a:defRPr lang="he-IL" sz="900"/>
            </a:lvl5pPr>
            <a:lvl6pPr marL="2286000" indent="0" algn="r" latinLnBrk="0">
              <a:buNone/>
              <a:defRPr lang="he-IL" sz="900"/>
            </a:lvl6pPr>
            <a:lvl7pPr marL="2743200" indent="0" algn="r" latinLnBrk="0">
              <a:buNone/>
              <a:defRPr lang="he-IL" sz="900"/>
            </a:lvl7pPr>
            <a:lvl8pPr marL="3200400" indent="0" algn="r" latinLnBrk="0">
              <a:buNone/>
              <a:defRPr lang="he-IL" sz="900"/>
            </a:lvl8pPr>
            <a:lvl9pPr marL="3657600" indent="0" algn="r" latinLnBrk="0">
              <a:buNone/>
              <a:defRPr lang="he-IL" sz="900"/>
            </a:lvl9pPr>
          </a:lstStyle>
          <a:p>
            <a:pPr lvl="0" algn="r" rtl="1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52466975-C014-42E5-BFA6-B8D5FDD3B81F}" type="datetimeFigureOut">
              <a:t>10/14/2017</a:t>
            </a:fld>
            <a:endParaRPr lang="he-IL"/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693B167E-EA96-4147-81DE-549160052C22}" type="slidenum">
              <a:t>‹#›</a:t>
            </a:fld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1674812" y="2087880"/>
            <a:ext cx="5791200" cy="3886200"/>
          </a:xfrm>
        </p:spPr>
        <p:txBody>
          <a:bodyPr>
            <a:normAutofit/>
          </a:bodyPr>
          <a:lstStyle>
            <a:lvl1pPr algn="r" latinLnBrk="0">
              <a:defRPr lang="he-IL" sz="2000"/>
            </a:lvl1pPr>
            <a:lvl2pPr algn="r" latinLnBrk="0">
              <a:defRPr lang="he-IL" sz="2000"/>
            </a:lvl2pPr>
            <a:lvl3pPr algn="r" latinLnBrk="0">
              <a:defRPr lang="he-IL" sz="1800"/>
            </a:lvl3pPr>
            <a:lvl4pPr algn="r" latinLnBrk="0">
              <a:defRPr lang="he-IL" sz="1600"/>
            </a:lvl4pPr>
            <a:lvl5pPr algn="r" latinLnBrk="0">
              <a:defRPr lang="he-IL" sz="1600"/>
            </a:lvl5pPr>
            <a:lvl6pPr algn="r" latinLnBrk="0">
              <a:defRPr lang="he-IL" sz="1600"/>
            </a:lvl6pPr>
            <a:lvl7pPr algn="r" latinLnBrk="0">
              <a:defRPr lang="he-IL" sz="1600"/>
            </a:lvl7pPr>
            <a:lvl8pPr algn="r" latinLnBrk="0">
              <a:defRPr lang="he-IL" sz="1600"/>
            </a:lvl8pPr>
            <a:lvl9pPr algn="r" latinLnBrk="0">
              <a:defRPr lang="he-IL" sz="1600"/>
            </a:lvl9pPr>
          </a:lstStyle>
          <a:p>
            <a:pPr lvl="0" algn="r" rtl="1"/>
            <a:r>
              <a:rPr lang="he-IL"/>
              <a:t>ערוך סגנונות טקסט של תבנית בסיס</a:t>
            </a:r>
          </a:p>
          <a:p>
            <a:pPr lvl="1" algn="r" rtl="1"/>
            <a:r>
              <a:rPr lang="he-IL"/>
              <a:t>רמה שניה</a:t>
            </a:r>
          </a:p>
          <a:p>
            <a:pPr lvl="2" algn="r" rtl="1"/>
            <a:r>
              <a:rPr lang="he-IL"/>
              <a:t>רמה שלישית</a:t>
            </a:r>
          </a:p>
          <a:p>
            <a:pPr lvl="3" algn="r" rtl="1"/>
            <a:r>
              <a:rPr lang="he-IL"/>
              <a:t>רמה רביעית</a:t>
            </a:r>
          </a:p>
          <a:p>
            <a:pPr lvl="4" algn="r" rtl="1"/>
            <a:r>
              <a:rPr lang="he-IL"/>
              <a:t>רמה חמישית</a:t>
            </a:r>
            <a:endParaRPr lang="he-I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צורה חופשית 15"/>
          <p:cNvSpPr>
            <a:spLocks/>
          </p:cNvSpPr>
          <p:nvPr/>
        </p:nvSpPr>
        <p:spPr bwMode="auto">
          <a:xfrm>
            <a:off x="4512500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</p:spPr>
        <p:txBody>
          <a:bodyPr anchor="b">
            <a:normAutofit/>
          </a:bodyPr>
          <a:lstStyle>
            <a:lvl1pPr algn="r" latinLnBrk="0">
              <a:defRPr lang="he-IL" sz="3600" b="0"/>
            </a:lvl1pPr>
          </a:lstStyle>
          <a:p>
            <a:pPr algn="r" rtl="1"/>
            <a:r>
              <a:rPr lang="he-IL"/>
              <a:t>לחץ כדי לערוך סגנון כותרת של תבנית בסיס</a:t>
            </a:r>
            <a:endParaRPr lang="he-IL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598612" y="3429000"/>
            <a:ext cx="2743200" cy="2514600"/>
          </a:xfrm>
        </p:spPr>
        <p:txBody>
          <a:bodyPr>
            <a:normAutofit/>
          </a:bodyPr>
          <a:lstStyle>
            <a:lvl1pPr marL="0" indent="0" algn="r" latinLnBrk="0">
              <a:spcBef>
                <a:spcPts val="1200"/>
              </a:spcBef>
              <a:buNone/>
              <a:defRPr lang="he-IL" sz="2000"/>
            </a:lvl1pPr>
            <a:lvl2pPr marL="457200" indent="0" algn="r" latinLnBrk="0">
              <a:buNone/>
              <a:defRPr lang="he-IL" sz="1200"/>
            </a:lvl2pPr>
            <a:lvl3pPr marL="914400" indent="0" algn="r" latinLnBrk="0">
              <a:buNone/>
              <a:defRPr lang="he-IL" sz="1000"/>
            </a:lvl3pPr>
            <a:lvl4pPr marL="1371600" indent="0" algn="r" latinLnBrk="0">
              <a:buNone/>
              <a:defRPr lang="he-IL" sz="900"/>
            </a:lvl4pPr>
            <a:lvl5pPr marL="1828800" indent="0" algn="r" latinLnBrk="0">
              <a:buNone/>
              <a:defRPr lang="he-IL" sz="900"/>
            </a:lvl5pPr>
            <a:lvl6pPr marL="2286000" indent="0" algn="r" latinLnBrk="0">
              <a:buNone/>
              <a:defRPr lang="he-IL" sz="900"/>
            </a:lvl6pPr>
            <a:lvl7pPr marL="2743200" indent="0" algn="r" latinLnBrk="0">
              <a:buNone/>
              <a:defRPr lang="he-IL" sz="900"/>
            </a:lvl7pPr>
            <a:lvl8pPr marL="3200400" indent="0" algn="r" latinLnBrk="0">
              <a:buNone/>
              <a:defRPr lang="he-IL" sz="900"/>
            </a:lvl8pPr>
            <a:lvl9pPr marL="3657600" indent="0" algn="r" latinLnBrk="0">
              <a:buNone/>
              <a:defRPr lang="he-IL" sz="900"/>
            </a:lvl9pPr>
          </a:lstStyle>
          <a:p>
            <a:pPr lvl="0" algn="r" rtl="1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52466975-C014-42E5-BFA6-B8D5FDD3B81F}" type="datetimeFigureOut">
              <a:t>10/14/2017</a:t>
            </a:fld>
            <a:endParaRPr lang="he-IL" dirty="0"/>
          </a:p>
        </p:txBody>
      </p:sp>
      <p:sp>
        <p:nvSpPr>
          <p:cNvPr id="6" name="מציין מיקום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rtl="1"/>
            <a:endParaRPr lang="he-IL" dirty="0"/>
          </a:p>
        </p:txBody>
      </p:sp>
      <p:sp>
        <p:nvSpPr>
          <p:cNvPr id="7" name="מציין מיקום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1"/>
            <a:fld id="{693B167E-EA96-4147-81DE-549160052C22}" type="slidenum">
              <a:t>‹#›</a:t>
            </a:fld>
            <a:endParaRPr lang="he-IL" dirty="0"/>
          </a:p>
        </p:txBody>
      </p:sp>
      <p:sp>
        <p:nvSpPr>
          <p:cNvPr id="3" name="מציין מיקום תמונה 2"/>
          <p:cNvSpPr>
            <a:spLocks noGrp="1"/>
          </p:cNvSpPr>
          <p:nvPr>
            <p:ph type="pic" idx="1"/>
          </p:nvPr>
        </p:nvSpPr>
        <p:spPr>
          <a:xfrm>
            <a:off x="4696967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r" latinLnBrk="0">
              <a:buNone/>
              <a:defRPr lang="he-IL" sz="2800"/>
            </a:lvl1pPr>
            <a:lvl2pPr marL="457200" indent="0" algn="r" latinLnBrk="0">
              <a:buNone/>
              <a:defRPr lang="he-IL" sz="2800"/>
            </a:lvl2pPr>
            <a:lvl3pPr marL="914400" indent="0" algn="r" latinLnBrk="0">
              <a:buNone/>
              <a:defRPr lang="he-IL" sz="2400"/>
            </a:lvl3pPr>
            <a:lvl4pPr marL="1371600" indent="0" algn="r" latinLnBrk="0">
              <a:buNone/>
              <a:defRPr lang="he-IL" sz="2000"/>
            </a:lvl4pPr>
            <a:lvl5pPr marL="1828800" indent="0" algn="r" latinLnBrk="0">
              <a:buNone/>
              <a:defRPr lang="he-IL" sz="2000"/>
            </a:lvl5pPr>
            <a:lvl6pPr marL="2286000" indent="0" algn="r" latinLnBrk="0">
              <a:buNone/>
              <a:defRPr lang="he-IL" sz="2000"/>
            </a:lvl6pPr>
            <a:lvl7pPr marL="2743200" indent="0" algn="r" latinLnBrk="0">
              <a:buNone/>
              <a:defRPr lang="he-IL" sz="2000"/>
            </a:lvl7pPr>
            <a:lvl8pPr marL="3200400" indent="0" algn="r" latinLnBrk="0">
              <a:buNone/>
              <a:defRPr lang="he-IL" sz="2000"/>
            </a:lvl8pPr>
            <a:lvl9pPr marL="3657600" indent="0" algn="r" latinLnBrk="0">
              <a:buNone/>
              <a:defRPr lang="he-IL" sz="2000"/>
            </a:lvl9pPr>
          </a:lstStyle>
          <a:p>
            <a:pPr algn="r" rtl="1"/>
            <a:r>
              <a:rPr lang="he-IL"/>
              <a:t>לחץ על הסמל כדי להוסיף תמונה</a:t>
            </a:r>
            <a:endParaRPr lang="he-I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כותרת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1" anchor="b">
            <a:normAutofit/>
          </a:bodyPr>
          <a:lstStyle/>
          <a:p>
            <a:pPr algn="r" rtl="1"/>
            <a:r>
              <a:rPr lang="he-IL" dirty="0"/>
              <a:t>לחץ כדי לערוך סגנון כותרת של תבנית בסיס</a:t>
            </a:r>
          </a:p>
        </p:txBody>
      </p:sp>
      <p:pic>
        <p:nvPicPr>
          <p:cNvPr id="13" name="תמונה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מלבן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 algn="r" rtl="1"/>
            <a:r>
              <a:rPr lang="he-IL" dirty="0"/>
              <a:t>לחץ כדי לערוך סגנונות טקסט של תבנית בסיס</a:t>
            </a:r>
          </a:p>
          <a:p>
            <a:pPr lvl="1" algn="r" rtl="1"/>
            <a:r>
              <a:rPr lang="he-IL" dirty="0"/>
              <a:t>רמה שניה</a:t>
            </a:r>
          </a:p>
          <a:p>
            <a:pPr lvl="2" algn="r" rtl="1"/>
            <a:r>
              <a:rPr lang="he-IL" dirty="0"/>
              <a:t>רמה שלישית</a:t>
            </a:r>
          </a:p>
          <a:p>
            <a:pPr lvl="3" algn="r" rtl="1"/>
            <a:r>
              <a:rPr lang="he-IL" dirty="0"/>
              <a:t>רמה רביעית</a:t>
            </a:r>
          </a:p>
          <a:p>
            <a:pPr lvl="4" algn="r" rtl="1"/>
            <a:r>
              <a:rPr lang="he-IL" dirty="0"/>
              <a:t>רמה חמישית</a:t>
            </a:r>
          </a:p>
        </p:txBody>
      </p:sp>
      <p:sp>
        <p:nvSpPr>
          <p:cNvPr id="4" name="מציין מיקום תאריך 3"/>
          <p:cNvSpPr>
            <a:spLocks noGrp="1"/>
          </p:cNvSpPr>
          <p:nvPr>
            <p:ph type="dt" sz="half" idx="2"/>
          </p:nvPr>
        </p:nvSpPr>
        <p:spPr>
          <a:xfrm>
            <a:off x="2208212" y="6420898"/>
            <a:ext cx="1371600" cy="23603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latinLnBrk="0">
              <a:defRPr lang="he-IL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fld id="{52466975-C014-42E5-BFA6-B8D5FDD3B81F}" type="datetimeFigureOut">
              <a:rPr lang="he-IL" smtClean="0"/>
              <a:pPr rtl="1"/>
              <a:t>כ"ד/תשרי/תשע"ח</a:t>
            </a:fld>
            <a:endParaRPr lang="he-IL" dirty="0"/>
          </a:p>
        </p:txBody>
      </p:sp>
      <p:sp>
        <p:nvSpPr>
          <p:cNvPr id="5" name="מציין מיקום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656014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latinLnBrk="0">
              <a:defRPr lang="he-IL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endParaRPr lang="he-IL" dirty="0"/>
          </a:p>
        </p:txBody>
      </p:sp>
      <p:sp>
        <p:nvSpPr>
          <p:cNvPr id="6" name="מציין מיקום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1522412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latinLnBrk="0">
              <a:defRPr lang="he-IL" sz="10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rtl="1"/>
            <a:fld id="{693B167E-EA96-4147-81DE-549160052C22}" type="slidenum">
              <a:rPr lang="he-IL" smtClean="0"/>
              <a:pPr rtl="1"/>
              <a:t>‹#›</a:t>
            </a:fld>
            <a:endParaRPr lang="he-IL"/>
          </a:p>
        </p:txBody>
      </p:sp>
      <p:sp>
        <p:nvSpPr>
          <p:cNvPr id="38" name="צורה חופשית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he-IL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lang="he-IL" sz="3600" b="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r" eaLnBrk="1" latinLnBrk="0" hangingPunct="1">
        <a:defRPr lang="he-IL">
          <a:solidFill>
            <a:schemeClr val="tx2"/>
          </a:solidFill>
        </a:defRPr>
      </a:lvl2pPr>
      <a:lvl3pPr algn="r" eaLnBrk="1" latinLnBrk="0" hangingPunct="1">
        <a:defRPr lang="he-IL">
          <a:solidFill>
            <a:schemeClr val="tx2"/>
          </a:solidFill>
        </a:defRPr>
      </a:lvl3pPr>
      <a:lvl4pPr algn="r" eaLnBrk="1" latinLnBrk="0" hangingPunct="1">
        <a:defRPr lang="he-IL">
          <a:solidFill>
            <a:schemeClr val="tx2"/>
          </a:solidFill>
        </a:defRPr>
      </a:lvl4pPr>
      <a:lvl5pPr algn="r" eaLnBrk="1" latinLnBrk="0" hangingPunct="1">
        <a:defRPr lang="he-IL">
          <a:solidFill>
            <a:schemeClr val="tx2"/>
          </a:solidFill>
        </a:defRPr>
      </a:lvl5pPr>
      <a:lvl6pPr algn="r" eaLnBrk="1" latinLnBrk="0" hangingPunct="1">
        <a:defRPr lang="he-IL">
          <a:solidFill>
            <a:schemeClr val="tx2"/>
          </a:solidFill>
        </a:defRPr>
      </a:lvl6pPr>
      <a:lvl7pPr algn="r" eaLnBrk="1" latinLnBrk="0" hangingPunct="1">
        <a:defRPr lang="he-IL">
          <a:solidFill>
            <a:schemeClr val="tx2"/>
          </a:solidFill>
        </a:defRPr>
      </a:lvl7pPr>
      <a:lvl8pPr algn="r" eaLnBrk="1" latinLnBrk="0" hangingPunct="1">
        <a:defRPr lang="he-IL">
          <a:solidFill>
            <a:schemeClr val="tx2"/>
          </a:solidFill>
        </a:defRPr>
      </a:lvl8pPr>
      <a:lvl9pPr algn="r" eaLnBrk="1" latinLnBrk="0" hangingPunct="1">
        <a:defRPr lang="he-IL">
          <a:solidFill>
            <a:schemeClr val="tx2"/>
          </a:solidFill>
        </a:defRPr>
      </a:lvl9pPr>
    </p:titleStyle>
    <p:bodyStyle>
      <a:lvl1pPr marL="274320" indent="-274320" algn="r" defTabSz="914400" rtl="0" eaLnBrk="1" latinLnBrk="0" hangingPunct="1">
        <a:lnSpc>
          <a:spcPct val="90000"/>
        </a:lnSpc>
        <a:spcBef>
          <a:spcPts val="1800"/>
        </a:spcBef>
        <a:buSzPct val="90000"/>
        <a:buFont typeface="Wingdings" pitchFamily="2" charset="2"/>
        <a:buChar char="§"/>
        <a:defRPr lang="he-IL"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2625" indent="-274320" algn="r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lang="he-IL"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097280" indent="-274320" algn="r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lang="he-IL"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508760" indent="-274320" algn="r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lang="he-IL"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920240" indent="-274320" algn="r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lang="he-IL"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331720" indent="-274320" algn="r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lang="he-IL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r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lang="he-IL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r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lang="he-IL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r" defTabSz="914400" rtl="0" eaLnBrk="1" latinLnBrk="0" hangingPunct="1">
        <a:lnSpc>
          <a:spcPct val="90000"/>
        </a:lnSpc>
        <a:spcBef>
          <a:spcPts val="600"/>
        </a:spcBef>
        <a:buSzPct val="90000"/>
        <a:buFont typeface="Wingdings" pitchFamily="2" charset="2"/>
        <a:buChar char="§"/>
        <a:defRPr lang="he-IL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0" eaLnBrk="1" latinLnBrk="0" hangingPunct="1">
        <a:defRPr lang="he-IL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cms.education.gov.il/EducationCMS/Units/Mazkirut_Pedagogit/Motav/5_units/ratzyonal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cms.education.gov.il/EducationCMS/Units/Mazkirut_Pedagogit/Motav/5_units/haaracha.ht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cms.education.gov.il/EducationCMS/Units/Rama/MivchanimBenLeumiyim/PISA_2015.ht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edu.gov.il/tech/tdigita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goo.gl/q9DVs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2412" y="404664"/>
            <a:ext cx="9144000" cy="4179168"/>
          </a:xfrm>
        </p:spPr>
        <p:txBody>
          <a:bodyPr>
            <a:normAutofit/>
          </a:bodyPr>
          <a:lstStyle/>
          <a:p>
            <a:pPr algn="ctr" rtl="1"/>
            <a:r>
              <a:rPr lang="he-IL" sz="4000" b="1" dirty="0">
                <a:latin typeface="David" panose="020E0502060401010101" pitchFamily="34" charset="-79"/>
                <a:cs typeface="David" panose="020E0502060401010101" pitchFamily="34" charset="-79"/>
              </a:rPr>
              <a:t>מדע  וטכנולוגיה לכל בנתיב העיוני </a:t>
            </a:r>
            <a:b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b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</a:t>
            </a:r>
            <a:r>
              <a:rPr lang="he-IL" sz="2700" b="1" dirty="0">
                <a:latin typeface="David" panose="020E0502060401010101" pitchFamily="34" charset="-79"/>
                <a:cs typeface="David" panose="020E0502060401010101" pitchFamily="34" charset="-79"/>
              </a:rPr>
              <a:t>הפיקוח על הוראת </a:t>
            </a:r>
            <a:r>
              <a:rPr lang="he-IL" sz="2700" b="1" dirty="0" err="1">
                <a:latin typeface="David" panose="020E0502060401010101" pitchFamily="34" charset="-79"/>
                <a:cs typeface="David" panose="020E0502060401010101" pitchFamily="34" charset="-79"/>
              </a:rPr>
              <a:t>מוט"ל</a:t>
            </a:r>
            <a:br>
              <a:rPr lang="he-IL" sz="2700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700" b="1" dirty="0"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               שלומי, 15-17/10/2018, תשרי תשע"ח</a:t>
            </a:r>
            <a:b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                                      </a:t>
            </a:r>
            <a:endParaRPr lang="he-IL" sz="2700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השתלמות בנושא : קרינה אלקטרומגנטית</a:t>
            </a:r>
          </a:p>
          <a:p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מבנית חדשה בפיתוח ד"ר הגר </a:t>
            </a:r>
            <a:r>
              <a:rPr lang="he-IL" b="1" dirty="0" err="1">
                <a:latin typeface="David" panose="020E0502060401010101" pitchFamily="34" charset="-79"/>
                <a:cs typeface="David" panose="020E0502060401010101" pitchFamily="34" charset="-79"/>
              </a:rPr>
              <a:t>וקסלר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, פרופ' שולמית קפון, הטכניון. </a:t>
            </a:r>
            <a:endParaRPr lang="en-GB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/>
            <a:endParaRPr lang="he-IL" dirty="0"/>
          </a:p>
          <a:p>
            <a:pPr algn="r" rtl="1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357B0C6-4D3B-4FE8-909A-92D46838F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715152"/>
          </a:xfrm>
        </p:spPr>
        <p:txBody>
          <a:bodyPr/>
          <a:lstStyle/>
          <a:p>
            <a:r>
              <a:rPr lang="he-IL" b="1" dirty="0">
                <a:solidFill>
                  <a:srgbClr val="FF0000"/>
                </a:solidFill>
              </a:rPr>
              <a:t>תיכון הנדסי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6A6CDF7-9905-49D9-9E0B-D44A5DEF3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6541" y="1700808"/>
            <a:ext cx="4752528" cy="5157192"/>
          </a:xfrm>
        </p:spPr>
        <p:txBody>
          <a:bodyPr>
            <a:normAutofit fontScale="85000" lnSpcReduction="20000"/>
          </a:bodyPr>
          <a:lstStyle/>
          <a:p>
            <a:pPr rtl="1"/>
            <a:r>
              <a:rPr lang="he-IL" b="1" dirty="0">
                <a:solidFill>
                  <a:srgbClr val="FF0000"/>
                </a:solidFill>
              </a:rPr>
              <a:t>תהליך פיתוח מוצר כולל: </a:t>
            </a:r>
          </a:p>
          <a:p>
            <a:pPr rtl="1"/>
            <a:r>
              <a:rPr lang="he-IL" dirty="0"/>
              <a:t>סדרת צעדים מומלצת המאפשרים יצירתו של </a:t>
            </a:r>
            <a:r>
              <a:rPr lang="he-IL" b="1" dirty="0"/>
              <a:t>פתרון טכנולוגי לבעיה אנושית</a:t>
            </a:r>
          </a:p>
          <a:p>
            <a:pPr rtl="1"/>
            <a:r>
              <a:rPr lang="he-IL" dirty="0"/>
              <a:t>מתחיל </a:t>
            </a:r>
            <a:r>
              <a:rPr lang="he-IL" b="1" dirty="0"/>
              <a:t>מזיהוי בעיה והעלאת צורך </a:t>
            </a:r>
            <a:endParaRPr lang="he-IL" dirty="0"/>
          </a:p>
          <a:p>
            <a:pPr rtl="1"/>
            <a:r>
              <a:rPr lang="he-IL" dirty="0"/>
              <a:t>מציאת </a:t>
            </a:r>
            <a:r>
              <a:rPr lang="he-IL" b="1" dirty="0"/>
              <a:t>פתרונות </a:t>
            </a:r>
            <a:r>
              <a:rPr lang="he-IL" dirty="0"/>
              <a:t>המתחשבים </a:t>
            </a:r>
            <a:r>
              <a:rPr lang="he-IL" b="1" dirty="0"/>
              <a:t>בדרישות ובאילוצים</a:t>
            </a:r>
            <a:endParaRPr lang="he-IL" dirty="0"/>
          </a:p>
          <a:p>
            <a:pPr rtl="1"/>
            <a:r>
              <a:rPr lang="he-IL" b="1" dirty="0"/>
              <a:t>איסוף מידע </a:t>
            </a:r>
            <a:r>
              <a:rPr lang="he-IL" dirty="0"/>
              <a:t>רלוונטי</a:t>
            </a:r>
          </a:p>
          <a:p>
            <a:pPr rtl="1"/>
            <a:r>
              <a:rPr lang="he-IL" dirty="0"/>
              <a:t>עד שלב בחירת </a:t>
            </a:r>
            <a:r>
              <a:rPr lang="he-IL" b="1" dirty="0"/>
              <a:t>פתירת מיטבי </a:t>
            </a:r>
            <a:r>
              <a:rPr lang="he-IL" dirty="0"/>
              <a:t>ובניית המוצר / אב טיפוס מעשה ידיהם של התלמידים. </a:t>
            </a:r>
          </a:p>
          <a:p>
            <a:pPr rtl="1"/>
            <a:r>
              <a:rPr lang="he-IL" dirty="0"/>
              <a:t>הרצף אינו לינארי בהכרח </a:t>
            </a:r>
          </a:p>
          <a:p>
            <a:pPr rtl="1"/>
            <a:r>
              <a:rPr lang="he-IL" dirty="0"/>
              <a:t>כל שלב מצוי בקשר  עם שלב אחר, ולעיתים אף מחויבים לבצע שוב אחד מהשלבים לפני שממשיכים הלאה ברצף. </a:t>
            </a:r>
            <a:endParaRPr lang="en-GB" dirty="0"/>
          </a:p>
          <a:p>
            <a:endParaRPr lang="en-GB" dirty="0"/>
          </a:p>
        </p:txBody>
      </p:sp>
      <p:pic>
        <p:nvPicPr>
          <p:cNvPr id="4" name="תמונה 1">
            <a:extLst>
              <a:ext uri="{FF2B5EF4-FFF2-40B4-BE49-F238E27FC236}">
                <a16:creationId xmlns:a16="http://schemas.microsoft.com/office/drawing/2014/main" id="{D51E34AC-AFCA-4030-A548-FE535C54F8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075" y="332657"/>
            <a:ext cx="6722417" cy="6264695"/>
          </a:xfrm>
        </p:spPr>
      </p:pic>
      <p:pic>
        <p:nvPicPr>
          <p:cNvPr id="5" name="תמונה 1">
            <a:extLst>
              <a:ext uri="{FF2B5EF4-FFF2-40B4-BE49-F238E27FC236}">
                <a16:creationId xmlns:a16="http://schemas.microsoft.com/office/drawing/2014/main" id="{1B263FE1-27BC-49FE-9068-47722115D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92" y="547299"/>
            <a:ext cx="7010449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23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D328A4F-45F0-4815-9110-37B2D9F72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b="1" dirty="0"/>
              <a:t>בשנת הלימודים תשע"ח ייפתחו לראשונה </a:t>
            </a:r>
            <a:r>
              <a:rPr lang="he-IL" b="1" dirty="0">
                <a:solidFill>
                  <a:srgbClr val="FF0000"/>
                </a:solidFill>
              </a:rPr>
              <a:t>קהילות מורי </a:t>
            </a:r>
            <a:r>
              <a:rPr lang="he-IL" b="1" dirty="0" err="1">
                <a:solidFill>
                  <a:srgbClr val="FF0000"/>
                </a:solidFill>
              </a:rPr>
              <a:t>מוט"ל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C48C9AFC-568D-4D3B-9B46-32A4F3E68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2" y="1772816"/>
            <a:ext cx="10476656" cy="5184576"/>
          </a:xfrm>
        </p:spPr>
        <p:txBody>
          <a:bodyPr>
            <a:normAutofit fontScale="47500" lnSpcReduction="20000"/>
          </a:bodyPr>
          <a:lstStyle/>
          <a:p>
            <a:pPr marL="0" indent="0" rtl="1">
              <a:buNone/>
            </a:pPr>
            <a:r>
              <a:rPr lang="he-IL" sz="45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תפיסת העולם החינוכית שלנו שנרצה לקדם בקהילות המורים מבוססת ההנחות הבאות:</a:t>
            </a:r>
            <a:endParaRPr lang="en-GB" sz="45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rtl="1"/>
            <a:r>
              <a:rPr lang="he-IL" sz="4500" b="1" dirty="0">
                <a:latin typeface="David" panose="020E0502060401010101" pitchFamily="34" charset="-79"/>
                <a:cs typeface="David" panose="020E0502060401010101" pitchFamily="34" charset="-79"/>
              </a:rPr>
              <a:t>המורה הוא המעצב פדגוגי של סביבת הלמידה של תלמידיו </a:t>
            </a:r>
            <a:r>
              <a:rPr lang="en-US" sz="4500" b="1" dirty="0">
                <a:latin typeface="David" panose="020E0502060401010101" pitchFamily="34" charset="-79"/>
                <a:cs typeface="David" panose="020E0502060401010101" pitchFamily="34" charset="-79"/>
              </a:rPr>
              <a:t>– </a:t>
            </a:r>
            <a:r>
              <a:rPr lang="he-IL" sz="4500" b="1" dirty="0">
                <a:latin typeface="David" panose="020E0502060401010101" pitchFamily="34" charset="-79"/>
                <a:cs typeface="David" panose="020E0502060401010101" pitchFamily="34" charset="-79"/>
              </a:rPr>
              <a:t>הוא לא צריך רק לקבל חומרים מוכנים. </a:t>
            </a:r>
          </a:p>
          <a:p>
            <a:pPr lvl="0" rtl="1"/>
            <a:r>
              <a:rPr lang="en-US" sz="4500" b="1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4500" b="1" dirty="0">
                <a:latin typeface="David" panose="020E0502060401010101" pitchFamily="34" charset="-79"/>
                <a:cs typeface="David" panose="020E0502060401010101" pitchFamily="34" charset="-79"/>
              </a:rPr>
              <a:t>מורה טוב דורש ולוקח לעצמו אוטונומיה על העשייה החינוכית שלו, הוא מקצוען שממשיך ללמוד ולהתמחות לכל אורך הקריירה שלו,  בונה את העשייה שלו סביב מטרות שחשובות לו באופן אישי .</a:t>
            </a:r>
          </a:p>
          <a:p>
            <a:pPr lvl="0" rtl="1"/>
            <a:r>
              <a:rPr lang="he-IL" sz="4500" b="1" dirty="0">
                <a:latin typeface="David" panose="020E0502060401010101" pitchFamily="34" charset="-79"/>
                <a:cs typeface="David" panose="020E0502060401010101" pitchFamily="34" charset="-79"/>
              </a:rPr>
              <a:t>הוראה איכותית מחייבת קודם כל קשר חם ובריא בין מורים לתלמידים ולמורים עמיתים.</a:t>
            </a:r>
            <a:endParaRPr lang="en-GB" sz="45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rtl="1"/>
            <a:r>
              <a:rPr lang="he-IL" sz="4500" b="1" dirty="0">
                <a:latin typeface="David" panose="020E0502060401010101" pitchFamily="34" charset="-79"/>
                <a:cs typeface="David" panose="020E0502060401010101" pitchFamily="34" charset="-79"/>
              </a:rPr>
              <a:t>הכשרה ופיתוח מקצועי של מורים צריכים לכוון לעיצוב תרבות חינוכית המתגבשת מתוך שיח משותף בין אקדמיה</a:t>
            </a:r>
            <a:r>
              <a:rPr lang="en-US" sz="4500" b="1" dirty="0">
                <a:latin typeface="David" panose="020E0502060401010101" pitchFamily="34" charset="-79"/>
                <a:cs typeface="David" panose="020E0502060401010101" pitchFamily="34" charset="-79"/>
              </a:rPr>
              <a:t>, </a:t>
            </a:r>
            <a:r>
              <a:rPr lang="he-IL" sz="4500" b="1" dirty="0">
                <a:latin typeface="David" panose="020E0502060401010101" pitchFamily="34" charset="-79"/>
                <a:cs typeface="David" panose="020E0502060401010101" pitchFamily="34" charset="-79"/>
              </a:rPr>
              <a:t>מורים מנוסים ומורים חדשים.</a:t>
            </a:r>
            <a:endParaRPr lang="en-GB" sz="45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0" rtl="1"/>
            <a:r>
              <a:rPr lang="he-IL" sz="4500" b="1" dirty="0">
                <a:latin typeface="David" panose="020E0502060401010101" pitchFamily="34" charset="-79"/>
                <a:cs typeface="David" panose="020E0502060401010101" pitchFamily="34" charset="-79"/>
              </a:rPr>
              <a:t>2 קהילות מורים: </a:t>
            </a:r>
          </a:p>
          <a:p>
            <a:pPr lvl="2" rtl="1"/>
            <a:r>
              <a:rPr lang="he-IL" sz="39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"קרינה" באחריותה האקדמית של פרופ' שולמית קפון, הטכניון  </a:t>
            </a:r>
            <a:endParaRPr lang="en-GB" sz="39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2" rtl="1"/>
            <a:r>
              <a:rPr lang="he-IL" sz="39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"כלים דיגיטליים" שישולבו במטלות ביצוע דיגיטליות באחריותה האקדמית של ד"ר אמירה רום, האוניברסיטה הפתוחה. </a:t>
            </a:r>
            <a:endParaRPr lang="en-GB" sz="3900" b="1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r>
              <a:rPr lang="he-IL" sz="4500" b="1" dirty="0">
                <a:latin typeface="David" panose="020E0502060401010101" pitchFamily="34" charset="-79"/>
                <a:cs typeface="David" panose="020E0502060401010101" pitchFamily="34" charset="-79"/>
              </a:rPr>
              <a:t>המורים שישתתפו בהשתלמות "קרינה" בשלומי, ובהשתלמות "כלים דיגיטליים" יוכלו לצמוח להיות </a:t>
            </a:r>
            <a:r>
              <a:rPr lang="he-IL" sz="45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מורים מובילים </a:t>
            </a:r>
            <a:r>
              <a:rPr lang="he-IL" sz="4500" b="1" dirty="0">
                <a:latin typeface="David" panose="020E0502060401010101" pitchFamily="34" charset="-79"/>
                <a:cs typeface="David" panose="020E0502060401010101" pitchFamily="34" charset="-79"/>
              </a:rPr>
              <a:t>שיובילו את הוראת הנושאים ושיהוו את הגרעין להצמחה של קהילה לומדת בנושא. </a:t>
            </a:r>
            <a:endParaRPr lang="en-GB" sz="45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r>
              <a:rPr lang="he-IL" sz="4500" b="1" dirty="0">
                <a:latin typeface="David" panose="020E0502060401010101" pitchFamily="34" charset="-79"/>
                <a:cs typeface="David" panose="020E0502060401010101" pitchFamily="34" charset="-79"/>
              </a:rPr>
              <a:t>כל קהילת מורים תלמד בהיקף </a:t>
            </a:r>
            <a:r>
              <a:rPr lang="he-IL" sz="4500" b="1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60 שעות</a:t>
            </a:r>
            <a:r>
              <a:rPr lang="he-IL" sz="4500" b="1" dirty="0">
                <a:latin typeface="David" panose="020E0502060401010101" pitchFamily="34" charset="-79"/>
                <a:cs typeface="David" panose="020E0502060401010101" pitchFamily="34" charset="-79"/>
              </a:rPr>
              <a:t>: 6 מפגשים חודשיים אחה"צ, כנס המורים בחנוכה, 4 הרצאות וירטואליות, יום סיכום.</a:t>
            </a:r>
            <a:endParaRPr lang="en-GB" sz="45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545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כותרת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he-IL" dirty="0"/>
              <a:t>המטרה העיקרית של המקצוע </a:t>
            </a:r>
            <a:r>
              <a:rPr lang="he-IL" b="1" dirty="0" err="1"/>
              <a:t>מוט"ל</a:t>
            </a:r>
            <a:endParaRPr lang="he-IL" dirty="0"/>
          </a:p>
        </p:txBody>
      </p:sp>
      <p:sp>
        <p:nvSpPr>
          <p:cNvPr id="14" name="מציין מיקום תוכן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rtl="1">
              <a:buNone/>
            </a:pPr>
            <a:r>
              <a:rPr lang="he-IL" b="1" dirty="0"/>
              <a:t>לפתח אוריינות מדעית-טכנולוגית גם אצל תלמידים שלא בחרו להתמחות במקצוע מדעי דיסציפלינארי קלאסי. </a:t>
            </a:r>
          </a:p>
          <a:p>
            <a:pPr marL="0" indent="0" rtl="1">
              <a:buNone/>
            </a:pPr>
            <a:r>
              <a:rPr lang="he-IL" dirty="0"/>
              <a:t>מתוך התפיסות ש:</a:t>
            </a:r>
          </a:p>
          <a:p>
            <a:pPr rtl="1"/>
            <a:r>
              <a:rPr lang="he-IL" dirty="0"/>
              <a:t>ידע במדעים, ובטכנולוגיה המבוססת על מדעים, תורם תרומה ניכרת לחיים האישיים, החברתיים והמקצועיים. </a:t>
            </a:r>
          </a:p>
          <a:p>
            <a:pPr rtl="1"/>
            <a:r>
              <a:rPr lang="he-IL" dirty="0"/>
              <a:t>הבנה במדעים ובטכנולוגיה היא חלק מרכזי במוכנות התלמידים לחייהם הבוגרים כאזרחי מדינת ישראל. </a:t>
            </a:r>
            <a:endParaRPr lang="en-GB" dirty="0"/>
          </a:p>
          <a:p>
            <a:pPr rtl="1"/>
            <a:r>
              <a:rPr lang="he-IL" dirty="0"/>
              <a:t>המדע והטכנולוגיה כרוכים זה בזה והעשייה בהם משלימה זה את זו פעמים רבות.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4DBC51F-C011-4E94-8DE4-D8E14164E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u="sng" dirty="0">
                <a:hlinkClick r:id="rId2"/>
              </a:rPr>
              <a:t>רציונל המקצוע ואבני הדרך</a:t>
            </a:r>
            <a:r>
              <a:rPr lang="he-IL" dirty="0"/>
              <a:t> </a:t>
            </a:r>
            <a:endParaRPr lang="en-GB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C947507-51EF-4F4E-A2CA-3C26302E33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rtl="1"/>
            <a:r>
              <a:rPr lang="he-IL" dirty="0"/>
              <a:t>לימוד תופעות מדעיות-טכנולוגיות רב תחומיות</a:t>
            </a:r>
            <a:endParaRPr lang="en-GB" dirty="0"/>
          </a:p>
          <a:p>
            <a:pPr lvl="0" rtl="1"/>
            <a:r>
              <a:rPr lang="he-IL" dirty="0"/>
              <a:t>לימוד אסטרטגיות חשיבה כתהליכי חשיבה מובנים ומדורגים העשויים להביא לשיפור הישגי תלמידים</a:t>
            </a:r>
            <a:endParaRPr lang="en-GB" dirty="0"/>
          </a:p>
          <a:p>
            <a:pPr lvl="0" rtl="1"/>
            <a:r>
              <a:rPr lang="he-IL" dirty="0"/>
              <a:t>טיפוח לומד עצמאי המאתר ומעבד מידע באופן עצמאי, כותב הסבר, מנסח טיעון ומקבל החלטות. </a:t>
            </a:r>
            <a:endParaRPr lang="en-GB" dirty="0"/>
          </a:p>
          <a:p>
            <a:pPr lvl="0" rtl="1"/>
            <a:r>
              <a:rPr lang="he-IL" dirty="0"/>
              <a:t>שילוב של מבחן כסרגל אחיד בצד תלקיט – הכולל מטלות ביצוע דיגיטליות המשקפות יכולות וכישורים שונים של תלמידים</a:t>
            </a:r>
            <a:endParaRPr lang="en-GB" dirty="0"/>
          </a:p>
          <a:p>
            <a:pPr lvl="0" rtl="1"/>
            <a:r>
              <a:rPr lang="he-IL" dirty="0"/>
              <a:t>התנסות במיומנויות עבודה קבוצתית ופרזנטציה בתהליכי חקר מדעי ותיכון הנדסי .  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104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0F3FFF8-7CCC-4CB8-B8F2-C05DFA32A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</p:spPr>
        <p:txBody>
          <a:bodyPr/>
          <a:lstStyle/>
          <a:p>
            <a:r>
              <a:rPr lang="he-IL" u="sng" dirty="0">
                <a:latin typeface="David" panose="020E0502060401010101" pitchFamily="34" charset="-79"/>
                <a:ea typeface="Arial Unicode MS" panose="020B0604020202020204" pitchFamily="34" charset="-128"/>
                <a:cs typeface="David" panose="020E0502060401010101" pitchFamily="34" charset="-79"/>
                <a:hlinkClick r:id="rId2"/>
              </a:rPr>
              <a:t>מערך ההערכה</a:t>
            </a:r>
            <a:r>
              <a:rPr lang="he-IL" dirty="0">
                <a:latin typeface="David" panose="020E0502060401010101" pitchFamily="34" charset="-79"/>
                <a:ea typeface="Arial Unicode MS" panose="020B0604020202020204" pitchFamily="34" charset="-128"/>
                <a:cs typeface="David" panose="020E0502060401010101" pitchFamily="34" charset="-79"/>
              </a:rPr>
              <a:t> בחמש יחידות לימוד כולל : </a:t>
            </a:r>
            <a:br>
              <a:rPr lang="en-GB" dirty="0"/>
            </a:br>
            <a:endParaRPr lang="en-GB" dirty="0"/>
          </a:p>
        </p:txBody>
      </p:sp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id="{71FD1144-A20F-4E9F-B109-DA69155C59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9389054"/>
              </p:ext>
            </p:extLst>
          </p:nvPr>
        </p:nvGraphicFramePr>
        <p:xfrm>
          <a:off x="4510236" y="1772816"/>
          <a:ext cx="7488833" cy="5140254"/>
        </p:xfrm>
        <a:graphic>
          <a:graphicData uri="http://schemas.openxmlformats.org/drawingml/2006/table">
            <a:tbl>
              <a:tblPr rtl="1" firstRow="1" firstCol="1" bandRow="1">
                <a:tableStyleId>{B301B821-A1FF-4177-AEE7-76D212191A09}</a:tableStyleId>
              </a:tblPr>
              <a:tblGrid>
                <a:gridCol w="530458">
                  <a:extLst>
                    <a:ext uri="{9D8B030D-6E8A-4147-A177-3AD203B41FA5}">
                      <a16:colId xmlns:a16="http://schemas.microsoft.com/office/drawing/2014/main" val="1519865769"/>
                    </a:ext>
                  </a:extLst>
                </a:gridCol>
                <a:gridCol w="1809912">
                  <a:extLst>
                    <a:ext uri="{9D8B030D-6E8A-4147-A177-3AD203B41FA5}">
                      <a16:colId xmlns:a16="http://schemas.microsoft.com/office/drawing/2014/main" val="963178278"/>
                    </a:ext>
                  </a:extLst>
                </a:gridCol>
                <a:gridCol w="2622767">
                  <a:extLst>
                    <a:ext uri="{9D8B030D-6E8A-4147-A177-3AD203B41FA5}">
                      <a16:colId xmlns:a16="http://schemas.microsoft.com/office/drawing/2014/main" val="796807447"/>
                    </a:ext>
                  </a:extLst>
                </a:gridCol>
                <a:gridCol w="2525696">
                  <a:extLst>
                    <a:ext uri="{9D8B030D-6E8A-4147-A177-3AD203B41FA5}">
                      <a16:colId xmlns:a16="http://schemas.microsoft.com/office/drawing/2014/main" val="968022987"/>
                    </a:ext>
                  </a:extLst>
                </a:gridCol>
              </a:tblGrid>
              <a:tr h="286116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שלב</a:t>
                      </a:r>
                      <a:endParaRPr lang="en-GB" sz="18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מס' שעות ושנתון</a:t>
                      </a:r>
                      <a:endParaRPr lang="en-GB" sz="18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נושאי הלימוד</a:t>
                      </a:r>
                      <a:endParaRPr lang="en-GB" sz="18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חלק יחסי</a:t>
                      </a:r>
                      <a:endParaRPr lang="en-GB" sz="18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5617865"/>
                  </a:ext>
                </a:extLst>
              </a:tr>
              <a:tr h="1179789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GB" sz="24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GB" sz="24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א' </a:t>
                      </a:r>
                      <a:endParaRPr lang="en-GB" sz="24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כתה י' – 90 שעות </a:t>
                      </a:r>
                      <a:endParaRPr lang="en-GB" sz="18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לימוד הנושאים: פיזיקה –  כוחות ותנועה</a:t>
                      </a:r>
                      <a:endParaRPr lang="en-GB" sz="18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ביולוגיה – מיקרואורגניזמים וביוטכנולוגיה</a:t>
                      </a:r>
                      <a:endParaRPr lang="en-GB" sz="18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70% מכלל הציון בחמש </a:t>
                      </a:r>
                      <a:r>
                        <a:rPr lang="he-IL" sz="18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יח"ל</a:t>
                      </a:r>
                      <a:endParaRPr lang="en-GB" sz="18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 </a:t>
                      </a:r>
                      <a:endParaRPr lang="en-GB" sz="18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נחלק ל:</a:t>
                      </a:r>
                      <a:endParaRPr lang="en-GB" sz="18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מבחן בכתב</a:t>
                      </a:r>
                      <a:endParaRPr lang="en-GB" sz="18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מבחן בע"פ </a:t>
                      </a:r>
                      <a:endParaRPr lang="en-GB" sz="18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452836"/>
                  </a:ext>
                </a:extLst>
              </a:tr>
              <a:tr h="148945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כתה יא' /יב – יחידה שניה ושלישית </a:t>
                      </a:r>
                      <a:endParaRPr lang="en-GB" sz="1800" b="1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b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180  שעות</a:t>
                      </a:r>
                      <a:endParaRPr lang="en-GB" sz="1800" b="1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לימוד נושא אחד מתכנית הלימודים (45 שעות) </a:t>
                      </a:r>
                      <a:endParaRPr lang="en-GB" sz="18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+ ביצוע תהליך חקר/תיכון הנדסי (135 שעות)</a:t>
                      </a:r>
                      <a:endParaRPr lang="en-GB" sz="18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653381"/>
                  </a:ext>
                </a:extLst>
              </a:tr>
              <a:tr h="2073461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24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ב' </a:t>
                      </a:r>
                      <a:endParaRPr lang="en-GB" sz="24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כתה יא/</a:t>
                      </a:r>
                      <a:r>
                        <a:rPr lang="he-IL" sz="18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יב</a:t>
                      </a:r>
                      <a:r>
                        <a:rPr lang="he-IL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– </a:t>
                      </a:r>
                      <a:endParaRPr lang="en-GB" sz="18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יחידה רביעית וחמישית </a:t>
                      </a:r>
                      <a:endParaRPr lang="en-GB" sz="18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180 שעות </a:t>
                      </a:r>
                      <a:endParaRPr lang="en-GB" sz="18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לימוד 3 נושאים מתוכנית הלימודים: </a:t>
                      </a:r>
                      <a:endParaRPr lang="en-GB" sz="18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פיזיקה – קרינה וגלים, כימיה – חומרים, ביולוגיה – האדם ובריאותו, ביולוגיה – אבולוציה. </a:t>
                      </a:r>
                      <a:endParaRPr lang="en-GB" sz="18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30% מכלל הציון בחמש </a:t>
                      </a:r>
                      <a:r>
                        <a:rPr lang="he-IL" sz="1800" b="1" dirty="0" err="1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יח"ל</a:t>
                      </a:r>
                      <a:endParaRPr lang="en-GB" sz="1800" b="1" dirty="0">
                        <a:effectLst/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e-IL" sz="1800" b="1" dirty="0">
                          <a:effectLst/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הערכה באמצעות מטלות ביצוע דיגיטליות</a:t>
                      </a:r>
                      <a:endParaRPr lang="en-GB" sz="1800" b="1" dirty="0">
                        <a:effectLst/>
                        <a:latin typeface="David" panose="020E0502060401010101" pitchFamily="34" charset="-79"/>
                        <a:ea typeface="Calibri" panose="020F0502020204030204" pitchFamily="34" charset="0"/>
                        <a:cs typeface="David" panose="020E0502060401010101" pitchFamily="34" charset="-79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179669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8963A53A-AFA0-4B88-8FBC-CCD01A8C5D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C1FF3B-CF3E-4D92-97B6-8ABE33998CFA}"/>
              </a:ext>
            </a:extLst>
          </p:cNvPr>
          <p:cNvSpPr txBox="1"/>
          <p:nvPr/>
        </p:nvSpPr>
        <p:spPr>
          <a:xfrm>
            <a:off x="184730" y="1700808"/>
            <a:ext cx="4181489" cy="493981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חומרי הלמידה:</a:t>
            </a:r>
          </a:p>
          <a:p>
            <a:pPr algn="r">
              <a:lnSpc>
                <a:spcPct val="90000"/>
              </a:lnSpc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מדעי החומר:</a:t>
            </a:r>
          </a:p>
          <a:p>
            <a:pPr marL="342900" indent="-342900" algn="r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איכות האוויר סביבנו, עב + ער</a:t>
            </a:r>
          </a:p>
          <a:p>
            <a:pPr marL="342900" indent="-342900" algn="r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חשיבה בתנועה, עב + ער (ב12.17)</a:t>
            </a:r>
          </a:p>
          <a:p>
            <a:pPr marL="342900" indent="-342900" algn="r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קרינה </a:t>
            </a:r>
            <a:r>
              <a:rPr lang="he-IL" b="1" dirty="0" err="1">
                <a:latin typeface="David" panose="020E0502060401010101" pitchFamily="34" charset="-79"/>
                <a:cs typeface="David" panose="020E0502060401010101" pitchFamily="34" charset="-79"/>
              </a:rPr>
              <a:t>אלמ"ג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 , עב + ער (9.18)</a:t>
            </a:r>
          </a:p>
          <a:p>
            <a:pPr marL="342900" indent="-342900" algn="r" rt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90000"/>
              </a:lnSpc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מדעי החיים:</a:t>
            </a:r>
          </a:p>
          <a:p>
            <a:pPr marL="342900" indent="-342900" algn="r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הסמויים מן העין, </a:t>
            </a:r>
            <a:r>
              <a:rPr lang="he-IL" b="1" dirty="0" err="1">
                <a:latin typeface="David" panose="020E0502060401010101" pitchFamily="34" charset="-79"/>
                <a:cs typeface="David" panose="020E0502060401010101" pitchFamily="34" charset="-79"/>
              </a:rPr>
              <a:t>עב+ער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 (9.18)</a:t>
            </a:r>
          </a:p>
          <a:p>
            <a:pPr marL="342900" indent="-342900" algn="r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בריאות מכל הלב, עב+ ער (חלקי)</a:t>
            </a:r>
          </a:p>
          <a:p>
            <a:pPr marL="342900" indent="-342900" algn="r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מח תרופות וסמים , עב+ ער</a:t>
            </a:r>
          </a:p>
          <a:p>
            <a:pPr marL="342900" indent="-342900" algn="r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היה </a:t>
            </a:r>
            <a:r>
              <a:rPr lang="he-IL" b="1" dirty="0" err="1">
                <a:latin typeface="David" panose="020E0502060401010101" pitchFamily="34" charset="-79"/>
                <a:cs typeface="David" panose="020E0502060401010101" pitchFamily="34" charset="-79"/>
              </a:rPr>
              <a:t>היה</a:t>
            </a: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 סוס ננסי, עב + ער (חלקי).</a:t>
            </a:r>
          </a:p>
          <a:p>
            <a:pPr algn="r" rtl="1">
              <a:lnSpc>
                <a:spcPct val="90000"/>
              </a:lnSpc>
            </a:pP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90000"/>
              </a:lnSpc>
            </a:pPr>
            <a:endParaRPr lang="he-IL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 rtl="1">
              <a:lnSpc>
                <a:spcPct val="90000"/>
              </a:lnSpc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פיתוח נוסף מתוכנן:</a:t>
            </a:r>
          </a:p>
          <a:p>
            <a:pPr marL="285750" indent="-285750" algn="r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בריאות ומח</a:t>
            </a:r>
          </a:p>
          <a:p>
            <a:pPr marL="285750" indent="-285750" algn="r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חומרים </a:t>
            </a:r>
          </a:p>
          <a:p>
            <a:pPr marL="285750" indent="-285750" algn="r" rt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he-IL" b="1" dirty="0">
                <a:latin typeface="David" panose="020E0502060401010101" pitchFamily="34" charset="-79"/>
                <a:cs typeface="David" panose="020E0502060401010101" pitchFamily="34" charset="-79"/>
              </a:rPr>
              <a:t>אקולוגיה</a:t>
            </a:r>
          </a:p>
          <a:p>
            <a:pPr marL="342900" indent="-342900" algn="r" rtl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he-IL" sz="20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>
              <a:lnSpc>
                <a:spcPct val="90000"/>
              </a:lnSpc>
            </a:pPr>
            <a:endParaRPr lang="en-GB" sz="24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77534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745FCB8-BD43-4455-817D-9F7847276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he-IL" b="1" kern="0" cap="all" dirty="0">
                <a:solidFill>
                  <a:srgbClr val="C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אוריינות מדעית ודיגיטלית</a:t>
            </a:r>
            <a:br>
              <a:rPr lang="en-GB" b="1" kern="0" cap="all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dirty="0"/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207A006C-B395-4A39-84F3-25B177B80923}"/>
              </a:ext>
            </a:extLst>
          </p:cNvPr>
          <p:cNvSpPr/>
          <p:nvPr/>
        </p:nvSpPr>
        <p:spPr>
          <a:xfrm>
            <a:off x="1522413" y="2060848"/>
            <a:ext cx="10116615" cy="8718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3200" dirty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לאחרונה פרסם ה </a:t>
            </a:r>
            <a:r>
              <a:rPr lang="en-US" sz="3200" dirty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OECD </a:t>
            </a:r>
            <a:r>
              <a:rPr lang="he-IL" sz="3200" dirty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 מסגרת מנחה למבחני פיז"ה 2018 הכוללת תיאוריות </a:t>
            </a:r>
            <a:r>
              <a:rPr lang="he-IL" sz="3200" dirty="0" err="1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ופרקטיקות</a:t>
            </a:r>
            <a:r>
              <a:rPr lang="he-IL" sz="3200" dirty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 חדשניות בחינוך ומסתמכת גם על </a:t>
            </a:r>
            <a:r>
              <a:rPr lang="he-IL" sz="3200" u="sng" dirty="0">
                <a:solidFill>
                  <a:srgbClr val="0000FF"/>
                </a:solidFill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  <a:hlinkClick r:id="rId2"/>
              </a:rPr>
              <a:t>הדרישות של פיזה 2015</a:t>
            </a:r>
            <a:r>
              <a:rPr lang="he-IL" sz="3200" dirty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. 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3200" b="1" dirty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התחומים הרלוונטיים </a:t>
            </a:r>
            <a:r>
              <a:rPr lang="he-IL" sz="3200" b="1" dirty="0"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ללימודי המדעים הם</a:t>
            </a:r>
            <a:r>
              <a:rPr lang="he-IL" sz="3200" dirty="0"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: </a:t>
            </a:r>
            <a:endParaRPr lang="en-GB" sz="32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082040" lvl="1" indent="-571500" algn="r" rtl="1">
              <a:spcBef>
                <a:spcPts val="2000"/>
              </a:spcBef>
              <a:spcAft>
                <a:spcPts val="200"/>
              </a:spcAft>
              <a:buFont typeface="+mj-lt"/>
              <a:buAutoNum type="romanUcPeriod"/>
            </a:pPr>
            <a:r>
              <a:rPr lang="he-IL" sz="3200" b="1" kern="0" cap="all" dirty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פיתוח אוריינות מדעית </a:t>
            </a:r>
          </a:p>
          <a:p>
            <a:pPr marL="1082040" lvl="1" indent="-571500" algn="r" rtl="1">
              <a:spcBef>
                <a:spcPts val="2000"/>
              </a:spcBef>
              <a:spcAft>
                <a:spcPts val="200"/>
              </a:spcAft>
              <a:buFont typeface="+mj-lt"/>
              <a:buAutoNum type="romanUcPeriod"/>
            </a:pPr>
            <a:r>
              <a:rPr lang="he-IL" sz="3200" b="1" dirty="0">
                <a:latin typeface="David" panose="020E0502060401010101" pitchFamily="34" charset="-79"/>
                <a:cs typeface="David" panose="020E0502060401010101" pitchFamily="34" charset="-79"/>
              </a:rPr>
              <a:t>קידום האוריינות הדיגיטלית ומיומנויות מחשב</a:t>
            </a:r>
            <a:r>
              <a:rPr lang="he-IL" sz="3200" dirty="0"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he-IL" sz="3200" b="1" kern="0" cap="all" dirty="0">
              <a:latin typeface="David" panose="020E0502060401010101" pitchFamily="34" charset="-79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marL="53340" algn="r" rtl="1">
              <a:spcBef>
                <a:spcPts val="2000"/>
              </a:spcBef>
              <a:spcAft>
                <a:spcPts val="200"/>
              </a:spcAft>
            </a:pPr>
            <a:endParaRPr lang="he-IL" sz="1200" b="1" kern="0" cap="all" dirty="0">
              <a:latin typeface="Cambria" panose="02040503050406030204" pitchFamily="18" charset="0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marL="53340" algn="r" rtl="1">
              <a:spcBef>
                <a:spcPts val="2000"/>
              </a:spcBef>
              <a:spcAft>
                <a:spcPts val="200"/>
              </a:spcAft>
            </a:pPr>
            <a:endParaRPr lang="he-IL" sz="1200" b="1" kern="0" cap="all" dirty="0">
              <a:latin typeface="Cambria" panose="02040503050406030204" pitchFamily="18" charset="0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marL="53340" algn="r" rtl="1">
              <a:spcBef>
                <a:spcPts val="2000"/>
              </a:spcBef>
              <a:spcAft>
                <a:spcPts val="200"/>
              </a:spcAft>
            </a:pPr>
            <a:endParaRPr lang="he-IL" sz="1200" b="1" kern="0" cap="all" dirty="0">
              <a:latin typeface="Cambria" panose="02040503050406030204" pitchFamily="18" charset="0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marL="53340" algn="r" rtl="1">
              <a:spcBef>
                <a:spcPts val="2000"/>
              </a:spcBef>
              <a:spcAft>
                <a:spcPts val="200"/>
              </a:spcAft>
            </a:pPr>
            <a:endParaRPr lang="he-IL" sz="1200" b="1" kern="0" cap="all" dirty="0">
              <a:latin typeface="Cambria" panose="02040503050406030204" pitchFamily="18" charset="0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marL="53340" algn="r" rtl="1">
              <a:spcBef>
                <a:spcPts val="2000"/>
              </a:spcBef>
              <a:spcAft>
                <a:spcPts val="200"/>
              </a:spcAft>
            </a:pPr>
            <a:endParaRPr lang="he-IL" sz="1200" b="1" kern="0" cap="all" dirty="0">
              <a:latin typeface="Cambria" panose="02040503050406030204" pitchFamily="18" charset="0"/>
              <a:ea typeface="Times New Roman" panose="02020603050405020304" pitchFamily="18" charset="0"/>
              <a:cs typeface="David" panose="020E0502060401010101" pitchFamily="34" charset="-79"/>
            </a:endParaRPr>
          </a:p>
          <a:p>
            <a:pPr marL="53340" algn="r" rtl="1">
              <a:spcBef>
                <a:spcPts val="2000"/>
              </a:spcBef>
              <a:spcAft>
                <a:spcPts val="200"/>
              </a:spcAft>
            </a:pPr>
            <a:r>
              <a:rPr lang="he-IL" sz="1200" b="1" kern="0" cap="all" dirty="0">
                <a:latin typeface="Cambria" panose="02040503050406030204" pitchFamily="18" charset="0"/>
                <a:ea typeface="Times New Roman" panose="02020603050405020304" pitchFamily="18" charset="0"/>
                <a:cs typeface="David" panose="020E0502060401010101" pitchFamily="34" charset="-79"/>
              </a:rPr>
              <a:t>אוריינות מדעית נחשבת מיומנות מפתח והיא מוגדרת כיכולת להשתמש בידע ובמידע מדעי באופן פעיל ולקבל החלטות אישיות וציבוריות לגבי נושאים מדעיים באופן מושכל. אוריינות מדעית כוללת שלוש מיומנויות עיקריות:</a:t>
            </a:r>
            <a:endParaRPr lang="en-GB" b="1" kern="0" cap="all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r" rtl="1">
              <a:lnSpc>
                <a:spcPct val="107000"/>
              </a:lnSpc>
              <a:spcAft>
                <a:spcPts val="0"/>
              </a:spcAft>
              <a:buFont typeface="+mj-cs"/>
              <a:buAutoNum type="hebrew2Minus"/>
            </a:pPr>
            <a:r>
              <a:rPr lang="he-IL" sz="1200" b="1" dirty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הסבר מדעי של תופעות, ידע </a:t>
            </a:r>
            <a:r>
              <a:rPr lang="he-IL" sz="1200" b="1" dirty="0"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של מושגים מדעיים ותיאוריות מדעיות</a:t>
            </a:r>
            <a:r>
              <a:rPr lang="he-IL" sz="1200" b="1" dirty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 – </a:t>
            </a:r>
            <a:r>
              <a:rPr lang="he-IL" sz="1200" dirty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ידע תוכן</a:t>
            </a:r>
            <a:endParaRPr lang="en-GB" sz="11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 algn="r" rtl="1">
              <a:lnSpc>
                <a:spcPct val="107000"/>
              </a:lnSpc>
              <a:spcAft>
                <a:spcPts val="0"/>
              </a:spcAft>
              <a:buFont typeface="+mj-cs"/>
              <a:buAutoNum type="hebrew2Minus"/>
            </a:pPr>
            <a:r>
              <a:rPr lang="he-IL" sz="1200" b="1" dirty="0"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הערכה ותכנון של חקר מדעי</a:t>
            </a:r>
            <a:r>
              <a:rPr lang="he-IL" sz="1200" b="1" dirty="0">
                <a:latin typeface="David" panose="020E0502060401010101" pitchFamily="34" charset="-79"/>
                <a:ea typeface="Times New Roman" panose="02020603050405020304" pitchFamily="18" charset="0"/>
                <a:cs typeface="David" panose="020E0502060401010101" pitchFamily="34" charset="-79"/>
              </a:rPr>
              <a:t> </a:t>
            </a:r>
            <a:endParaRPr lang="en-GB" sz="11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742950" lvl="1" indent="-285750" algn="r" rtl="1">
              <a:lnSpc>
                <a:spcPct val="107000"/>
              </a:lnSpc>
              <a:spcAft>
                <a:spcPts val="0"/>
              </a:spcAft>
              <a:buFont typeface="+mj-cs"/>
              <a:buAutoNum type="hebrew2Minus"/>
            </a:pPr>
            <a:r>
              <a:rPr lang="he-IL" sz="1200" b="1" dirty="0"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פירוש נתונים וראיות באופן מדעי</a:t>
            </a:r>
            <a:endParaRPr lang="en-GB" sz="11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03555" algn="r" rtl="1">
              <a:lnSpc>
                <a:spcPct val="107000"/>
              </a:lnSpc>
              <a:spcAft>
                <a:spcPts val="0"/>
              </a:spcAft>
              <a:tabLst>
                <a:tab pos="503555" algn="l"/>
              </a:tabLst>
            </a:pPr>
            <a:r>
              <a:rPr lang="he-IL" sz="1200" dirty="0"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לצורך המיומנות הראשונה נדרש ידע תוכן. לצורך שתי המיומנויות האחרות נדרש </a:t>
            </a:r>
            <a:r>
              <a:rPr lang="he-IL" sz="1200" b="1" dirty="0"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ידע פרוצדורלי</a:t>
            </a:r>
            <a:r>
              <a:rPr lang="he-IL" sz="1200" dirty="0"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, הליכי, זהו ידע על האופן שבו נוצר הידע המדעי ורמת הוודאות שלו ("מהות המדע", "</a:t>
            </a:r>
            <a:r>
              <a:rPr lang="he-IL" sz="1200" dirty="0" err="1"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פרקטיקות</a:t>
            </a:r>
            <a:r>
              <a:rPr lang="he-IL" sz="1200" dirty="0"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 מדעיות"). לדוגמה הידיעה שצריך לחזור על המדידות, לבצע בקרה של משתנים ולבודד את המשתנה הנבדק. </a:t>
            </a:r>
            <a:endParaRPr lang="en-GB" sz="11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03555" algn="r" rtl="1">
              <a:lnSpc>
                <a:spcPct val="107000"/>
              </a:lnSpc>
              <a:spcAft>
                <a:spcPts val="0"/>
              </a:spcAft>
              <a:tabLst>
                <a:tab pos="503555" algn="l"/>
              </a:tabLst>
            </a:pPr>
            <a:r>
              <a:rPr lang="he-IL" sz="1200" dirty="0"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בנוסף, נדרש </a:t>
            </a:r>
            <a:r>
              <a:rPr lang="he-IL" sz="1200" b="1" dirty="0"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ידע אפיסטמי</a:t>
            </a:r>
            <a:r>
              <a:rPr lang="he-IL" sz="1200" dirty="0"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, זהו הידע וההבנה של הרציונל שמאחורי </a:t>
            </a:r>
            <a:r>
              <a:rPr lang="he-IL" sz="1200" dirty="0" err="1"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הפרקטיקות</a:t>
            </a:r>
            <a:r>
              <a:rPr lang="he-IL" sz="1200" dirty="0"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 הנהוגות בחקר המדעי, לדוגמה, מדוע חשוב להוסיף קבוצת ביקורת ולבדוק מספר פריטים ולא רק אחד. ידע זה יכול לעזור לברר את מידת הוודאות של טיעון המבוסס על ידע מדעי. </a:t>
            </a:r>
            <a:endParaRPr lang="en-GB" sz="1100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03555" algn="r" rtl="1">
              <a:lnSpc>
                <a:spcPct val="107000"/>
              </a:lnSpc>
              <a:spcAft>
                <a:spcPts val="800"/>
              </a:spcAft>
              <a:tabLst>
                <a:tab pos="503555" algn="l"/>
              </a:tabLst>
            </a:pPr>
            <a:r>
              <a:rPr lang="he-IL" sz="1200" dirty="0">
                <a:latin typeface="Calibri" panose="020F0502020204030204" pitchFamily="34" charset="0"/>
                <a:ea typeface="Times New Roman" panose="02020603050405020304" pitchFamily="18" charset="0"/>
                <a:cs typeface="David" panose="020E0502060401010101" pitchFamily="34" charset="-79"/>
              </a:rPr>
              <a:t>ידע פרוצדורלי ואפיסטמי הוא הכרחי כדי להחליט אם טיעונים מבוססי ידע מדעי המתפרסמים בתקשורת נוצרו תוך שימוש בפרוצדורות מתאימות ומה מידת הוודאות שלהם. </a:t>
            </a:r>
            <a:endParaRPr lang="en-GB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91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90FAAB25-4726-445B-A664-D09AA5899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804" y="189723"/>
            <a:ext cx="10729191" cy="1144556"/>
          </a:xfrm>
        </p:spPr>
        <p:txBody>
          <a:bodyPr>
            <a:noAutofit/>
          </a:bodyPr>
          <a:lstStyle/>
          <a:p>
            <a:pPr marL="514350" indent="-514350" rtl="1">
              <a:buFont typeface="+mj-lt"/>
              <a:buAutoNum type="romanUcPeriod"/>
            </a:pPr>
            <a:r>
              <a:rPr lang="he-IL" sz="2400" b="1" cap="all" dirty="0">
                <a:solidFill>
                  <a:srgbClr val="FF0000"/>
                </a:solidFill>
              </a:rPr>
              <a:t>פיתוח אוריינות מדעית  </a:t>
            </a:r>
            <a:r>
              <a:rPr lang="he-IL" sz="2400" b="1" cap="all" dirty="0"/>
              <a:t>- מיומנות מפתח. </a:t>
            </a:r>
            <a:br>
              <a:rPr lang="he-IL" sz="2400" b="1" cap="all" dirty="0"/>
            </a:br>
            <a:r>
              <a:rPr lang="he-IL" sz="2400" b="1" cap="all" dirty="0"/>
              <a:t>"יכולת להשתמש בידע ובמידע מדעי באופן פעיל ולקבל החלטות אישיות וציבוריות לגבי נושאים מדעיים באופן מושכל". </a:t>
            </a:r>
            <a:endParaRPr lang="en-GB" sz="2400" dirty="0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6890A219-B2CE-463B-B67A-48D19799D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756" y="1700808"/>
            <a:ext cx="11809311" cy="4543400"/>
          </a:xfrm>
        </p:spPr>
        <p:txBody>
          <a:bodyPr>
            <a:normAutofit/>
          </a:bodyPr>
          <a:lstStyle/>
          <a:p>
            <a:pPr rtl="1"/>
            <a:r>
              <a:rPr lang="he-IL" b="1" cap="all" dirty="0">
                <a:solidFill>
                  <a:srgbClr val="FF0000"/>
                </a:solidFill>
              </a:rPr>
              <a:t>אוריינות מדעית כוללת שלוש מיומנויות עיקריות:</a:t>
            </a:r>
            <a:endParaRPr lang="en-GB" sz="3600" b="1" cap="all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D13213A2-A0D6-4D78-A905-410B432538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5686570"/>
              </p:ext>
            </p:extLst>
          </p:nvPr>
        </p:nvGraphicFramePr>
        <p:xfrm>
          <a:off x="1053852" y="2094684"/>
          <a:ext cx="10801200" cy="45415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367386">
                  <a:extLst>
                    <a:ext uri="{9D8B030D-6E8A-4147-A177-3AD203B41FA5}">
                      <a16:colId xmlns:a16="http://schemas.microsoft.com/office/drawing/2014/main" val="154561848"/>
                    </a:ext>
                  </a:extLst>
                </a:gridCol>
                <a:gridCol w="2961206">
                  <a:extLst>
                    <a:ext uri="{9D8B030D-6E8A-4147-A177-3AD203B41FA5}">
                      <a16:colId xmlns:a16="http://schemas.microsoft.com/office/drawing/2014/main" val="2849631072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491039683"/>
                    </a:ext>
                  </a:extLst>
                </a:gridCol>
                <a:gridCol w="2232248">
                  <a:extLst>
                    <a:ext uri="{9D8B030D-6E8A-4147-A177-3AD203B41FA5}">
                      <a16:colId xmlns:a16="http://schemas.microsoft.com/office/drawing/2014/main" val="7803424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e-IL" sz="2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מדוע? </a:t>
                      </a:r>
                      <a:endParaRPr lang="en-GB" sz="28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e-IL" sz="2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מה עוד נדרש? </a:t>
                      </a:r>
                      <a:endParaRPr lang="en-GB" sz="28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e-IL" sz="2800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מה נדרש? </a:t>
                      </a:r>
                      <a:endParaRPr lang="en-GB" sz="28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5224445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ידע פרוצדורלי ואפיסטמי </a:t>
                      </a: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הכרחיים כדי להחליט אם: </a:t>
                      </a: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טיעונים מבוססי ידע מדעי המתפרסמים בתקשורת נוצרו תוך שימוש בפרוצדורות מתאימות ?</a:t>
                      </a: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מה מידת הוודאות שלהם?</a:t>
                      </a:r>
                      <a:endParaRPr lang="en-GB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algn="r"/>
                      <a:endParaRPr lang="en-GB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he-IL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                      ידע תוכן</a:t>
                      </a:r>
                      <a:endParaRPr lang="en-GB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e-IL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הסבר מדעי של תופעות, ידע של מושגים מדעיים ותיאוריות מדעיות</a:t>
                      </a:r>
                      <a:endParaRPr lang="en-GB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5060145"/>
                  </a:ext>
                </a:extLst>
              </a:tr>
              <a:tr h="2099136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</a:t>
                      </a:r>
                      <a:r>
                        <a:rPr lang="he-IL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ידע אפיסטמי</a:t>
                      </a: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, זהו הידע וההבנה של הרציונל שמאחורי </a:t>
                      </a:r>
                      <a:r>
                        <a:rPr lang="he-IL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הפרקטיקות</a:t>
                      </a: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הנהוגות בחקר המדעי, </a:t>
                      </a:r>
                      <a:r>
                        <a:rPr lang="he-IL" u="sng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לדוגמה</a:t>
                      </a: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:</a:t>
                      </a: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מדוע חשוב להוסיף קבוצת ביקורת? </a:t>
                      </a: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מדוע  חשוב לבדוק מספר פריטים ולא רק אחד? </a:t>
                      </a: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ידע זה יכול לעזור לברר את מידת הוודאות של טיעון המבוסס על ידע מדעי.     [</a:t>
                      </a:r>
                      <a:r>
                        <a:rPr lang="he-IL" dirty="0">
                          <a:solidFill>
                            <a:srgbClr val="FF0000"/>
                          </a:solidFill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מל"א</a:t>
                      </a: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]</a:t>
                      </a:r>
                      <a:endParaRPr lang="en-GB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e-IL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ידע פרוצדורלי</a:t>
                      </a: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, הליכי, זהו ידע על האופן שבו נוצר הידע המדעי ורמת הוודאות שלו ("מהות המדע", "</a:t>
                      </a:r>
                      <a:r>
                        <a:rPr lang="he-IL" dirty="0" err="1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פרקטיקות</a:t>
                      </a: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 מדעיות"). </a:t>
                      </a:r>
                      <a:r>
                        <a:rPr lang="he-IL" u="sng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לדוגמה</a:t>
                      </a: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: </a:t>
                      </a: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הידיעה שצריך לחזור על המדידות</a:t>
                      </a: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לבצע בקרה של משתנים </a:t>
                      </a: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e-IL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לבודד את המשתנה הנבדק. </a:t>
                      </a:r>
                      <a:endParaRPr lang="en-GB" sz="14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endParaRPr lang="en-GB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e-IL" b="1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הערכה ותכנון של חקר מדעי </a:t>
                      </a:r>
                      <a:endParaRPr lang="en-GB" sz="1600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  <a:p>
                      <a:endParaRPr lang="en-GB" dirty="0">
                        <a:latin typeface="David" panose="020E0502060401010101" pitchFamily="34" charset="-79"/>
                        <a:cs typeface="David" panose="020E0502060401010101" pitchFamily="34" charset="-79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1119627"/>
                  </a:ext>
                </a:extLst>
              </a:tr>
              <a:tr h="602288"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b="1" dirty="0">
                          <a:latin typeface="David" panose="020E0502060401010101" pitchFamily="34" charset="-79"/>
                          <a:cs typeface="David" panose="020E0502060401010101" pitchFamily="34" charset="-79"/>
                        </a:rPr>
                        <a:t>פירוש נתונים וראיות באופן מדעי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3265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3638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1703C33-BD5F-443F-B246-8386885AA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5940" y="0"/>
            <a:ext cx="9144000" cy="1144556"/>
          </a:xfrm>
        </p:spPr>
        <p:txBody>
          <a:bodyPr>
            <a:normAutofit/>
          </a:bodyPr>
          <a:lstStyle/>
          <a:p>
            <a:pPr lvl="0" rtl="1">
              <a:lnSpc>
                <a:spcPct val="100000"/>
              </a:lnSpc>
              <a:spcBef>
                <a:spcPts val="0"/>
              </a:spcBef>
            </a:pPr>
            <a:r>
              <a:rPr lang="he-IL" altLang="en-US" sz="3200" b="1" dirty="0">
                <a:solidFill>
                  <a:srgbClr val="C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שלושה רבדים של תהליכי למידה </a:t>
            </a:r>
            <a:r>
              <a:rPr lang="he-IL" altLang="en-US" sz="3200" b="1" dirty="0" err="1">
                <a:solidFill>
                  <a:srgbClr val="C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במוט"ל</a:t>
            </a:r>
            <a:r>
              <a:rPr lang="he-IL" altLang="en-US" sz="3200" b="1" dirty="0">
                <a:solidFill>
                  <a:srgbClr val="C00000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rPr>
              <a:t> </a:t>
            </a:r>
            <a:r>
              <a:rPr lang="he-IL" altLang="en-US" sz="3200" b="1" dirty="0">
                <a:solidFill>
                  <a:srgbClr val="C00000"/>
                </a:solidFill>
                <a:latin typeface="Corbel"/>
                <a:ea typeface="+mn-ea"/>
                <a:cs typeface="Miriam" panose="020B0502050101010101" pitchFamily="34" charset="-79"/>
              </a:rPr>
              <a:t>:</a:t>
            </a:r>
            <a:br>
              <a:rPr lang="he-IL" altLang="en-US" sz="3200" b="1" dirty="0">
                <a:solidFill>
                  <a:srgbClr val="C00000"/>
                </a:solidFill>
                <a:latin typeface="Corbel"/>
                <a:ea typeface="+mn-ea"/>
                <a:cs typeface="Miriam" panose="020B0502050101010101" pitchFamily="34" charset="-79"/>
              </a:rPr>
            </a:br>
            <a:endParaRPr lang="en-GB" sz="3200" dirty="0">
              <a:solidFill>
                <a:srgbClr val="C00000"/>
              </a:solidFill>
            </a:endParaRPr>
          </a:p>
        </p:txBody>
      </p:sp>
      <p:graphicFrame>
        <p:nvGraphicFramePr>
          <p:cNvPr id="4" name="מציין מיקום תוכן 3">
            <a:extLst>
              <a:ext uri="{FF2B5EF4-FFF2-40B4-BE49-F238E27FC236}">
                <a16:creationId xmlns:a16="http://schemas.microsoft.com/office/drawing/2014/main" id="{3B9A8771-3CE9-4C1C-B19A-3762D4CEE2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083958"/>
              </p:ext>
            </p:extLst>
          </p:nvPr>
        </p:nvGraphicFramePr>
        <p:xfrm>
          <a:off x="1522413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433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2D6F597-B540-4816-875D-202C97D8D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571500" indent="-571500" rtl="1">
              <a:buFont typeface="+mj-lt"/>
              <a:buAutoNum type="romanUcPeriod" startAt="2"/>
            </a:pPr>
            <a:r>
              <a:rPr lang="he-IL" sz="2800" b="1" cap="all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קידום האוריינות הדיגיטלית ומיומנויות מחשב </a:t>
            </a:r>
            <a:br>
              <a:rPr lang="he-IL" sz="2800" b="1" cap="all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r>
              <a:rPr lang="he-IL" sz="2800" b="1" cap="all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על ידי שימוש ביישומי מחשב מגוונים</a:t>
            </a:r>
            <a:br>
              <a:rPr lang="en-GB" sz="2400" b="1" cap="all" dirty="0"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en-GB" sz="24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72A3FF7-090C-4D33-BDFA-57FFFA7CEB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05000"/>
            <a:ext cx="9144000" cy="5052392"/>
          </a:xfrm>
        </p:spPr>
        <p:txBody>
          <a:bodyPr>
            <a:normAutofit fontScale="55000" lnSpcReduction="20000"/>
          </a:bodyPr>
          <a:lstStyle/>
          <a:p>
            <a:pPr marL="0" indent="0" rtl="1">
              <a:buNone/>
            </a:pPr>
            <a:r>
              <a:rPr lang="he-IL" sz="500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מאגר </a:t>
            </a:r>
            <a:r>
              <a:rPr lang="he-IL" sz="5000" u="sng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  <a:hlinkClick r:id="rId2"/>
              </a:rPr>
              <a:t>משימות האוריינות</a:t>
            </a:r>
            <a:r>
              <a:rPr lang="he-IL" sz="5000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r>
              <a:rPr lang="he-IL" sz="500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המתוקשבות היעזרו  </a:t>
            </a:r>
            <a:r>
              <a:rPr lang="he-IL" sz="5000" u="sng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  <a:hlinkClick r:id="rId2"/>
              </a:rPr>
              <a:t>בסרטון ההדרכה</a:t>
            </a:r>
            <a:r>
              <a:rPr lang="en-US" sz="500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br>
              <a:rPr lang="en-GB" sz="500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</a:br>
            <a:endParaRPr lang="en-GB" sz="5000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rtl="1">
              <a:buNone/>
            </a:pPr>
            <a:r>
              <a:rPr lang="he-IL" sz="5000" b="1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במאגר </a:t>
            </a:r>
            <a:r>
              <a:rPr lang="he-IL" sz="500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קיימות משימות בעברית ובערבית המתאימות ל:</a:t>
            </a:r>
          </a:p>
          <a:p>
            <a:pPr lvl="1" rtl="1"/>
            <a:r>
              <a:rPr lang="he-IL" sz="460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תלמידי כיתות י' </a:t>
            </a:r>
          </a:p>
          <a:p>
            <a:pPr lvl="1" rtl="1"/>
            <a:r>
              <a:rPr lang="he-IL" sz="460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שילוב במטלות הביצוע הדיגיטליות בתלקיט. </a:t>
            </a:r>
            <a:endParaRPr lang="en-GB" sz="4600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0" indent="0" rtl="1">
              <a:buNone/>
            </a:pPr>
            <a:r>
              <a:rPr lang="he-IL" sz="5000" dirty="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המשימות אינטגרטיביות עוסקות בנושאים רלוונטיים לכל: </a:t>
            </a:r>
            <a:endParaRPr lang="en-GB" sz="5000" dirty="0">
              <a:solidFill>
                <a:schemeClr val="tx2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 rtl="1"/>
            <a:r>
              <a:rPr lang="he-IL" sz="4600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שימור מזון באמצעות מלח וסוכר</a:t>
            </a:r>
            <a:endParaRPr lang="en-GB" sz="46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 rtl="1"/>
            <a:r>
              <a:rPr lang="he-IL" sz="4600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התחממות עולמית</a:t>
            </a:r>
            <a:endParaRPr lang="en-GB" sz="46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 rtl="1"/>
            <a:r>
              <a:rPr lang="he-IL" sz="4600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הידלדלות שכבת האוזון</a:t>
            </a:r>
            <a:endParaRPr lang="en-GB" sz="46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 rtl="1"/>
            <a:r>
              <a:rPr lang="he-IL" sz="4600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חיידקים עמידים לאנטיביוטיקה</a:t>
            </a:r>
            <a:endParaRPr lang="en-GB" sz="46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 rtl="1"/>
            <a:r>
              <a:rPr lang="he-IL" sz="4600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מחזור הדם </a:t>
            </a:r>
            <a:endParaRPr lang="en-GB" sz="46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lvl="1" rtl="1"/>
            <a:r>
              <a:rPr lang="he-IL" sz="4600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מהירות יחסית 1, 2 – בסביבה </a:t>
            </a:r>
            <a:r>
              <a:rPr lang="he-IL" sz="4600" dirty="0" err="1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התעבורתית</a:t>
            </a:r>
            <a:r>
              <a:rPr lang="he-IL" sz="4600" dirty="0">
                <a:solidFill>
                  <a:srgbClr val="FF0000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 </a:t>
            </a:r>
            <a:endParaRPr lang="en-GB" sz="4600" dirty="0">
              <a:solidFill>
                <a:srgbClr val="FF0000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rtl="1"/>
            <a:r>
              <a:rPr lang="he-IL" sz="3600" dirty="0">
                <a:latin typeface="David" panose="020E0502060401010101" pitchFamily="34" charset="-79"/>
                <a:cs typeface="David" panose="020E0502060401010101" pitchFamily="34" charset="-79"/>
              </a:rPr>
              <a:t>בקרוב, תעלה משימת חקר. </a:t>
            </a:r>
            <a:endParaRPr lang="en-GB" sz="3600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5259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E495F78-6AB8-420C-B757-D5B843C21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2" y="189723"/>
            <a:ext cx="9468543" cy="1144556"/>
          </a:xfrm>
        </p:spPr>
        <p:txBody>
          <a:bodyPr>
            <a:normAutofit/>
          </a:bodyPr>
          <a:lstStyle/>
          <a:p>
            <a:pPr rtl="1"/>
            <a:r>
              <a:rPr lang="he-IL" sz="2800" b="1" u="sng" dirty="0">
                <a:solidFill>
                  <a:srgbClr val="FF0000"/>
                </a:solidFill>
                <a:hlinkClick r:id="rId2"/>
              </a:rPr>
              <a:t>סימולציות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he-IL" sz="2800" b="1" dirty="0">
                <a:solidFill>
                  <a:srgbClr val="FF0000"/>
                </a:solidFill>
              </a:rPr>
              <a:t> מחשב שפותחו למבנית "חשיבה בתנועה" 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74BE029-03A3-49E3-B6C4-DB5F50CEC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rtl="1">
              <a:buNone/>
            </a:pPr>
            <a:r>
              <a:rPr lang="he-IL" dirty="0"/>
              <a:t>מבוססת רעיונות פיזיקליים בכוחות ותנועה ובאנרגיה. ניתן להפעיל רק בדפדפן </a:t>
            </a:r>
            <a:r>
              <a:rPr lang="en-US" dirty="0"/>
              <a:t>Internet Explorer</a:t>
            </a:r>
            <a:r>
              <a:rPr lang="he-IL" dirty="0"/>
              <a:t>. </a:t>
            </a:r>
            <a:endParaRPr lang="en-GB" dirty="0"/>
          </a:p>
          <a:p>
            <a:pPr rtl="1"/>
            <a:r>
              <a:rPr lang="he-IL" u="sng" dirty="0">
                <a:hlinkClick r:id="rId2"/>
              </a:rPr>
              <a:t>הסימולציות</a:t>
            </a:r>
            <a:r>
              <a:rPr lang="he-IL" dirty="0"/>
              <a:t> המשולבות במבנית הן: </a:t>
            </a:r>
            <a:endParaRPr lang="en-GB" dirty="0"/>
          </a:p>
          <a:p>
            <a:pPr lvl="0" rtl="1"/>
            <a:r>
              <a:rPr lang="he-IL" b="1" dirty="0">
                <a:solidFill>
                  <a:srgbClr val="FF0000"/>
                </a:solidFill>
              </a:rPr>
              <a:t>אימוני עקיפה</a:t>
            </a:r>
            <a:r>
              <a:rPr lang="he-IL" dirty="0">
                <a:solidFill>
                  <a:srgbClr val="FF0000"/>
                </a:solidFill>
              </a:rPr>
              <a:t> </a:t>
            </a:r>
            <a:r>
              <a:rPr lang="he-IL" dirty="0"/>
              <a:t>– ללימוד הנושא מהירות ומהירות יחסית</a:t>
            </a:r>
            <a:endParaRPr lang="en-GB" dirty="0"/>
          </a:p>
          <a:p>
            <a:pPr lvl="0" rtl="1"/>
            <a:r>
              <a:rPr lang="he-IL" b="1" dirty="0">
                <a:solidFill>
                  <a:srgbClr val="FF0000"/>
                </a:solidFill>
              </a:rPr>
              <a:t>התנגשויות</a:t>
            </a:r>
            <a:r>
              <a:rPr lang="he-IL" dirty="0">
                <a:solidFill>
                  <a:srgbClr val="FF0000"/>
                </a:solidFill>
              </a:rPr>
              <a:t> – </a:t>
            </a:r>
            <a:r>
              <a:rPr lang="he-IL" dirty="0"/>
              <a:t>ללימוד ותרגול הנושאים כוחות ותנועה ואנרגיה</a:t>
            </a:r>
            <a:endParaRPr lang="en-GB" dirty="0"/>
          </a:p>
          <a:p>
            <a:pPr lvl="0" rtl="1"/>
            <a:r>
              <a:rPr lang="he-IL" b="1" dirty="0">
                <a:solidFill>
                  <a:srgbClr val="FF0000"/>
                </a:solidFill>
              </a:rPr>
              <a:t>בלימה</a:t>
            </a:r>
            <a:r>
              <a:rPr lang="he-IL" dirty="0">
                <a:solidFill>
                  <a:srgbClr val="FF0000"/>
                </a:solidFill>
              </a:rPr>
              <a:t> </a:t>
            </a:r>
            <a:r>
              <a:rPr lang="he-IL" dirty="0"/>
              <a:t>– השפעת גורמים פיסיקליים שונים על זמן תגובה, מרחק בלימה ומרחק עצירה</a:t>
            </a:r>
            <a:endParaRPr lang="en-GB" dirty="0"/>
          </a:p>
          <a:p>
            <a:pPr lvl="0" rtl="1"/>
            <a:r>
              <a:rPr lang="he-IL" b="1" dirty="0">
                <a:solidFill>
                  <a:srgbClr val="FF0000"/>
                </a:solidFill>
              </a:rPr>
              <a:t>תנועה בסיבוב ויציבות</a:t>
            </a:r>
            <a:r>
              <a:rPr lang="he-IL" dirty="0">
                <a:solidFill>
                  <a:srgbClr val="FF0000"/>
                </a:solidFill>
              </a:rPr>
              <a:t>. 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853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_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>
    <a:lnDef>
      <a:spPr>
        <a:ln w="28575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Earthtones_16x9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474F266-AF08-4D6C-B0BD-5B0F2A685A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מצגת בנושא גוון כדור הארץ (מסך רחב)</Template>
  <TotalTime>0</TotalTime>
  <Words>1115</Words>
  <Application>Microsoft Office PowerPoint</Application>
  <PresentationFormat>מותאם אישית</PresentationFormat>
  <Paragraphs>169</Paragraphs>
  <Slides>11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10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22" baseType="lpstr">
      <vt:lpstr>Arial Unicode MS</vt:lpstr>
      <vt:lpstr>Arial</vt:lpstr>
      <vt:lpstr>Calibri</vt:lpstr>
      <vt:lpstr>Cambria</vt:lpstr>
      <vt:lpstr>Corbel</vt:lpstr>
      <vt:lpstr>David</vt:lpstr>
      <vt:lpstr>Miriam</vt:lpstr>
      <vt:lpstr>Tahoma</vt:lpstr>
      <vt:lpstr>Times New Roman</vt:lpstr>
      <vt:lpstr>Wingdings</vt:lpstr>
      <vt:lpstr>Earthtones_16x9</vt:lpstr>
      <vt:lpstr>מדע  וטכנולוגיה לכל בנתיב העיוני                                     הפיקוח על הוראת מוט"ל                                                      שלומי, 15-17/10/2018, תשרי תשע"ח                                       </vt:lpstr>
      <vt:lpstr>המטרה העיקרית של המקצוע מוט"ל</vt:lpstr>
      <vt:lpstr>רציונל המקצוע ואבני הדרך </vt:lpstr>
      <vt:lpstr>מערך ההערכה בחמש יחידות לימוד כולל :  </vt:lpstr>
      <vt:lpstr>אוריינות מדעית ודיגיטלית </vt:lpstr>
      <vt:lpstr>פיתוח אוריינות מדעית  - מיומנות מפתח.  "יכולת להשתמש בידע ובמידע מדעי באופן פעיל ולקבל החלטות אישיות וציבוריות לגבי נושאים מדעיים באופן מושכל". </vt:lpstr>
      <vt:lpstr>שלושה רבדים של תהליכי למידה במוט"ל : </vt:lpstr>
      <vt:lpstr>קידום האוריינות הדיגיטלית ומיומנויות מחשב  על ידי שימוש ביישומי מחשב מגוונים </vt:lpstr>
      <vt:lpstr>סימולציות  מחשב שפותחו למבנית "חשיבה בתנועה" </vt:lpstr>
      <vt:lpstr>תיכון הנדסי</vt:lpstr>
      <vt:lpstr>בשנת הלימודים תשע"ח ייפתחו לראשונה קהילות מורי מוט"ל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2017-10-14T18:02:07Z</dcterms:created>
  <dcterms:modified xsi:type="dcterms:W3CDTF">2017-10-15T07:21:11Z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TC028010659991</vt:lpwstr>
  </property>
</Properties>
</file>