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8" r:id="rId1"/>
  </p:sldMasterIdLst>
  <p:notesMasterIdLst>
    <p:notesMasterId r:id="rId27"/>
  </p:notesMasterIdLst>
  <p:sldIdLst>
    <p:sldId id="258" r:id="rId2"/>
    <p:sldId id="259" r:id="rId3"/>
    <p:sldId id="260" r:id="rId4"/>
    <p:sldId id="261" r:id="rId5"/>
    <p:sldId id="262" r:id="rId6"/>
    <p:sldId id="263" r:id="rId7"/>
    <p:sldId id="264" r:id="rId8"/>
    <p:sldId id="335" r:id="rId9"/>
    <p:sldId id="265" r:id="rId10"/>
    <p:sldId id="275" r:id="rId11"/>
    <p:sldId id="277" r:id="rId12"/>
    <p:sldId id="278" r:id="rId13"/>
    <p:sldId id="282" r:id="rId14"/>
    <p:sldId id="300" r:id="rId15"/>
    <p:sldId id="333" r:id="rId16"/>
    <p:sldId id="330" r:id="rId17"/>
    <p:sldId id="281" r:id="rId18"/>
    <p:sldId id="284" r:id="rId19"/>
    <p:sldId id="336" r:id="rId20"/>
    <p:sldId id="337" r:id="rId21"/>
    <p:sldId id="338" r:id="rId22"/>
    <p:sldId id="339" r:id="rId23"/>
    <p:sldId id="340" r:id="rId24"/>
    <p:sldId id="341" r:id="rId25"/>
    <p:sldId id="342" r:id="rId2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4" d="100"/>
          <a:sy n="114" d="100"/>
        </p:scale>
        <p:origin x="-11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FF8C8F-87F4-4EAA-9DBE-BFF702A55752}" type="datetimeFigureOut">
              <a:rPr lang="he-IL" smtClean="0"/>
              <a:pPr/>
              <a:t>ו'/ניסן/תשע"ז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53F8579-5371-4175-BBAC-82316C253835}" type="slidenum">
              <a:rPr lang="he-IL" smtClean="0"/>
              <a:pPr/>
              <a:t>‹#›</a:t>
            </a:fld>
            <a:endParaRPr lang="he-IL"/>
          </a:p>
        </p:txBody>
      </p:sp>
    </p:spTree>
    <p:extLst>
      <p:ext uri="{BB962C8B-B14F-4D97-AF65-F5344CB8AC3E}">
        <p14:creationId xmlns:p14="http://schemas.microsoft.com/office/powerpoint/2010/main" val="28054323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77231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332498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805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161336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459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he-IL" smtClean="0"/>
              <a:t>לחץ כדי לערוך סגנון כותרת של תבנית בסיס</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273570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3940419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3318698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כותרת, טקסט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970088" y="260350"/>
            <a:ext cx="5554662" cy="7921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1116013" y="1600200"/>
            <a:ext cx="3198812" cy="45259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467225" y="1600200"/>
            <a:ext cx="3200400" cy="45259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201988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כותרת ו-4 תכנים">
    <p:spTree>
      <p:nvGrpSpPr>
        <p:cNvPr id="1" name=""/>
        <p:cNvGrpSpPr/>
        <p:nvPr/>
      </p:nvGrpSpPr>
      <p:grpSpPr>
        <a:xfrm>
          <a:off x="0" y="0"/>
          <a:ext cx="0" cy="0"/>
          <a:chOff x="0" y="0"/>
          <a:chExt cx="0" cy="0"/>
        </a:xfrm>
      </p:grpSpPr>
      <p:sp>
        <p:nvSpPr>
          <p:cNvPr id="2" name="כותרת 1"/>
          <p:cNvSpPr>
            <a:spLocks noGrp="1"/>
          </p:cNvSpPr>
          <p:nvPr>
            <p:ph type="title" sz="quarter"/>
          </p:nvPr>
        </p:nvSpPr>
        <p:spPr>
          <a:xfrm>
            <a:off x="1970088" y="260350"/>
            <a:ext cx="5554662" cy="792163"/>
          </a:xfr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quarter" idx="1"/>
          </p:nvPr>
        </p:nvSpPr>
        <p:spPr>
          <a:xfrm>
            <a:off x="1116013" y="1600200"/>
            <a:ext cx="3198812" cy="21859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467225" y="1600200"/>
            <a:ext cx="3200400" cy="21859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1116013" y="3938588"/>
            <a:ext cx="3198812" cy="218757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תוכן 5"/>
          <p:cNvSpPr>
            <a:spLocks noGrp="1"/>
          </p:cNvSpPr>
          <p:nvPr>
            <p:ph sz="quarter" idx="4"/>
          </p:nvPr>
        </p:nvSpPr>
        <p:spPr>
          <a:xfrm>
            <a:off x="4467225" y="3938588"/>
            <a:ext cx="3200400" cy="218757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329694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332254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67064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427874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378827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243830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265276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366194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65CFE84-AE46-4F7C-A135-70DD1F624BA7}" type="datetimeFigureOut">
              <a:rPr lang="he-IL" smtClean="0"/>
              <a:pPr/>
              <a:t>ו'/ניסן/תשע"ז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9D95982-313C-4EC7-BD7F-88FC03B08CC1}" type="slidenum">
              <a:rPr lang="he-IL" smtClean="0"/>
              <a:pPr/>
              <a:t>‹#›</a:t>
            </a:fld>
            <a:endParaRPr lang="he-IL"/>
          </a:p>
        </p:txBody>
      </p:sp>
    </p:spTree>
    <p:extLst>
      <p:ext uri="{BB962C8B-B14F-4D97-AF65-F5344CB8AC3E}">
        <p14:creationId xmlns:p14="http://schemas.microsoft.com/office/powerpoint/2010/main" val="49323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5CFE84-AE46-4F7C-A135-70DD1F624BA7}" type="datetimeFigureOut">
              <a:rPr lang="he-IL" smtClean="0"/>
              <a:pPr/>
              <a:t>ו'/ניסן/תשע"ז</a:t>
            </a:fld>
            <a:endParaRPr lang="he-I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9D95982-313C-4EC7-BD7F-88FC03B08CC1}" type="slidenum">
              <a:rPr lang="he-IL" smtClean="0"/>
              <a:pPr/>
              <a:t>‹#›</a:t>
            </a:fld>
            <a:endParaRPr lang="he-IL"/>
          </a:p>
        </p:txBody>
      </p:sp>
    </p:spTree>
    <p:extLst>
      <p:ext uri="{BB962C8B-B14F-4D97-AF65-F5344CB8AC3E}">
        <p14:creationId xmlns:p14="http://schemas.microsoft.com/office/powerpoint/2010/main" val="97159157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p:cNvGrpSpPr/>
          <p:nvPr/>
        </p:nvGrpSpPr>
        <p:grpSpPr>
          <a:xfrm>
            <a:off x="395536" y="260648"/>
            <a:ext cx="8424936" cy="6336704"/>
            <a:chOff x="683568" y="1124744"/>
            <a:chExt cx="7992888" cy="5112568"/>
          </a:xfrm>
        </p:grpSpPr>
        <p:sp>
          <p:nvSpPr>
            <p:cNvPr id="9" name="Rounded Rectangle 8"/>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10" name="Rounded Rectangle 9"/>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01380" name="Rectangle 4"/>
          <p:cNvSpPr>
            <a:spLocks noGrp="1" noChangeArrowheads="1"/>
          </p:cNvSpPr>
          <p:nvPr>
            <p:ph type="title"/>
          </p:nvPr>
        </p:nvSpPr>
        <p:spPr>
          <a:noFill/>
          <a:ln>
            <a:noFill/>
          </a:ln>
        </p:spPr>
        <p:style>
          <a:lnRef idx="2">
            <a:schemeClr val="accent1"/>
          </a:lnRef>
          <a:fillRef idx="1">
            <a:schemeClr val="lt1"/>
          </a:fillRef>
          <a:effectRef idx="0">
            <a:schemeClr val="accent1"/>
          </a:effectRef>
          <a:fontRef idx="minor">
            <a:schemeClr val="dk1"/>
          </a:fontRef>
        </p:style>
        <p:txBody>
          <a:bodyPr>
            <a:normAutofit/>
          </a:bodyPr>
          <a:lstStyle/>
          <a:p>
            <a:pPr eaLnBrk="1" hangingPunct="1">
              <a:defRPr/>
            </a:pPr>
            <a:r>
              <a:rPr lang="he-IL"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הספר הלימודי</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4099" name="Rectangle 5"/>
          <p:cNvSpPr>
            <a:spLocks noGrp="1" noChangeArrowheads="1"/>
          </p:cNvSpPr>
          <p:nvPr>
            <p:ph type="body" sz="half" idx="1"/>
          </p:nvPr>
        </p:nvSpPr>
        <p:spPr>
          <a:xfrm>
            <a:off x="1116013" y="1196975"/>
            <a:ext cx="7200900" cy="3095625"/>
          </a:xfrm>
          <a:noFill/>
        </p:spPr>
        <p:txBody>
          <a:bodyPr/>
          <a:lstStyle/>
          <a:p>
            <a:pPr eaLnBrk="1" hangingPunct="1">
              <a:lnSpc>
                <a:spcPct val="80000"/>
              </a:lnSpc>
            </a:pPr>
            <a:endParaRPr lang="he-IL" sz="1000" smtClean="0"/>
          </a:p>
          <a:p>
            <a:pPr eaLnBrk="1" hangingPunct="1">
              <a:lnSpc>
                <a:spcPct val="80000"/>
              </a:lnSpc>
            </a:pPr>
            <a:endParaRPr lang="he-IL" sz="2000" smtClean="0"/>
          </a:p>
        </p:txBody>
      </p:sp>
      <p:sp>
        <p:nvSpPr>
          <p:cNvPr id="4100" name="Text Box 10"/>
          <p:cNvSpPr txBox="1">
            <a:spLocks noChangeArrowheads="1"/>
          </p:cNvSpPr>
          <p:nvPr/>
        </p:nvSpPr>
        <p:spPr bwMode="auto">
          <a:xfrm>
            <a:off x="971550" y="1268413"/>
            <a:ext cx="7272338" cy="3724275"/>
          </a:xfrm>
          <a:prstGeom prst="rect">
            <a:avLst/>
          </a:prstGeom>
          <a:noFill/>
          <a:ln w="9525">
            <a:noFill/>
            <a:miter lim="800000"/>
            <a:headEnd/>
            <a:tailEnd/>
          </a:ln>
        </p:spPr>
        <p:txBody>
          <a:bodyPr>
            <a:spAutoFit/>
          </a:bodyPr>
          <a:lstStyle/>
          <a:p>
            <a:pPr algn="ctr"/>
            <a:r>
              <a:rPr lang="he-IL" sz="2400" b="1" dirty="0">
                <a:solidFill>
                  <a:schemeClr val="accent2"/>
                </a:solidFill>
                <a:latin typeface="OCR A Extended" panose="02010509020102010303" pitchFamily="50" charset="0"/>
              </a:rPr>
              <a:t>ספר הוא טקסט מודפס או כתוב בכתב יד בנושא מסוים, שדפיו כרוכים יחדיו. </a:t>
            </a:r>
          </a:p>
          <a:p>
            <a:r>
              <a:rPr lang="he-IL" sz="2400" dirty="0">
                <a:latin typeface="OCR A Extended" panose="02010509020102010303" pitchFamily="50" charset="0"/>
                <a:cs typeface="Reforma" pitchFamily="2" charset="-79"/>
              </a:rPr>
              <a:t>      </a:t>
            </a:r>
          </a:p>
          <a:p>
            <a:endParaRPr lang="he-IL" sz="2400" dirty="0">
              <a:latin typeface="OCR A Extended" panose="02010509020102010303" pitchFamily="50" charset="0"/>
              <a:cs typeface="Reforma" pitchFamily="2" charset="-79"/>
            </a:endParaRPr>
          </a:p>
          <a:p>
            <a:pPr marL="342900" indent="-342900">
              <a:lnSpc>
                <a:spcPct val="140000"/>
              </a:lnSpc>
              <a:buClr>
                <a:schemeClr val="accent2"/>
              </a:buClr>
              <a:buFont typeface="Wingdings" panose="05000000000000000000" pitchFamily="2" charset="2"/>
              <a:buChar char="&amp;"/>
            </a:pPr>
            <a:r>
              <a:rPr lang="he-IL" sz="2000" dirty="0">
                <a:latin typeface="OCR A Extended" panose="02010509020102010303" pitchFamily="50" charset="0"/>
              </a:rPr>
              <a:t>  ספרים </a:t>
            </a:r>
            <a:r>
              <a:rPr lang="he-IL" sz="2000" dirty="0" smtClean="0">
                <a:latin typeface="OCR A Extended" panose="02010509020102010303" pitchFamily="50" charset="0"/>
              </a:rPr>
              <a:t>בתוכנות מחשב </a:t>
            </a:r>
            <a:r>
              <a:rPr lang="he-IL" sz="2000" dirty="0">
                <a:latin typeface="OCR A Extended" panose="02010509020102010303" pitchFamily="50" charset="0"/>
              </a:rPr>
              <a:t>לימודיים (דידקטיים) מבוססים על העקרונות והמאפיינים  של ספר קריאה,</a:t>
            </a:r>
          </a:p>
          <a:p>
            <a:pPr marL="342900" indent="-342900">
              <a:lnSpc>
                <a:spcPct val="140000"/>
              </a:lnSpc>
              <a:buClr>
                <a:schemeClr val="accent2"/>
              </a:buClr>
              <a:buFont typeface="Wingdings" panose="05000000000000000000" pitchFamily="2" charset="2"/>
              <a:buChar char="&amp;"/>
            </a:pPr>
            <a:endParaRPr lang="he-IL" sz="2000" dirty="0">
              <a:latin typeface="OCR A Extended" panose="02010509020102010303" pitchFamily="50" charset="0"/>
              <a:cs typeface="Reforma" pitchFamily="2" charset="-79"/>
            </a:endParaRPr>
          </a:p>
          <a:p>
            <a:pPr indent="-342900">
              <a:lnSpc>
                <a:spcPct val="140000"/>
              </a:lnSpc>
              <a:buClr>
                <a:schemeClr val="accent2"/>
              </a:buClr>
              <a:buFont typeface="Wingdings" panose="05000000000000000000" pitchFamily="2" charset="2"/>
              <a:buChar char="&amp;"/>
            </a:pPr>
            <a:r>
              <a:rPr lang="he-IL" sz="2000" dirty="0">
                <a:latin typeface="OCR A Extended" panose="02010509020102010303" pitchFamily="50" charset="0"/>
                <a:cs typeface="Reforma" pitchFamily="2" charset="-79"/>
              </a:rPr>
              <a:t>  </a:t>
            </a:r>
            <a:r>
              <a:rPr lang="he-IL" sz="2000" dirty="0">
                <a:latin typeface="OCR A Extended" panose="02010509020102010303" pitchFamily="50" charset="0"/>
              </a:rPr>
              <a:t>ובמקביל - הם מכוונים לענות על מטרות פדגוגיות שונות שמציבה     </a:t>
            </a:r>
          </a:p>
          <a:p>
            <a:pPr>
              <a:lnSpc>
                <a:spcPct val="140000"/>
              </a:lnSpc>
              <a:buClr>
                <a:schemeClr val="accent2"/>
              </a:buClr>
            </a:pPr>
            <a:r>
              <a:rPr lang="he-IL" sz="2000" dirty="0" smtClean="0">
                <a:latin typeface="OCR A Extended" panose="02010509020102010303" pitchFamily="50" charset="0"/>
              </a:rPr>
              <a:t>       </a:t>
            </a:r>
            <a:r>
              <a:rPr lang="he-IL" sz="2000" dirty="0">
                <a:latin typeface="OCR A Extended" panose="02010509020102010303" pitchFamily="50" charset="0"/>
              </a:rPr>
              <a:t>המערכת החינוכית.</a:t>
            </a:r>
            <a:endParaRPr lang="en-US" sz="2000" dirty="0">
              <a:latin typeface="OCR A Extended" panose="02010509020102010303" pitchFamily="50" charset="0"/>
            </a:endParaRPr>
          </a:p>
        </p:txBody>
      </p:sp>
      <p:pic>
        <p:nvPicPr>
          <p:cNvPr id="11" name="תמונה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49" y="4437062"/>
            <a:ext cx="5112568" cy="23532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p:cNvGrpSpPr/>
          <p:nvPr/>
        </p:nvGrpSpPr>
        <p:grpSpPr>
          <a:xfrm>
            <a:off x="395536" y="260648"/>
            <a:ext cx="8424936" cy="6336704"/>
            <a:chOff x="683568" y="1124744"/>
            <a:chExt cx="7992888" cy="5112568"/>
          </a:xfrm>
        </p:grpSpPr>
        <p:sp>
          <p:nvSpPr>
            <p:cNvPr id="9" name="Rounded Rectangle 8"/>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10" name="Rounded Rectangle 9"/>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21506" name="כותרת 1"/>
          <p:cNvSpPr>
            <a:spLocks noGrp="1"/>
          </p:cNvSpPr>
          <p:nvPr>
            <p:ph type="title"/>
          </p:nvPr>
        </p:nvSpPr>
        <p:spPr/>
        <p:txBody>
          <a:bodyPr/>
          <a:lstStyle/>
          <a:p>
            <a:r>
              <a:rPr lang="he-IL" dirty="0" smtClean="0"/>
              <a:t>על חבית חומר נפץ</a:t>
            </a:r>
          </a:p>
        </p:txBody>
      </p:sp>
      <p:sp>
        <p:nvSpPr>
          <p:cNvPr id="21507" name="מציין מיקום תוכן 2"/>
          <p:cNvSpPr>
            <a:spLocks noGrp="1"/>
          </p:cNvSpPr>
          <p:nvPr>
            <p:ph idx="1"/>
          </p:nvPr>
        </p:nvSpPr>
        <p:spPr/>
        <p:txBody>
          <a:bodyPr/>
          <a:lstStyle/>
          <a:p>
            <a:pPr>
              <a:buNone/>
            </a:pPr>
            <a:r>
              <a:rPr lang="he-IL" sz="2000" dirty="0" smtClean="0"/>
              <a:t>(אורית יפרח) </a:t>
            </a:r>
          </a:p>
          <a:p>
            <a:pPr>
              <a:buFont typeface="Wingdings" panose="05000000000000000000" pitchFamily="2" charset="2"/>
              <a:buChar char="&amp;"/>
            </a:pPr>
            <a:r>
              <a:rPr lang="he-IL" sz="2000" dirty="0" err="1" smtClean="0"/>
              <a:t>נהנתי</a:t>
            </a:r>
            <a:r>
              <a:rPr lang="he-IL" sz="2000" dirty="0" smtClean="0"/>
              <a:t> שכתבנו על דבר חשוב שרואים בחיי היומיום.</a:t>
            </a:r>
            <a:endParaRPr lang="en-US" sz="2000" dirty="0" smtClean="0"/>
          </a:p>
          <a:p>
            <a:pPr>
              <a:buFont typeface="Wingdings" panose="05000000000000000000" pitchFamily="2" charset="2"/>
              <a:buChar char="&amp;"/>
            </a:pPr>
            <a:r>
              <a:rPr lang="he-IL" sz="2000" dirty="0" smtClean="0"/>
              <a:t>כשלומדים חומר בצורה יותר מעניינת ולא בצורת לימוד זה תורם יותר לידע הכללי.</a:t>
            </a: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כותרת 3"/>
          <p:cNvSpPr>
            <a:spLocks noGrp="1"/>
          </p:cNvSpPr>
          <p:nvPr>
            <p:ph type="title"/>
          </p:nvPr>
        </p:nvSpPr>
        <p:spPr>
          <a:xfrm>
            <a:off x="457200" y="273050"/>
            <a:ext cx="3008313" cy="2012950"/>
          </a:xfrm>
        </p:spPr>
        <p:txBody>
          <a:bodyPr>
            <a:normAutofit/>
          </a:bodyPr>
          <a:lstStyle/>
          <a:p>
            <a:r>
              <a:rPr lang="he-IL" smtClean="0"/>
              <a:t/>
            </a:r>
            <a:br>
              <a:rPr lang="he-IL" smtClean="0"/>
            </a:br>
            <a:r>
              <a:rPr lang="he-IL" smtClean="0"/>
              <a:t/>
            </a:r>
            <a:br>
              <a:rPr lang="he-IL" smtClean="0"/>
            </a:br>
            <a:r>
              <a:rPr lang="he-IL" smtClean="0"/>
              <a:t>הספר- מתוק מתוק אבל... (מיכל שמחון)</a:t>
            </a:r>
          </a:p>
        </p:txBody>
      </p:sp>
      <p:sp>
        <p:nvSpPr>
          <p:cNvPr id="23555" name="מציין מיקום תוכן 4"/>
          <p:cNvSpPr>
            <a:spLocks noGrp="1"/>
          </p:cNvSpPr>
          <p:nvPr>
            <p:ph idx="1"/>
          </p:nvPr>
        </p:nvSpPr>
        <p:spPr>
          <a:xfrm>
            <a:off x="683568" y="273050"/>
            <a:ext cx="8003232" cy="5853113"/>
          </a:xfrm>
        </p:spPr>
        <p:txBody>
          <a:bodyPr>
            <a:normAutofit/>
          </a:bodyPr>
          <a:lstStyle/>
          <a:p>
            <a:pPr algn="ctr"/>
            <a:r>
              <a:rPr lang="he-IL"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סיפוק וחדוות יצירה</a:t>
            </a:r>
          </a:p>
        </p:txBody>
      </p:sp>
      <p:sp>
        <p:nvSpPr>
          <p:cNvPr id="23556" name="מציין מיקום טקסט 5"/>
          <p:cNvSpPr>
            <a:spLocks noGrp="1"/>
          </p:cNvSpPr>
          <p:nvPr>
            <p:ph type="body" sz="half" idx="2"/>
          </p:nvPr>
        </p:nvSpPr>
        <p:spPr>
          <a:xfrm>
            <a:off x="457200" y="2500313"/>
            <a:ext cx="3008313" cy="3625850"/>
          </a:xfrm>
        </p:spPr>
        <p:txBody>
          <a:bodyPr/>
          <a:lstStyle/>
          <a:p>
            <a:r>
              <a:rPr lang="he-IL" dirty="0" smtClean="0"/>
              <a:t>הרגע שבו הכי נהניתי זה,</a:t>
            </a:r>
          </a:p>
          <a:p>
            <a:r>
              <a:rPr lang="he-IL" dirty="0" smtClean="0"/>
              <a:t> כאשר החזקתי את הספר בידיים , דפדפתי בו וראיתי את פרי עמלנו.</a:t>
            </a:r>
            <a:endParaRPr lang="en-US" dirty="0" smtClean="0"/>
          </a:p>
          <a:p>
            <a:endParaRPr lang="he-IL" dirty="0" smtClean="0"/>
          </a:p>
        </p:txBody>
      </p:sp>
      <p:pic>
        <p:nvPicPr>
          <p:cNvPr id="23557" name="תמונה 6" descr="מתוק מתוק אבל....PNG"/>
          <p:cNvPicPr>
            <a:picLocks noChangeAspect="1"/>
          </p:cNvPicPr>
          <p:nvPr/>
        </p:nvPicPr>
        <p:blipFill>
          <a:blip r:embed="rId2" cstate="print"/>
          <a:srcRect/>
          <a:stretch>
            <a:fillRect/>
          </a:stretch>
        </p:blipFill>
        <p:spPr bwMode="auto">
          <a:xfrm>
            <a:off x="4214813" y="1357313"/>
            <a:ext cx="3597275" cy="4473575"/>
          </a:xfrm>
          <a:prstGeom prst="rect">
            <a:avLst/>
          </a:prstGeom>
          <a:noFill/>
          <a:ln w="9525">
            <a:noFill/>
            <a:miter lim="800000"/>
            <a:headEnd/>
            <a:tailEnd/>
          </a:ln>
        </p:spPr>
      </p:pic>
      <p:pic>
        <p:nvPicPr>
          <p:cNvPr id="23558" name="תמונה 7" descr="הידעת.PNG"/>
          <p:cNvPicPr>
            <a:picLocks noChangeAspect="1"/>
          </p:cNvPicPr>
          <p:nvPr/>
        </p:nvPicPr>
        <p:blipFill>
          <a:blip r:embed="rId3" cstate="print"/>
          <a:srcRect/>
          <a:stretch>
            <a:fillRect/>
          </a:stretch>
        </p:blipFill>
        <p:spPr bwMode="auto">
          <a:xfrm>
            <a:off x="1500188" y="3286125"/>
            <a:ext cx="669925" cy="868363"/>
          </a:xfrm>
          <a:prstGeom prst="rect">
            <a:avLst/>
          </a:prstGeom>
          <a:noFill/>
          <a:ln w="9525">
            <a:noFill/>
            <a:miter lim="800000"/>
            <a:headEnd/>
            <a:tailEnd/>
          </a:ln>
        </p:spPr>
      </p:pic>
      <p:pic>
        <p:nvPicPr>
          <p:cNvPr id="23559" name="תמונה 8" descr="יונתן הרופא הקטן.PNG"/>
          <p:cNvPicPr>
            <a:picLocks noChangeAspect="1"/>
          </p:cNvPicPr>
          <p:nvPr/>
        </p:nvPicPr>
        <p:blipFill>
          <a:blip r:embed="rId4" cstate="print"/>
          <a:srcRect/>
          <a:stretch>
            <a:fillRect/>
          </a:stretch>
        </p:blipFill>
        <p:spPr bwMode="auto">
          <a:xfrm>
            <a:off x="2571750" y="3357563"/>
            <a:ext cx="854075" cy="822325"/>
          </a:xfrm>
          <a:prstGeom prst="rect">
            <a:avLst/>
          </a:prstGeom>
          <a:noFill/>
          <a:ln w="9525">
            <a:noFill/>
            <a:miter lim="800000"/>
            <a:headEnd/>
            <a:tailEnd/>
          </a:ln>
        </p:spPr>
      </p:pic>
      <p:pic>
        <p:nvPicPr>
          <p:cNvPr id="23560" name="תמונה 9" descr="שרית יודעת עברית.PNG"/>
          <p:cNvPicPr>
            <a:picLocks noChangeAspect="1"/>
          </p:cNvPicPr>
          <p:nvPr/>
        </p:nvPicPr>
        <p:blipFill>
          <a:blip r:embed="rId5" cstate="print"/>
          <a:srcRect/>
          <a:stretch>
            <a:fillRect/>
          </a:stretch>
        </p:blipFill>
        <p:spPr bwMode="auto">
          <a:xfrm>
            <a:off x="1357313" y="4500563"/>
            <a:ext cx="898525" cy="898525"/>
          </a:xfrm>
          <a:prstGeom prst="rect">
            <a:avLst/>
          </a:prstGeom>
          <a:noFill/>
          <a:ln w="9525">
            <a:noFill/>
            <a:miter lim="800000"/>
            <a:headEnd/>
            <a:tailEnd/>
          </a:ln>
        </p:spPr>
      </p:pic>
      <p:pic>
        <p:nvPicPr>
          <p:cNvPr id="23561" name="תמונה 11" descr="תרצה נותנת עיצה.PNG"/>
          <p:cNvPicPr>
            <a:picLocks noChangeAspect="1"/>
          </p:cNvPicPr>
          <p:nvPr/>
        </p:nvPicPr>
        <p:blipFill>
          <a:blip r:embed="rId6" cstate="print"/>
          <a:srcRect/>
          <a:stretch>
            <a:fillRect/>
          </a:stretch>
        </p:blipFill>
        <p:spPr bwMode="auto">
          <a:xfrm>
            <a:off x="2571750" y="4500563"/>
            <a:ext cx="955675" cy="86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מציין מיקום תוכן 2"/>
          <p:cNvSpPr>
            <a:spLocks noGrp="1"/>
          </p:cNvSpPr>
          <p:nvPr>
            <p:ph idx="1"/>
          </p:nvPr>
        </p:nvSpPr>
        <p:spPr>
          <a:xfrm>
            <a:off x="3575050" y="428625"/>
            <a:ext cx="5997575" cy="5697538"/>
          </a:xfrm>
        </p:spPr>
        <p:txBody>
          <a:bodyPr>
            <a:normAutofit/>
          </a:bodyPr>
          <a:lstStyle/>
          <a:p>
            <a:pPr lvl="2"/>
            <a:r>
              <a:rPr lang="he-I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הרופא </a:t>
            </a:r>
            <a:r>
              <a:rPr lang="he-IL"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לשבורי לב </a:t>
            </a:r>
            <a:endParaRPr lang="he-IL"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2">
              <a:buNone/>
            </a:pPr>
            <a:endParaRPr lang="he-IL"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lvl="2">
              <a:buNone/>
            </a:pPr>
            <a:r>
              <a:rPr lang="he-IL" sz="2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t>
            </a:r>
            <a:r>
              <a:rPr lang="he-IL" sz="2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חן ליאני)</a:t>
            </a:r>
          </a:p>
        </p:txBody>
      </p:sp>
      <p:sp>
        <p:nvSpPr>
          <p:cNvPr id="24580" name="מציין מיקום טקסט 3"/>
          <p:cNvSpPr>
            <a:spLocks noGrp="1"/>
          </p:cNvSpPr>
          <p:nvPr>
            <p:ph type="body" sz="half" idx="2"/>
          </p:nvPr>
        </p:nvSpPr>
        <p:spPr>
          <a:xfrm>
            <a:off x="500063" y="1643063"/>
            <a:ext cx="7143750" cy="4483100"/>
          </a:xfrm>
        </p:spPr>
        <p:txBody>
          <a:bodyPr>
            <a:normAutofit/>
          </a:bodyPr>
          <a:lstStyle/>
          <a:p>
            <a:r>
              <a:rPr lang="he-IL" sz="2000" dirty="0" smtClean="0"/>
              <a:t>הכי נהניתי מהסיפוק שמקבלים אחרי שרואים את התוצאה. </a:t>
            </a:r>
          </a:p>
          <a:p>
            <a:r>
              <a:rPr lang="he-IL" sz="2000" dirty="0" smtClean="0"/>
              <a:t>זה ממש תענוג! </a:t>
            </a:r>
          </a:p>
          <a:p>
            <a:r>
              <a:rPr lang="he-IL" sz="2000" dirty="0" smtClean="0"/>
              <a:t>(כיף לעבור יחידת בגרות בלי לשבת וללמוד שעות של זמן).</a:t>
            </a:r>
            <a:endParaRPr lang="en-US" sz="2000" dirty="0" smtClean="0"/>
          </a:p>
        </p:txBody>
      </p:sp>
      <p:pic>
        <p:nvPicPr>
          <p:cNvPr id="24581" name="תמונה 4" descr="הרופא לשבורי לב.PNG"/>
          <p:cNvPicPr>
            <a:picLocks noChangeAspect="1"/>
          </p:cNvPicPr>
          <p:nvPr/>
        </p:nvPicPr>
        <p:blipFill>
          <a:blip r:embed="rId2" cstate="print"/>
          <a:srcRect/>
          <a:stretch>
            <a:fillRect/>
          </a:stretch>
        </p:blipFill>
        <p:spPr bwMode="auto">
          <a:xfrm>
            <a:off x="1403648" y="3244150"/>
            <a:ext cx="4603750" cy="3090863"/>
          </a:xfrm>
          <a:prstGeom prst="rect">
            <a:avLst/>
          </a:prstGeom>
          <a:ln w="228600" cap="sq" cmpd="thickThin">
            <a:solidFill>
              <a:schemeClr val="accent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p:cNvGrpSpPr/>
          <p:nvPr/>
        </p:nvGrpSpPr>
        <p:grpSpPr>
          <a:xfrm>
            <a:off x="467544" y="260648"/>
            <a:ext cx="8424936" cy="6336704"/>
            <a:chOff x="683568" y="1124744"/>
            <a:chExt cx="7992888" cy="5112568"/>
          </a:xfrm>
        </p:grpSpPr>
        <p:sp>
          <p:nvSpPr>
            <p:cNvPr id="9" name="Rounded Rectangle 8"/>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10" name="Rounded Rectangle 9"/>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1" name="כותרת 10"/>
          <p:cNvSpPr>
            <a:spLocks noGrp="1"/>
          </p:cNvSpPr>
          <p:nvPr>
            <p:ph type="title"/>
          </p:nvPr>
        </p:nvSpPr>
        <p:spPr/>
        <p:txBody>
          <a:bodyPr>
            <a:normAutofit/>
          </a:bodyPr>
          <a:lstStyle/>
          <a:p>
            <a:r>
              <a:rPr lang="he-IL" b="1" dirty="0" smtClean="0">
                <a:cs typeface="+mn-cs"/>
              </a:rPr>
              <a:t>למידה בצורה חווייתית:</a:t>
            </a:r>
            <a:r>
              <a:rPr lang="en-US" dirty="0" smtClean="0"/>
              <a:t/>
            </a:r>
            <a:br>
              <a:rPr lang="en-US" dirty="0" smtClean="0"/>
            </a:br>
            <a:endParaRPr lang="he-IL" dirty="0"/>
          </a:p>
        </p:txBody>
      </p:sp>
      <p:sp>
        <p:nvSpPr>
          <p:cNvPr id="28675" name="Rectangle 3"/>
          <p:cNvSpPr>
            <a:spLocks noGrp="1" noChangeArrowheads="1"/>
          </p:cNvSpPr>
          <p:nvPr>
            <p:ph idx="1"/>
          </p:nvPr>
        </p:nvSpPr>
        <p:spPr>
          <a:xfrm>
            <a:off x="3000364" y="1600200"/>
            <a:ext cx="5686436" cy="4525963"/>
          </a:xfrm>
        </p:spPr>
        <p:txBody>
          <a:bodyPr>
            <a:normAutofit/>
          </a:bodyPr>
          <a:lstStyle/>
          <a:p>
            <a:pPr marL="0" indent="0">
              <a:buNone/>
            </a:pPr>
            <a:r>
              <a:rPr lang="he-IL" sz="2200" dirty="0" smtClean="0"/>
              <a:t>סיור לימודי: </a:t>
            </a:r>
          </a:p>
          <a:p>
            <a:pPr>
              <a:buFont typeface="Wingdings" panose="05000000000000000000" pitchFamily="2" charset="2"/>
              <a:buChar char="&amp;"/>
            </a:pPr>
            <a:r>
              <a:rPr lang="he-IL" sz="2200" dirty="0" smtClean="0"/>
              <a:t>(ציפי ויזמן) הכי נהניתי שביקרנו במרכז מבקרים של </a:t>
            </a:r>
            <a:r>
              <a:rPr lang="he-IL" sz="2200" dirty="0" err="1" smtClean="0"/>
              <a:t>טבעטק</a:t>
            </a:r>
            <a:r>
              <a:rPr lang="he-IL" sz="2200" dirty="0" smtClean="0"/>
              <a:t> . נהנינו שם מאד. תהליך למידה זה תרם רבות,  למדנו דברים על הלב שלא ידענו...</a:t>
            </a:r>
            <a:endParaRPr lang="en-US" sz="2200" dirty="0" smtClean="0"/>
          </a:p>
          <a:p>
            <a:pPr>
              <a:buFont typeface="Wingdings" panose="05000000000000000000" pitchFamily="2" charset="2"/>
              <a:buChar char="&amp;"/>
            </a:pPr>
            <a:r>
              <a:rPr lang="he-IL" sz="2200" dirty="0" smtClean="0"/>
              <a:t>(מיכל משיח) מאד נהניתי אני וגם הקבוצה שלי בסיור </a:t>
            </a:r>
            <a:r>
              <a:rPr lang="he-IL" sz="2200" dirty="0" err="1" smtClean="0"/>
              <a:t>בטבעטק</a:t>
            </a:r>
            <a:r>
              <a:rPr lang="he-IL" sz="2200" dirty="0" smtClean="0"/>
              <a:t> בבאר שבע עם המדריכה שהדריכה  אותנו והסבירה לנו כל דבר. היו שם דברים מעניינים מאד כמו תחרויות, משחקי מחשבה, </a:t>
            </a:r>
            <a:r>
              <a:rPr lang="he-IL" sz="2200" dirty="0" err="1" smtClean="0"/>
              <a:t>צפיה</a:t>
            </a:r>
            <a:r>
              <a:rPr lang="he-IL" sz="2200" dirty="0" smtClean="0"/>
              <a:t> ועוד..</a:t>
            </a:r>
            <a:endParaRPr lang="en-US" sz="2200" dirty="0" smtClean="0"/>
          </a:p>
          <a:p>
            <a:pPr>
              <a:buFont typeface="Wingdings" panose="05000000000000000000" pitchFamily="2" charset="2"/>
              <a:buChar char="&amp;"/>
            </a:pPr>
            <a:r>
              <a:rPr lang="he-IL" sz="2200" dirty="0" smtClean="0"/>
              <a:t>תהליך העבודה היה בצורה </a:t>
            </a:r>
            <a:r>
              <a:rPr lang="he-IL" sz="2200" dirty="0" err="1" smtClean="0"/>
              <a:t>חוויתית</a:t>
            </a:r>
            <a:r>
              <a:rPr lang="he-IL" sz="2200" dirty="0" smtClean="0"/>
              <a:t> ולא בצורה לימודית.</a:t>
            </a:r>
            <a:endParaRPr lang="en-US" sz="2200" dirty="0" smtClean="0"/>
          </a:p>
          <a:p>
            <a:pPr eaLnBrk="1" hangingPunct="1">
              <a:buClr>
                <a:srgbClr val="FF66CC"/>
              </a:buClr>
              <a:buFont typeface="Wingdings" pitchFamily="2" charset="2"/>
              <a:buNone/>
            </a:pPr>
            <a:endParaRPr lang="en-US" dirty="0" smtClean="0"/>
          </a:p>
        </p:txBody>
      </p:sp>
      <p:pic>
        <p:nvPicPr>
          <p:cNvPr id="12" name="תמונה 11" descr="בכניסה לטבעטק.PNG"/>
          <p:cNvPicPr>
            <a:picLocks noChangeAspect="1"/>
          </p:cNvPicPr>
          <p:nvPr/>
        </p:nvPicPr>
        <p:blipFill>
          <a:blip r:embed="rId2"/>
          <a:stretch>
            <a:fillRect/>
          </a:stretch>
        </p:blipFill>
        <p:spPr>
          <a:xfrm>
            <a:off x="816626" y="1412776"/>
            <a:ext cx="2156460" cy="4427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395536" y="260648"/>
            <a:ext cx="8424936" cy="6336704"/>
            <a:chOff x="683568" y="1124744"/>
            <a:chExt cx="7992888" cy="5112568"/>
          </a:xfrm>
        </p:grpSpPr>
        <p:sp>
          <p:nvSpPr>
            <p:cNvPr id="9" name="Rounded Rectangle 8"/>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10" name="Rounded Rectangle 9"/>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1" name="כותרת 10"/>
          <p:cNvSpPr>
            <a:spLocks noGrp="1"/>
          </p:cNvSpPr>
          <p:nvPr>
            <p:ph type="title"/>
          </p:nvPr>
        </p:nvSpPr>
        <p:spPr>
          <a:xfrm>
            <a:off x="609599" y="609600"/>
            <a:ext cx="7850833" cy="1320800"/>
          </a:xfrm>
        </p:spPr>
        <p:txBody>
          <a:bodyPr>
            <a:normAutofit/>
          </a:bodyPr>
          <a:lstStyle/>
          <a:p>
            <a:r>
              <a:rPr lang="he-IL" dirty="0" smtClean="0"/>
              <a:t>סיור לימודי במחלקה לחולי סוכרת בברזילי</a:t>
            </a:r>
            <a:endParaRPr lang="he-IL" dirty="0"/>
          </a:p>
        </p:txBody>
      </p:sp>
      <p:pic>
        <p:nvPicPr>
          <p:cNvPr id="12" name="מציין מיקום תוכן 11" descr="הביקור בבריזילאי.PNG"/>
          <p:cNvPicPr>
            <a:picLocks noGrp="1" noChangeAspect="1"/>
          </p:cNvPicPr>
          <p:nvPr>
            <p:ph idx="1"/>
          </p:nvPr>
        </p:nvPicPr>
        <p:blipFill>
          <a:blip r:embed="rId2"/>
          <a:stretch>
            <a:fillRect/>
          </a:stretch>
        </p:blipFill>
        <p:spPr>
          <a:xfrm>
            <a:off x="1142976" y="1361986"/>
            <a:ext cx="6929485" cy="495134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במרפאת שיניים שכונתית</a:t>
            </a:r>
            <a:endParaRPr lang="he-IL" dirty="0"/>
          </a:p>
        </p:txBody>
      </p:sp>
      <p:pic>
        <p:nvPicPr>
          <p:cNvPr id="4" name="מציין מיקום תוכן 3" descr="האחות במרפאת השיניים.PNG"/>
          <p:cNvPicPr>
            <a:picLocks noGrp="1" noChangeAspect="1"/>
          </p:cNvPicPr>
          <p:nvPr>
            <p:ph idx="1"/>
          </p:nvPr>
        </p:nvPicPr>
        <p:blipFill>
          <a:blip r:embed="rId2"/>
          <a:stretch>
            <a:fillRect/>
          </a:stretch>
        </p:blipFill>
        <p:spPr>
          <a:xfrm>
            <a:off x="1285852" y="2095800"/>
            <a:ext cx="4294260" cy="454788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9599" y="609600"/>
            <a:ext cx="7130753" cy="1320800"/>
          </a:xfrm>
        </p:spPr>
        <p:txBody>
          <a:bodyPr>
            <a:normAutofit/>
          </a:bodyPr>
          <a:lstStyle/>
          <a:p>
            <a:r>
              <a:rPr lang="he-IL" dirty="0" smtClean="0"/>
              <a:t>הרכב הגזים באוויר – ניסויים במטבח</a:t>
            </a:r>
            <a:endParaRPr lang="he-IL" dirty="0"/>
          </a:p>
        </p:txBody>
      </p:sp>
      <p:pic>
        <p:nvPicPr>
          <p:cNvPr id="4" name="מציין מיקום תוכן 3" descr="חוויות מהניסויים.PNG"/>
          <p:cNvPicPr>
            <a:picLocks noGrp="1" noChangeAspect="1"/>
          </p:cNvPicPr>
          <p:nvPr>
            <p:ph idx="1"/>
          </p:nvPr>
        </p:nvPicPr>
        <p:blipFill>
          <a:blip r:embed="rId2"/>
          <a:stretch>
            <a:fillRect/>
          </a:stretch>
        </p:blipFill>
        <p:spPr>
          <a:xfrm>
            <a:off x="827584" y="2132856"/>
            <a:ext cx="6028642" cy="3047550"/>
          </a:xfrm>
          <a:prstGeom prst="rect">
            <a:avLst/>
          </a:prstGeom>
          <a:ln w="228600" cap="sq" cmpd="thickThin">
            <a:solidFill>
              <a:schemeClr val="accent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p:nvPr/>
        </p:nvGrpSpPr>
        <p:grpSpPr>
          <a:xfrm>
            <a:off x="395536" y="326072"/>
            <a:ext cx="8424936" cy="6336704"/>
            <a:chOff x="683568" y="1124744"/>
            <a:chExt cx="7992888" cy="5112568"/>
          </a:xfrm>
        </p:grpSpPr>
        <p:sp>
          <p:nvSpPr>
            <p:cNvPr id="8" name="Rounded Rectangle 7"/>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9" name="Rounded Rectangle 8"/>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24930" name="Rectangle 2"/>
          <p:cNvSpPr>
            <a:spLocks noGrp="1" noChangeArrowheads="1"/>
          </p:cNvSpPr>
          <p:nvPr>
            <p:ph type="title"/>
          </p:nvPr>
        </p:nvSpPr>
        <p:spPr>
          <a:xfrm>
            <a:off x="818724" y="574097"/>
            <a:ext cx="7920880" cy="576263"/>
          </a:xfrm>
          <a:effectLst>
            <a:outerShdw dist="35921" dir="2700000" algn="ctr" rotWithShape="0">
              <a:srgbClr val="FEF8BE"/>
            </a:outerShdw>
          </a:effectLst>
        </p:spPr>
        <p:txBody>
          <a:bodyPr>
            <a:noAutofit/>
          </a:bodyPr>
          <a:lstStyle/>
          <a:p>
            <a:pPr eaLnBrk="1" hangingPunct="1">
              <a:defRPr/>
            </a:pPr>
            <a:r>
              <a:rPr lang="he-IL"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המטרות המושגות באמצעות </a:t>
            </a:r>
            <a:r>
              <a:rPr lang="he-IL"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הכנת הספר</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124932" name="Rectangle 4"/>
          <p:cNvSpPr>
            <a:spLocks noGrp="1" noChangeArrowheads="1"/>
          </p:cNvSpPr>
          <p:nvPr>
            <p:ph idx="1"/>
          </p:nvPr>
        </p:nvSpPr>
        <p:spPr>
          <a:xfrm>
            <a:off x="900113" y="1196975"/>
            <a:ext cx="7559675" cy="4929188"/>
          </a:xfrm>
          <a:noFill/>
        </p:spPr>
        <p:txBody>
          <a:bodyPr>
            <a:normAutofit fontScale="92500"/>
          </a:bodyPr>
          <a:lstStyle/>
          <a:p>
            <a:pPr eaLnBrk="1" hangingPunct="1">
              <a:lnSpc>
                <a:spcPct val="140000"/>
              </a:lnSpc>
              <a:buClr>
                <a:schemeClr val="accent2"/>
              </a:buClr>
              <a:buFont typeface="Wingdings" panose="05000000000000000000" pitchFamily="2" charset="2"/>
              <a:buChar char="&amp;"/>
            </a:pPr>
            <a:r>
              <a:rPr lang="he-IL" sz="2000" b="1" dirty="0" smtClean="0"/>
              <a:t>כישורים ומיומנויות </a:t>
            </a:r>
            <a:r>
              <a:rPr lang="he-IL" sz="2000" dirty="0" smtClean="0"/>
              <a:t>- כל כתיבת ספר  מזמנת מגוון כישורים, כגון כישורי חיים, כישורי שפה ותקשורת חברתית. היוצרים נדרשים להפגין יכולות מוטוריות, קוגניטיביות, רגשיות ואחרות.</a:t>
            </a:r>
            <a:r>
              <a:rPr lang="en-US" sz="2000" dirty="0" smtClean="0"/>
              <a:t> </a:t>
            </a:r>
            <a:br>
              <a:rPr lang="en-US" sz="2000" dirty="0" smtClean="0"/>
            </a:br>
            <a:endParaRPr lang="en-US" sz="2000" dirty="0" smtClean="0"/>
          </a:p>
          <a:p>
            <a:pPr eaLnBrk="1" hangingPunct="1">
              <a:lnSpc>
                <a:spcPct val="140000"/>
              </a:lnSpc>
              <a:buClr>
                <a:schemeClr val="accent2"/>
              </a:buClr>
              <a:buFont typeface="Wingdings" panose="05000000000000000000" pitchFamily="2" charset="2"/>
              <a:buChar char="&amp;"/>
            </a:pPr>
            <a:r>
              <a:rPr lang="he-IL" sz="2000" b="1" dirty="0" smtClean="0"/>
              <a:t>ידע </a:t>
            </a:r>
            <a:r>
              <a:rPr lang="he-IL" sz="2000" dirty="0" smtClean="0"/>
              <a:t>- הספר יכול להשתלב בכל שלב בלמידה: כפתיחה לנושא חדש, ליישום ולתרגול של נושא או לסיכום נושא.</a:t>
            </a:r>
            <a:r>
              <a:rPr lang="en-US" sz="2000" dirty="0" smtClean="0"/>
              <a:t> </a:t>
            </a:r>
            <a:br>
              <a:rPr lang="en-US" sz="2000" dirty="0" smtClean="0"/>
            </a:br>
            <a:endParaRPr lang="en-US" sz="2000" dirty="0" smtClean="0"/>
          </a:p>
          <a:p>
            <a:pPr eaLnBrk="1" hangingPunct="1">
              <a:lnSpc>
                <a:spcPct val="140000"/>
              </a:lnSpc>
              <a:buClr>
                <a:schemeClr val="accent2"/>
              </a:buClr>
              <a:buFont typeface="Wingdings" panose="05000000000000000000" pitchFamily="2" charset="2"/>
              <a:buChar char="&amp;"/>
            </a:pPr>
            <a:r>
              <a:rPr lang="he-IL" sz="2000" b="1" dirty="0" smtClean="0"/>
              <a:t>למידה פעילה </a:t>
            </a:r>
            <a:r>
              <a:rPr lang="he-IL" sz="2000" dirty="0" smtClean="0"/>
              <a:t>- באמצעות הכנת הספר התלמידים מתמודדים עם אתגרים ומצבים שלא תמיד באים לידי ביטוי בלמידה פרונטאלית: חקירה, פתרון בעיות, מעורבות שווה של כל המשתתפים, פיתוח סקרנות, דמיון ויצירתיות, שיתוף פעולה בין חברי הצוות, התמודדות עם כישלונות ועוד.</a:t>
            </a:r>
            <a:r>
              <a:rPr lang="en-US"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p:nvPr/>
        </p:nvGrpSpPr>
        <p:grpSpPr>
          <a:xfrm>
            <a:off x="395536" y="260648"/>
            <a:ext cx="8424936" cy="6336704"/>
            <a:chOff x="683568" y="1124744"/>
            <a:chExt cx="7992888" cy="5112568"/>
          </a:xfrm>
        </p:grpSpPr>
        <p:sp>
          <p:nvSpPr>
            <p:cNvPr id="8" name="Rounded Rectangle 7"/>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9" name="Rounded Rectangle 8"/>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28002" name="Rectangle 2"/>
          <p:cNvSpPr>
            <a:spLocks noGrp="1" noChangeArrowheads="1"/>
          </p:cNvSpPr>
          <p:nvPr>
            <p:ph type="title"/>
          </p:nvPr>
        </p:nvSpPr>
        <p:spPr>
          <a:effectLst>
            <a:outerShdw dist="35921" dir="2700000" algn="ctr" rotWithShape="0">
              <a:srgbClr val="FEF8BE"/>
            </a:outerShdw>
          </a:effectLst>
        </p:spPr>
        <p:txBody>
          <a:bodyPr/>
          <a:lstStyle/>
          <a:p>
            <a:pPr eaLnBrk="1" hangingPunct="1">
              <a:defRPr/>
            </a:pPr>
            <a:r>
              <a:rPr lang="he-IL"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תהליך הפקת הספר</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30723" name="Rectangle 3"/>
          <p:cNvSpPr>
            <a:spLocks noGrp="1" noChangeArrowheads="1"/>
          </p:cNvSpPr>
          <p:nvPr>
            <p:ph idx="1"/>
          </p:nvPr>
        </p:nvSpPr>
        <p:spPr>
          <a:xfrm>
            <a:off x="827088" y="1600200"/>
            <a:ext cx="7561262" cy="4525963"/>
          </a:xfrm>
        </p:spPr>
        <p:txBody>
          <a:bodyPr/>
          <a:lstStyle/>
          <a:p>
            <a:pPr>
              <a:lnSpc>
                <a:spcPct val="130000"/>
              </a:lnSpc>
              <a:buClr>
                <a:schemeClr val="accent2"/>
              </a:buClr>
              <a:buFont typeface="Wingdings" panose="05000000000000000000" pitchFamily="2" charset="2"/>
              <a:buChar char="&amp;"/>
            </a:pPr>
            <a:r>
              <a:rPr lang="he-IL" sz="2400" dirty="0" smtClean="0"/>
              <a:t>ניסוח מטרות הספר ומציאת שם מעורר עניין לנושא הספר</a:t>
            </a:r>
          </a:p>
          <a:p>
            <a:pPr>
              <a:lnSpc>
                <a:spcPct val="130000"/>
              </a:lnSpc>
              <a:buClr>
                <a:schemeClr val="accent2"/>
              </a:buClr>
              <a:buFont typeface="Wingdings" panose="05000000000000000000" pitchFamily="2" charset="2"/>
              <a:buChar char="&amp;"/>
            </a:pPr>
            <a:r>
              <a:rPr lang="he-IL" sz="2400" dirty="0" smtClean="0"/>
              <a:t>הכנת התוכן המדעי</a:t>
            </a:r>
          </a:p>
          <a:p>
            <a:pPr>
              <a:lnSpc>
                <a:spcPct val="130000"/>
              </a:lnSpc>
              <a:buClr>
                <a:schemeClr val="accent2"/>
              </a:buClr>
              <a:buFont typeface="Wingdings" panose="05000000000000000000" pitchFamily="2" charset="2"/>
              <a:buChar char="&amp;"/>
            </a:pPr>
            <a:r>
              <a:rPr lang="he-IL" sz="2400" dirty="0" smtClean="0"/>
              <a:t>בניית ה"סיפור"</a:t>
            </a:r>
          </a:p>
          <a:p>
            <a:pPr>
              <a:lnSpc>
                <a:spcPct val="130000"/>
              </a:lnSpc>
              <a:buClr>
                <a:schemeClr val="accent2"/>
              </a:buClr>
              <a:buFont typeface="Wingdings" panose="05000000000000000000" pitchFamily="2" charset="2"/>
              <a:buChar char="&amp;"/>
            </a:pPr>
            <a:r>
              <a:rPr lang="en-US" sz="2400" dirty="0" smtClean="0"/>
              <a:t> </a:t>
            </a:r>
            <a:r>
              <a:rPr lang="he-IL" sz="2400" dirty="0" smtClean="0"/>
              <a:t>שילוב התוכן המדעי בסיפור</a:t>
            </a:r>
          </a:p>
          <a:p>
            <a:pPr>
              <a:lnSpc>
                <a:spcPct val="130000"/>
              </a:lnSpc>
              <a:buClr>
                <a:schemeClr val="accent2"/>
              </a:buClr>
              <a:buFont typeface="Wingdings" panose="05000000000000000000" pitchFamily="2" charset="2"/>
              <a:buChar char="&amp;"/>
            </a:pPr>
            <a:r>
              <a:rPr lang="he-IL" sz="2400" dirty="0" smtClean="0"/>
              <a:t>עיצוב ועריכה</a:t>
            </a:r>
          </a:p>
          <a:p>
            <a:pPr>
              <a:lnSpc>
                <a:spcPct val="130000"/>
              </a:lnSpc>
              <a:buClr>
                <a:schemeClr val="accent2"/>
              </a:buClr>
              <a:buFont typeface="Wingdings" panose="05000000000000000000" pitchFamily="2" charset="2"/>
              <a:buChar char="&amp;"/>
            </a:pPr>
            <a:r>
              <a:rPr lang="he-IL" sz="2400" dirty="0" smtClean="0"/>
              <a:t>הדפסת הספר</a:t>
            </a:r>
          </a:p>
          <a:p>
            <a:pPr>
              <a:lnSpc>
                <a:spcPct val="130000"/>
              </a:lnSpc>
              <a:buClr>
                <a:schemeClr val="accent2"/>
              </a:buClr>
              <a:buFont typeface="Wingdings" panose="05000000000000000000" pitchFamily="2" charset="2"/>
              <a:buChar char="&amp;"/>
            </a:pPr>
            <a:r>
              <a:rPr lang="he-IL" sz="2400" dirty="0" smtClean="0"/>
              <a:t>סיכום – רפלקציה (לא מהווה מרכיב בתוך הספר המודפס)</a:t>
            </a:r>
            <a:endParaRPr lang="en-US" sz="2400" dirty="0" smtClean="0"/>
          </a:p>
          <a:p>
            <a:pPr eaLnBrk="1" hangingPunct="1">
              <a:lnSpc>
                <a:spcPct val="130000"/>
              </a:lnSpc>
            </a:pPr>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n>
                  <a:solidFill>
                    <a:schemeClr val="accent2">
                      <a:lumMod val="50000"/>
                    </a:schemeClr>
                  </a:solidFill>
                </a:ln>
              </a:rPr>
              <a:t>שלב ראשון – ניסוח מטרות הספר</a:t>
            </a:r>
          </a:p>
        </p:txBody>
      </p:sp>
      <p:sp>
        <p:nvSpPr>
          <p:cNvPr id="3" name="מציין מיקום תוכן 2"/>
          <p:cNvSpPr>
            <a:spLocks noGrp="1"/>
          </p:cNvSpPr>
          <p:nvPr>
            <p:ph idx="1"/>
          </p:nvPr>
        </p:nvSpPr>
        <p:spPr>
          <a:xfrm>
            <a:off x="609598" y="2160590"/>
            <a:ext cx="6770713" cy="3880773"/>
          </a:xfrm>
        </p:spPr>
        <p:txBody>
          <a:bodyPr>
            <a:normAutofit/>
          </a:bodyPr>
          <a:lstStyle/>
          <a:p>
            <a:pPr>
              <a:buFont typeface="Wingdings" panose="05000000000000000000" pitchFamily="2" charset="2"/>
              <a:buChar char="&amp;"/>
            </a:pPr>
            <a:r>
              <a:rPr lang="he-IL" b="1" dirty="0" smtClean="0">
                <a:solidFill>
                  <a:schemeClr val="accent2"/>
                </a:solidFill>
              </a:rPr>
              <a:t>מטרה ספרותית </a:t>
            </a:r>
            <a:r>
              <a:rPr lang="he-IL" dirty="0" smtClean="0"/>
              <a:t>– למי מיועד הספר ומה יהיה המבנה הספרותי שלו?</a:t>
            </a:r>
          </a:p>
          <a:p>
            <a:pPr marL="0" indent="0">
              <a:buNone/>
            </a:pPr>
            <a:endParaRPr lang="he-IL" dirty="0" smtClean="0"/>
          </a:p>
          <a:p>
            <a:pPr>
              <a:buFont typeface="Wingdings" panose="05000000000000000000" pitchFamily="2" charset="2"/>
              <a:buChar char="&amp;"/>
            </a:pPr>
            <a:r>
              <a:rPr lang="he-IL" b="1" dirty="0" smtClean="0">
                <a:solidFill>
                  <a:schemeClr val="accent2"/>
                </a:solidFill>
              </a:rPr>
              <a:t>מטרה לימודית </a:t>
            </a:r>
            <a:r>
              <a:rPr lang="he-IL" dirty="0" smtClean="0"/>
              <a:t>– מה ברצונכם ללמד באמצעות הספר?</a:t>
            </a:r>
            <a:endParaRPr lang="he-IL" dirty="0"/>
          </a:p>
        </p:txBody>
      </p:sp>
    </p:spTree>
    <p:extLst>
      <p:ext uri="{BB962C8B-B14F-4D97-AF65-F5344CB8AC3E}">
        <p14:creationId xmlns:p14="http://schemas.microsoft.com/office/powerpoint/2010/main" val="119831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p:nvPr/>
        </p:nvGrpSpPr>
        <p:grpSpPr>
          <a:xfrm>
            <a:off x="395536" y="260648"/>
            <a:ext cx="8424936" cy="6336704"/>
            <a:chOff x="683568" y="1124744"/>
            <a:chExt cx="7992888" cy="5112568"/>
          </a:xfrm>
        </p:grpSpPr>
        <p:sp>
          <p:nvSpPr>
            <p:cNvPr id="8" name="Rounded Rectangle 7"/>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9" name="Rounded Rectangle 8"/>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67938" name="Rectangle 2"/>
          <p:cNvSpPr>
            <a:spLocks noGrp="1" noChangeArrowheads="1"/>
          </p:cNvSpPr>
          <p:nvPr>
            <p:ph type="title"/>
          </p:nvPr>
        </p:nvSpPr>
        <p:spPr>
          <a:effectLst>
            <a:outerShdw dist="35921" dir="2700000" algn="ctr" rotWithShape="0">
              <a:srgbClr val="FEF8BE"/>
            </a:outerShdw>
          </a:effectLst>
        </p:spPr>
        <p:txBody>
          <a:bodyPr>
            <a:normAutofit/>
          </a:bodyPr>
          <a:lstStyle/>
          <a:p>
            <a:pPr eaLnBrk="1" hangingPunct="1">
              <a:defRPr/>
            </a:pPr>
            <a:r>
              <a:rPr lang="he-IL"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מדוע ספר לימודי?</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167939" name="Rectangle 3"/>
          <p:cNvSpPr>
            <a:spLocks noGrp="1" noChangeArrowheads="1"/>
          </p:cNvSpPr>
          <p:nvPr>
            <p:ph idx="1"/>
          </p:nvPr>
        </p:nvSpPr>
        <p:spPr>
          <a:xfrm>
            <a:off x="1116013" y="1600200"/>
            <a:ext cx="7127875" cy="4525963"/>
          </a:xfrm>
        </p:spPr>
        <p:txBody>
          <a:bodyPr/>
          <a:lstStyle/>
          <a:p>
            <a:pPr>
              <a:buClr>
                <a:schemeClr val="accent2"/>
              </a:buClr>
              <a:buFont typeface="Wingdings" panose="05000000000000000000" pitchFamily="2" charset="2"/>
              <a:buChar char=""/>
            </a:pPr>
            <a:r>
              <a:rPr lang="he-IL" sz="2400" dirty="0" smtClean="0">
                <a:solidFill>
                  <a:sysClr val="windowText" lastClr="000000"/>
                </a:solidFill>
              </a:rPr>
              <a:t>הספר משמש ככלי הערכה חלופית </a:t>
            </a:r>
            <a:r>
              <a:rPr lang="en-US" sz="2400" dirty="0" smtClean="0">
                <a:solidFill>
                  <a:sysClr val="windowText" lastClr="000000"/>
                </a:solidFill>
              </a:rPr>
              <a:t>–</a:t>
            </a:r>
            <a:r>
              <a:rPr lang="he-IL" sz="2400" dirty="0" smtClean="0">
                <a:solidFill>
                  <a:sysClr val="windowText" lastClr="000000"/>
                </a:solidFill>
              </a:rPr>
              <a:t> </a:t>
            </a:r>
          </a:p>
          <a:p>
            <a:pPr>
              <a:buClr>
                <a:schemeClr val="accent2"/>
              </a:buClr>
              <a:buFont typeface="Wingdings" panose="05000000000000000000" pitchFamily="2" charset="2"/>
              <a:buChar char=""/>
            </a:pPr>
            <a:endParaRPr lang="he-IL" sz="2400" dirty="0">
              <a:solidFill>
                <a:sysClr val="windowText" lastClr="000000"/>
              </a:solidFill>
            </a:endParaRPr>
          </a:p>
          <a:p>
            <a:pPr>
              <a:buClr>
                <a:schemeClr val="accent2"/>
              </a:buClr>
              <a:buFont typeface="Wingdings" panose="05000000000000000000" pitchFamily="2" charset="2"/>
              <a:buChar char=""/>
            </a:pPr>
            <a:r>
              <a:rPr lang="he-IL" sz="2400" dirty="0" smtClean="0">
                <a:solidFill>
                  <a:sysClr val="windowText" lastClr="000000"/>
                </a:solidFill>
              </a:rPr>
              <a:t>בניית הספר כמטלת ביצוע אינטגרטיבית קבוצתית בעלת מטרות ומשולבת בהוראות. </a:t>
            </a:r>
          </a:p>
          <a:p>
            <a:pPr lvl="1">
              <a:buClr>
                <a:schemeClr val="accent2"/>
              </a:buClr>
              <a:buFont typeface="Wingdings" panose="05000000000000000000" pitchFamily="2" charset="2"/>
              <a:buChar char=""/>
            </a:pPr>
            <a:endParaRPr lang="he-IL" sz="2400" dirty="0" smtClean="0">
              <a:solidFill>
                <a:sysClr val="windowText" lastClr="000000"/>
              </a:solidFill>
            </a:endParaRPr>
          </a:p>
          <a:p>
            <a:pPr>
              <a:buClr>
                <a:schemeClr val="accent2"/>
              </a:buClr>
              <a:buFont typeface="Wingdings" panose="05000000000000000000" pitchFamily="2" charset="2"/>
              <a:buChar char=""/>
            </a:pPr>
            <a:r>
              <a:rPr lang="he-IL" sz="2400" dirty="0" smtClean="0">
                <a:solidFill>
                  <a:sysClr val="windowText" lastClr="000000"/>
                </a:solidFill>
              </a:rPr>
              <a:t>שילוב של תכנון ויצירת ספר בלמידה תורם למוטיבציה, להנאה ולעניין של הלומדים ושל המלמדים.</a:t>
            </a:r>
            <a:r>
              <a:rPr lang="en-US" sz="2400" dirty="0" smtClean="0">
                <a:solidFill>
                  <a:sysClr val="windowText" lastClr="000000"/>
                </a:solidFill>
              </a:rPr>
              <a:t/>
            </a:r>
            <a:br>
              <a:rPr lang="en-US" sz="2400" dirty="0" smtClean="0">
                <a:solidFill>
                  <a:sysClr val="windowText" lastClr="000000"/>
                </a:solidFill>
              </a:rPr>
            </a:br>
            <a:endParaRPr lang="he-IL" sz="2400" dirty="0" smtClean="0">
              <a:solidFill>
                <a:sysClr val="windowText" lastClr="000000"/>
              </a:solidFill>
            </a:endParaRPr>
          </a:p>
          <a:p>
            <a:pPr>
              <a:buClr>
                <a:schemeClr val="accent2"/>
              </a:buClr>
              <a:buFont typeface="Wingdings" panose="05000000000000000000" pitchFamily="2" charset="2"/>
              <a:buChar char=""/>
            </a:pPr>
            <a:r>
              <a:rPr lang="he-IL" sz="2400" dirty="0" smtClean="0">
                <a:solidFill>
                  <a:sysClr val="windowText" lastClr="000000"/>
                </a:solidFill>
              </a:rPr>
              <a:t>יתרום להטמעה משמעותית של ידע תוכן מדעי.</a:t>
            </a:r>
          </a:p>
          <a:p>
            <a:pPr eaLnBrk="1" hangingPunct="1">
              <a:buClr>
                <a:srgbClr val="FF00FF"/>
              </a:buClr>
              <a:buFont typeface="Wingdings" pitchFamily="2" charset="2"/>
              <a:buNone/>
            </a:pPr>
            <a:endParaRPr lang="he-IL" sz="2400" dirty="0" smtClean="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9592" y="548680"/>
            <a:ext cx="6347713" cy="1320800"/>
          </a:xfrm>
        </p:spPr>
        <p:txBody>
          <a:bodyPr/>
          <a:lstStyle/>
          <a:p>
            <a:r>
              <a:rPr lang="he-IL" dirty="0" smtClean="0">
                <a:ln>
                  <a:solidFill>
                    <a:schemeClr val="accent2">
                      <a:lumMod val="50000"/>
                    </a:schemeClr>
                  </a:solidFill>
                </a:ln>
              </a:rPr>
              <a:t>שלב שני – הכנת התוכן המדעי</a:t>
            </a:r>
            <a:endParaRPr lang="he-IL" dirty="0">
              <a:ln>
                <a:solidFill>
                  <a:schemeClr val="accent2">
                    <a:lumMod val="50000"/>
                  </a:schemeClr>
                </a:solidFill>
              </a:ln>
            </a:endParaRPr>
          </a:p>
        </p:txBody>
      </p:sp>
      <p:sp>
        <p:nvSpPr>
          <p:cNvPr id="3" name="מציין מיקום תוכן 2"/>
          <p:cNvSpPr>
            <a:spLocks noGrp="1"/>
          </p:cNvSpPr>
          <p:nvPr>
            <p:ph idx="1"/>
          </p:nvPr>
        </p:nvSpPr>
        <p:spPr/>
        <p:txBody>
          <a:bodyPr/>
          <a:lstStyle/>
          <a:p>
            <a:pPr>
              <a:lnSpc>
                <a:spcPct val="200000"/>
              </a:lnSpc>
            </a:pPr>
            <a:r>
              <a:rPr lang="he-IL" dirty="0" smtClean="0">
                <a:solidFill>
                  <a:schemeClr val="accent2">
                    <a:lumMod val="50000"/>
                  </a:schemeClr>
                </a:solidFill>
              </a:rPr>
              <a:t>שלב זה כולל חקירה מידענית – חיפוש ואיסוף מידע הרלוונטי לנושא ולשאלות שהועלו, תוך הערכת אמינותו, עיבוד המידע וארגונו, כמו כן, יש לשקול אילו רעיונות מדעיים באים לידי ביטוי בנושא וכיצד לשלבם.</a:t>
            </a:r>
            <a:endParaRPr lang="he-IL" dirty="0">
              <a:solidFill>
                <a:schemeClr val="accent2">
                  <a:lumMod val="50000"/>
                </a:schemeClr>
              </a:solidFill>
            </a:endParaRPr>
          </a:p>
        </p:txBody>
      </p:sp>
    </p:spTree>
    <p:extLst>
      <p:ext uri="{BB962C8B-B14F-4D97-AF65-F5344CB8AC3E}">
        <p14:creationId xmlns:p14="http://schemas.microsoft.com/office/powerpoint/2010/main" val="399241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שלב שלישי – בניית ה"סיפור"</a:t>
            </a:r>
            <a:endParaRPr lang="he-IL" dirty="0"/>
          </a:p>
        </p:txBody>
      </p:sp>
      <p:sp>
        <p:nvSpPr>
          <p:cNvPr id="3" name="מציין מיקום תוכן 2"/>
          <p:cNvSpPr>
            <a:spLocks noGrp="1"/>
          </p:cNvSpPr>
          <p:nvPr>
            <p:ph idx="1"/>
          </p:nvPr>
        </p:nvSpPr>
        <p:spPr/>
        <p:txBody>
          <a:bodyPr/>
          <a:lstStyle/>
          <a:p>
            <a:r>
              <a:rPr lang="he-IL" dirty="0" smtClean="0"/>
              <a:t>רצוי לבחור בסיפור אשר קרוב לעולמם של חברי הקבוצה (מבחינת גיל הגיבורים, זמן ההתרחשות, מקום ההתרחשות, וכד')</a:t>
            </a:r>
          </a:p>
          <a:p>
            <a:r>
              <a:rPr lang="he-IL" dirty="0" smtClean="0"/>
              <a:t>ניתן לכתוב על נושא היוצר קשר לחיי יומיום</a:t>
            </a:r>
          </a:p>
          <a:p>
            <a:r>
              <a:rPr lang="he-IL" dirty="0" smtClean="0"/>
              <a:t>לפעמים הסיפור רחוק מהמציאות בה חיים יוצרי הסיפור </a:t>
            </a:r>
          </a:p>
          <a:p>
            <a:r>
              <a:rPr lang="he-IL" dirty="0" smtClean="0"/>
              <a:t>מומלץ לבנות מעין ראשי פרקים אשר ישמשו כקווים מנחים לבניית הסיפור</a:t>
            </a:r>
          </a:p>
          <a:p>
            <a:r>
              <a:rPr lang="he-IL" dirty="0" smtClean="0"/>
              <a:t>יש לשים לב לכתיבה של פתיחה מסקרנת, כדי לא לאבד את הקורא עוד בהתחלה</a:t>
            </a:r>
          </a:p>
          <a:p>
            <a:endParaRPr lang="he-IL" dirty="0"/>
          </a:p>
          <a:p>
            <a:r>
              <a:rPr lang="he-IL" b="1" dirty="0" smtClean="0"/>
              <a:t>מומלץ להיעזר במורה לספרות בכתיבת הסיפור או בהנחיות וטיפים</a:t>
            </a:r>
            <a:endParaRPr lang="he-IL" b="1" dirty="0"/>
          </a:p>
        </p:txBody>
      </p:sp>
    </p:spTree>
    <p:extLst>
      <p:ext uri="{BB962C8B-B14F-4D97-AF65-F5344CB8AC3E}">
        <p14:creationId xmlns:p14="http://schemas.microsoft.com/office/powerpoint/2010/main" val="361998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839790"/>
            <a:ext cx="7776864" cy="1320800"/>
          </a:xfrm>
        </p:spPr>
        <p:txBody>
          <a:bodyPr/>
          <a:lstStyle/>
          <a:p>
            <a:r>
              <a:rPr lang="he-IL" dirty="0" smtClean="0">
                <a:ln>
                  <a:solidFill>
                    <a:schemeClr val="accent2">
                      <a:lumMod val="50000"/>
                    </a:schemeClr>
                  </a:solidFill>
                </a:ln>
              </a:rPr>
              <a:t>שלב רביעי- שילוב התוכן המדעי בסיפור</a:t>
            </a:r>
            <a:endParaRPr lang="he-IL" dirty="0">
              <a:ln>
                <a:solidFill>
                  <a:schemeClr val="accent2">
                    <a:lumMod val="50000"/>
                  </a:schemeClr>
                </a:solidFill>
              </a:ln>
            </a:endParaRPr>
          </a:p>
        </p:txBody>
      </p:sp>
      <p:sp>
        <p:nvSpPr>
          <p:cNvPr id="3" name="מציין מיקום תוכן 2"/>
          <p:cNvSpPr>
            <a:spLocks noGrp="1"/>
          </p:cNvSpPr>
          <p:nvPr>
            <p:ph idx="1"/>
          </p:nvPr>
        </p:nvSpPr>
        <p:spPr/>
        <p:txBody>
          <a:bodyPr/>
          <a:lstStyle/>
          <a:p>
            <a:pPr>
              <a:lnSpc>
                <a:spcPct val="200000"/>
              </a:lnSpc>
            </a:pPr>
            <a:r>
              <a:rPr lang="he-IL" dirty="0" smtClean="0"/>
              <a:t>בשלב זה על התלמידים לשקול ולהחליט כיצד לשלב את התוכן המדעי מבלי לפגוע בסיפוריות" ובזרימה של הסיפור. חשוב לשלב מגוון מיומנויות כגון: שאילת שאלות , השוואה, טיעון, ונימוק מדעי, ממצאים גרפיים, טבלאות, נתונים או מודלים מדעיים ולבסוף הסקת מסקנות.</a:t>
            </a:r>
            <a:endParaRPr lang="he-IL" dirty="0"/>
          </a:p>
        </p:txBody>
      </p:sp>
    </p:spTree>
    <p:extLst>
      <p:ext uri="{BB962C8B-B14F-4D97-AF65-F5344CB8AC3E}">
        <p14:creationId xmlns:p14="http://schemas.microsoft.com/office/powerpoint/2010/main" val="292603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4535" y="832681"/>
            <a:ext cx="7137841" cy="1320800"/>
          </a:xfrm>
        </p:spPr>
        <p:txBody>
          <a:bodyPr/>
          <a:lstStyle/>
          <a:p>
            <a:r>
              <a:rPr lang="he-IL" dirty="0" smtClean="0">
                <a:ln>
                  <a:solidFill>
                    <a:schemeClr val="accent2">
                      <a:lumMod val="50000"/>
                    </a:schemeClr>
                  </a:solidFill>
                </a:ln>
              </a:rPr>
              <a:t>שלב חמישי – עיצוב, עריכה והדפסה</a:t>
            </a:r>
            <a:endParaRPr lang="he-IL" dirty="0">
              <a:ln>
                <a:solidFill>
                  <a:schemeClr val="accent2">
                    <a:lumMod val="50000"/>
                  </a:schemeClr>
                </a:solidFill>
              </a:ln>
            </a:endParaRPr>
          </a:p>
        </p:txBody>
      </p:sp>
      <p:sp>
        <p:nvSpPr>
          <p:cNvPr id="3" name="מציין מיקום תוכן 2"/>
          <p:cNvSpPr>
            <a:spLocks noGrp="1"/>
          </p:cNvSpPr>
          <p:nvPr>
            <p:ph idx="1"/>
          </p:nvPr>
        </p:nvSpPr>
        <p:spPr/>
        <p:txBody>
          <a:bodyPr/>
          <a:lstStyle/>
          <a:p>
            <a:pPr>
              <a:lnSpc>
                <a:spcPct val="200000"/>
              </a:lnSpc>
              <a:buFont typeface="Wingdings" panose="05000000000000000000" pitchFamily="2" charset="2"/>
              <a:buChar char="&amp;"/>
            </a:pPr>
            <a:r>
              <a:rPr lang="he-IL" dirty="0" smtClean="0"/>
              <a:t>איסוף ויצירה של המרכיבים החזותיים- איורים תמונות אשר תומכים בהסברים המדעיים וממחישים אותו</a:t>
            </a:r>
          </a:p>
          <a:p>
            <a:pPr>
              <a:lnSpc>
                <a:spcPct val="200000"/>
              </a:lnSpc>
              <a:buFont typeface="Wingdings" panose="05000000000000000000" pitchFamily="2" charset="2"/>
              <a:buChar char="&amp;"/>
            </a:pPr>
            <a:r>
              <a:rPr lang="he-IL" dirty="0" smtClean="0"/>
              <a:t>ארגון התוכן – הסיפור משולב בתוכן המדעי והמרכיבים החזותיים באמצעות תוכנה להדפסת אלבומים</a:t>
            </a:r>
          </a:p>
          <a:p>
            <a:pPr>
              <a:lnSpc>
                <a:spcPct val="200000"/>
              </a:lnSpc>
              <a:buFont typeface="Wingdings" panose="05000000000000000000" pitchFamily="2" charset="2"/>
              <a:buChar char="&amp;"/>
            </a:pPr>
            <a:r>
              <a:rPr lang="he-IL" dirty="0" smtClean="0"/>
              <a:t>הדפסת הספר</a:t>
            </a:r>
            <a:endParaRPr lang="he-IL" dirty="0"/>
          </a:p>
        </p:txBody>
      </p:sp>
    </p:spTree>
    <p:extLst>
      <p:ext uri="{BB962C8B-B14F-4D97-AF65-F5344CB8AC3E}">
        <p14:creationId xmlns:p14="http://schemas.microsoft.com/office/powerpoint/2010/main" val="54212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n>
                  <a:solidFill>
                    <a:schemeClr val="accent2">
                      <a:lumMod val="50000"/>
                    </a:schemeClr>
                  </a:solidFill>
                </a:ln>
              </a:rPr>
              <a:t>שלב שישי - סיכום</a:t>
            </a:r>
            <a:endParaRPr lang="he-IL" dirty="0">
              <a:ln>
                <a:solidFill>
                  <a:schemeClr val="accent2">
                    <a:lumMod val="50000"/>
                  </a:schemeClr>
                </a:solidFill>
              </a:ln>
            </a:endParaRPr>
          </a:p>
        </p:txBody>
      </p:sp>
      <p:sp>
        <p:nvSpPr>
          <p:cNvPr id="3" name="מציין מיקום תוכן 2"/>
          <p:cNvSpPr>
            <a:spLocks noGrp="1"/>
          </p:cNvSpPr>
          <p:nvPr>
            <p:ph idx="1"/>
          </p:nvPr>
        </p:nvSpPr>
        <p:spPr/>
        <p:txBody>
          <a:bodyPr/>
          <a:lstStyle/>
          <a:p>
            <a:pPr>
              <a:lnSpc>
                <a:spcPct val="200000"/>
              </a:lnSpc>
              <a:buFont typeface="Wingdings" panose="05000000000000000000" pitchFamily="2" charset="2"/>
              <a:buChar char="&amp;"/>
            </a:pPr>
            <a:r>
              <a:rPr lang="he-IL" dirty="0" smtClean="0"/>
              <a:t>כל אחד מחברי הקבוצה מוסר דף רפלקציה אישית על תהליך העבודה והלמידה בהתאם לשאלות מנחות</a:t>
            </a:r>
          </a:p>
          <a:p>
            <a:pPr>
              <a:lnSpc>
                <a:spcPct val="200000"/>
              </a:lnSpc>
              <a:buFont typeface="Wingdings" panose="05000000000000000000" pitchFamily="2" charset="2"/>
              <a:buChar char="&amp;"/>
            </a:pPr>
            <a:r>
              <a:rPr lang="he-IL" dirty="0" smtClean="0"/>
              <a:t>מילוי המחוון</a:t>
            </a:r>
            <a:endParaRPr lang="he-IL" dirty="0"/>
          </a:p>
        </p:txBody>
      </p:sp>
    </p:spTree>
    <p:extLst>
      <p:ext uri="{BB962C8B-B14F-4D97-AF65-F5344CB8AC3E}">
        <p14:creationId xmlns:p14="http://schemas.microsoft.com/office/powerpoint/2010/main" val="322360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n>
                  <a:solidFill>
                    <a:schemeClr val="accent2">
                      <a:lumMod val="50000"/>
                    </a:schemeClr>
                  </a:solidFill>
                </a:ln>
              </a:rPr>
              <a:t>התנסות בשטח</a:t>
            </a:r>
            <a:endParaRPr lang="he-IL" dirty="0">
              <a:ln>
                <a:solidFill>
                  <a:schemeClr val="accent2">
                    <a:lumMod val="50000"/>
                  </a:schemeClr>
                </a:solidFill>
              </a:ln>
            </a:endParaRPr>
          </a:p>
        </p:txBody>
      </p:sp>
      <p:sp>
        <p:nvSpPr>
          <p:cNvPr id="3" name="מציין מיקום תוכן 2"/>
          <p:cNvSpPr>
            <a:spLocks noGrp="1"/>
          </p:cNvSpPr>
          <p:nvPr>
            <p:ph idx="1"/>
          </p:nvPr>
        </p:nvSpPr>
        <p:spPr/>
        <p:txBody>
          <a:bodyPr/>
          <a:lstStyle/>
          <a:p>
            <a:r>
              <a:rPr lang="he-IL" dirty="0" smtClean="0"/>
              <a:t>צילום של חברות הקבוצה</a:t>
            </a:r>
          </a:p>
          <a:p>
            <a:r>
              <a:rPr lang="he-IL" dirty="0" smtClean="0"/>
              <a:t>שיתוף של תמונות החברות ושמותיהן ושיתוף במאגר ראשוני של תמונות מהמבניות השונות</a:t>
            </a:r>
          </a:p>
          <a:p>
            <a:endParaRPr lang="he-IL"/>
          </a:p>
          <a:p>
            <a:pPr marL="0" indent="0">
              <a:buNone/>
            </a:pPr>
            <a:endParaRPr lang="he-IL" dirty="0" smtClean="0"/>
          </a:p>
          <a:p>
            <a:pPr marL="0" indent="0">
              <a:buNone/>
            </a:pPr>
            <a:r>
              <a:rPr lang="he-IL" b="1" dirty="0" smtClean="0"/>
              <a:t>     כל אחת מכינה דף של ספר בתוכנת "לופה" </a:t>
            </a:r>
          </a:p>
          <a:p>
            <a:r>
              <a:rPr lang="he-IL" dirty="0" smtClean="0"/>
              <a:t>בדף יופיעו פרטיה של המשתתפת + טיפ מעבודתה לחברות הקבוצה</a:t>
            </a:r>
          </a:p>
          <a:p>
            <a:r>
              <a:rPr lang="he-IL" dirty="0" smtClean="0"/>
              <a:t>מה לקחתי מהסדנא?</a:t>
            </a:r>
          </a:p>
          <a:p>
            <a:endParaRPr lang="he-IL" dirty="0"/>
          </a:p>
        </p:txBody>
      </p:sp>
    </p:spTree>
    <p:extLst>
      <p:ext uri="{BB962C8B-B14F-4D97-AF65-F5344CB8AC3E}">
        <p14:creationId xmlns:p14="http://schemas.microsoft.com/office/powerpoint/2010/main" val="410517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p:nvPr/>
        </p:nvGrpSpPr>
        <p:grpSpPr>
          <a:xfrm>
            <a:off x="395536" y="260648"/>
            <a:ext cx="8424936" cy="6336704"/>
            <a:chOff x="683568" y="1124744"/>
            <a:chExt cx="7992888" cy="5112568"/>
          </a:xfrm>
        </p:grpSpPr>
        <p:sp>
          <p:nvSpPr>
            <p:cNvPr id="8" name="Rounded Rectangle 7"/>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9" name="Rounded Rectangle 8"/>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68962" name="Rectangle 2"/>
          <p:cNvSpPr>
            <a:spLocks noGrp="1" noChangeArrowheads="1"/>
          </p:cNvSpPr>
          <p:nvPr>
            <p:ph type="title"/>
          </p:nvPr>
        </p:nvSpPr>
        <p:spPr>
          <a:effectLst>
            <a:outerShdw dist="35921" dir="2700000" algn="ctr" rotWithShape="0">
              <a:srgbClr val="FEF8BE"/>
            </a:outerShdw>
          </a:effectLst>
        </p:spPr>
        <p:txBody>
          <a:bodyPr>
            <a:normAutofit/>
          </a:bodyPr>
          <a:lstStyle/>
          <a:p>
            <a:pPr eaLnBrk="1" hangingPunct="1">
              <a:defRPr/>
            </a:pPr>
            <a:r>
              <a:rPr lang="he-IL"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מדוע ספר לימודי</a:t>
            </a:r>
            <a:r>
              <a:rPr lang="he-IL"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a:t>
            </a:r>
            <a:br>
              <a:rPr lang="he-IL"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b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168963" name="Rectangle 3"/>
          <p:cNvSpPr>
            <a:spLocks noGrp="1" noChangeArrowheads="1"/>
          </p:cNvSpPr>
          <p:nvPr>
            <p:ph idx="1"/>
          </p:nvPr>
        </p:nvSpPr>
        <p:spPr>
          <a:xfrm>
            <a:off x="1116013" y="1412775"/>
            <a:ext cx="7272337" cy="4713387"/>
          </a:xfrm>
        </p:spPr>
        <p:txBody>
          <a:bodyPr>
            <a:normAutofit lnSpcReduction="10000"/>
          </a:bodyPr>
          <a:lstStyle/>
          <a:p>
            <a:pPr algn="just" eaLnBrk="1" hangingPunct="1">
              <a:lnSpc>
                <a:spcPct val="80000"/>
              </a:lnSpc>
              <a:buClr>
                <a:schemeClr val="accent2"/>
              </a:buClr>
              <a:buFont typeface="Wingdings" panose="05000000000000000000" pitchFamily="2" charset="2"/>
              <a:buChar char="&amp;"/>
            </a:pPr>
            <a:r>
              <a:rPr lang="he-IL" sz="2400" dirty="0" smtClean="0"/>
              <a:t>התלמידים כיוצרי ספרים חווים תהליך של חקירה, איסוף מידע, לימוד ועיבוד המידע  לספר דיגיטלי, תוך עיצוב והפקת הספר  בחברותא.</a:t>
            </a:r>
          </a:p>
          <a:p>
            <a:pPr algn="just" eaLnBrk="1" hangingPunct="1">
              <a:lnSpc>
                <a:spcPct val="80000"/>
              </a:lnSpc>
              <a:buClr>
                <a:schemeClr val="accent2"/>
              </a:buClr>
              <a:buFont typeface="Wingdings" panose="05000000000000000000" pitchFamily="2" charset="2"/>
              <a:buChar char="&amp;"/>
            </a:pPr>
            <a:endParaRPr lang="he-IL" sz="2400" dirty="0" smtClean="0"/>
          </a:p>
          <a:p>
            <a:pPr algn="just" eaLnBrk="1" hangingPunct="1">
              <a:lnSpc>
                <a:spcPct val="80000"/>
              </a:lnSpc>
              <a:buClr>
                <a:schemeClr val="accent2"/>
              </a:buClr>
              <a:buFont typeface="Wingdings" panose="05000000000000000000" pitchFamily="2" charset="2"/>
              <a:buChar char="&amp;"/>
            </a:pPr>
            <a:r>
              <a:rPr lang="he-IL" sz="2400" dirty="0" smtClean="0"/>
              <a:t>המטרות הלימודיות מושגות בדרך עקיפה, הן במהלך יצירת הספר והן תוך כדי הקריאה בו, מבלי לפגוע ברוח הקלילה, השמחה והמשוחררות של הכנת ספר קריאה.</a:t>
            </a:r>
            <a:r>
              <a:rPr lang="en-US" sz="2400" dirty="0" smtClean="0"/>
              <a:t/>
            </a:r>
            <a:br>
              <a:rPr lang="en-US" sz="2400" dirty="0" smtClean="0"/>
            </a:br>
            <a:r>
              <a:rPr lang="en-US" sz="2400" dirty="0" smtClean="0"/>
              <a:t> </a:t>
            </a:r>
            <a:endParaRPr lang="he-IL" sz="2400" dirty="0" smtClean="0"/>
          </a:p>
          <a:p>
            <a:pPr algn="just" eaLnBrk="1" hangingPunct="1">
              <a:lnSpc>
                <a:spcPct val="80000"/>
              </a:lnSpc>
              <a:buClr>
                <a:schemeClr val="accent2"/>
              </a:buClr>
              <a:buFont typeface="Wingdings" panose="05000000000000000000" pitchFamily="2" charset="2"/>
              <a:buChar char="&amp;"/>
            </a:pPr>
            <a:r>
              <a:rPr lang="he-IL" sz="2400" dirty="0" smtClean="0"/>
              <a:t>בפיתוח הספר מובאות לידי ביטוי ריבוי אינטליגנציות. </a:t>
            </a:r>
            <a:r>
              <a:rPr lang="en-US" sz="2400" dirty="0" smtClean="0"/>
              <a:t/>
            </a:r>
            <a:br>
              <a:rPr lang="en-US" sz="2400" dirty="0" smtClean="0"/>
            </a:br>
            <a:endParaRPr lang="he-IL" sz="2400" dirty="0" smtClean="0"/>
          </a:p>
          <a:p>
            <a:pPr algn="just" eaLnBrk="1" hangingPunct="1">
              <a:lnSpc>
                <a:spcPct val="80000"/>
              </a:lnSpc>
              <a:buClr>
                <a:schemeClr val="accent2"/>
              </a:buClr>
              <a:buFont typeface="Wingdings" panose="05000000000000000000" pitchFamily="2" charset="2"/>
              <a:buChar char="&amp;"/>
            </a:pPr>
            <a:r>
              <a:rPr lang="he-IL" sz="2400" dirty="0" smtClean="0"/>
              <a:t>פיתוח הספר עשוי לסייע בפיתוח מיומנויות חברתיות.</a:t>
            </a:r>
            <a:r>
              <a:rPr lang="en-US" sz="2400" dirty="0" smtClean="0"/>
              <a:t/>
            </a:r>
            <a:br>
              <a:rPr lang="en-US" sz="2400" dirty="0" smtClean="0"/>
            </a:br>
            <a:endParaRPr lang="he-IL" sz="2400" dirty="0" smtClean="0"/>
          </a:p>
          <a:p>
            <a:pPr algn="just" eaLnBrk="1" hangingPunct="1">
              <a:lnSpc>
                <a:spcPct val="80000"/>
              </a:lnSpc>
              <a:buClr>
                <a:schemeClr val="accent2"/>
              </a:buClr>
              <a:buFont typeface="Wingdings" panose="05000000000000000000" pitchFamily="2" charset="2"/>
              <a:buChar char="&amp;"/>
            </a:pPr>
            <a:r>
              <a:rPr lang="he-IL" sz="2400" dirty="0" smtClean="0"/>
              <a:t>פיתוח הספר מאפשר רכישה ותרגול של מיומנויות יסוד ופיתוח אסטרטגיות חשיבה.</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a:effectLst>
            <a:outerShdw dist="35921" dir="2700000" algn="ctr" rotWithShape="0">
              <a:srgbClr val="FEF8BE"/>
            </a:outerShdw>
          </a:effectLst>
        </p:spPr>
        <p:txBody>
          <a:bodyPr>
            <a:normAutofit/>
          </a:bodyPr>
          <a:lstStyle/>
          <a:p>
            <a:pPr eaLnBrk="1" hangingPunct="1">
              <a:defRPr/>
            </a:pPr>
            <a:r>
              <a:rPr lang="he-IL"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הספר המדעי</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7170" name="Rectangle 3"/>
          <p:cNvSpPr>
            <a:spLocks noGrp="1" noChangeArrowheads="1"/>
          </p:cNvSpPr>
          <p:nvPr>
            <p:ph idx="1"/>
          </p:nvPr>
        </p:nvSpPr>
        <p:spPr/>
        <p:txBody>
          <a:bodyPr/>
          <a:lstStyle/>
          <a:p>
            <a:pPr marL="0" indent="0" eaLnBrk="1" hangingPunct="1">
              <a:lnSpc>
                <a:spcPct val="140000"/>
              </a:lnSpc>
              <a:buNone/>
            </a:pPr>
            <a:r>
              <a:rPr lang="he-IL" sz="2000" dirty="0" smtClean="0"/>
              <a:t>תהליך תכנון והפקת ספר על-ידי תלמידים, הכרוך באיסוף מידע, ארגונו, עיצובו וכו', הינו תהליך דמוקרטי-הומניסטי, הנותן ביטוי לכל רובדי האישיות ועונה על מטרות פדגוגיות נרחבות.</a:t>
            </a:r>
            <a:endParaRPr lang="en-US" sz="2000" dirty="0" smtClean="0"/>
          </a:p>
          <a:p>
            <a:pPr eaLnBrk="1" hangingPunct="1"/>
            <a:endParaRPr lang="en-US" sz="2000" dirty="0" smtClean="0"/>
          </a:p>
        </p:txBody>
      </p:sp>
      <p:sp>
        <p:nvSpPr>
          <p:cNvPr id="7172" name="Rectangle 5"/>
          <p:cNvSpPr>
            <a:spLocks noChangeArrowheads="1"/>
          </p:cNvSpPr>
          <p:nvPr/>
        </p:nvSpPr>
        <p:spPr bwMode="auto">
          <a:xfrm>
            <a:off x="1547813" y="3789363"/>
            <a:ext cx="5897562" cy="457200"/>
          </a:xfrm>
          <a:prstGeom prst="rect">
            <a:avLst/>
          </a:prstGeom>
          <a:noFill/>
          <a:ln w="9525">
            <a:noFill/>
            <a:miter lim="800000"/>
            <a:headEnd/>
            <a:tailEnd/>
          </a:ln>
        </p:spPr>
        <p:txBody>
          <a:bodyPr wrap="none">
            <a:spAutoFit/>
          </a:bodyPr>
          <a:lstStyle/>
          <a:p>
            <a:r>
              <a:rPr lang="he-IL" sz="2400" b="1" dirty="0"/>
              <a:t>"שמעתי-שכחתי, ראיתי-זכרתי, עשיתי-למדתי!"</a:t>
            </a:r>
            <a:endParaRPr lang="en-US" sz="2400" b="1" dirty="0"/>
          </a:p>
        </p:txBody>
      </p:sp>
      <p:sp>
        <p:nvSpPr>
          <p:cNvPr id="7173" name="Text Box 6"/>
          <p:cNvSpPr txBox="1">
            <a:spLocks noChangeArrowheads="1"/>
          </p:cNvSpPr>
          <p:nvPr/>
        </p:nvSpPr>
        <p:spPr bwMode="auto">
          <a:xfrm>
            <a:off x="1187450" y="4581525"/>
            <a:ext cx="7056438" cy="1295400"/>
          </a:xfrm>
          <a:prstGeom prst="rect">
            <a:avLst/>
          </a:prstGeom>
          <a:noFill/>
          <a:ln w="28575">
            <a:noFill/>
            <a:miter lim="800000"/>
            <a:headEnd/>
            <a:tailEnd/>
          </a:ln>
        </p:spPr>
        <p:txBody>
          <a:bodyPr/>
          <a:lstStyle/>
          <a:p>
            <a:pPr algn="ctr" rtl="0">
              <a:spcBef>
                <a:spcPct val="50000"/>
              </a:spcBef>
            </a:pPr>
            <a:r>
              <a:rPr lang="he-IL" sz="2400" b="1"/>
              <a:t>"ילדים מבינים באמת רק את הדברים שהם ממציאים בעצמם"</a:t>
            </a:r>
          </a:p>
          <a:p>
            <a:pPr algn="ctr" rtl="0">
              <a:spcBef>
                <a:spcPct val="50000"/>
              </a:spcBef>
            </a:pPr>
            <a:r>
              <a:rPr lang="he-IL"/>
              <a:t>פיאז'ה</a:t>
            </a:r>
            <a:endParaRPr lang="en-US"/>
          </a:p>
        </p:txBody>
      </p:sp>
      <p:pic>
        <p:nvPicPr>
          <p:cNvPr id="7174" name="Picture 7" descr="MCj03835460000[1]"/>
          <p:cNvPicPr>
            <a:picLocks noChangeAspect="1" noChangeArrowheads="1"/>
          </p:cNvPicPr>
          <p:nvPr/>
        </p:nvPicPr>
        <p:blipFill>
          <a:blip r:embed="rId2" cstate="print"/>
          <a:srcRect/>
          <a:stretch>
            <a:fillRect/>
          </a:stretch>
        </p:blipFill>
        <p:spPr bwMode="auto">
          <a:xfrm>
            <a:off x="1116013" y="5084763"/>
            <a:ext cx="838200" cy="83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7"/>
          <p:cNvGrpSpPr/>
          <p:nvPr/>
        </p:nvGrpSpPr>
        <p:grpSpPr>
          <a:xfrm>
            <a:off x="709570" y="260350"/>
            <a:ext cx="8424936" cy="6336704"/>
            <a:chOff x="683568" y="1124744"/>
            <a:chExt cx="7992888" cy="5112568"/>
          </a:xfrm>
        </p:grpSpPr>
        <p:sp>
          <p:nvSpPr>
            <p:cNvPr id="19" name="Rounded Rectangle 18"/>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20" name="Rounded Rectangle 19"/>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23906" name="Rectangle 2"/>
          <p:cNvSpPr>
            <a:spLocks noGrp="1" noChangeArrowheads="1"/>
          </p:cNvSpPr>
          <p:nvPr>
            <p:ph type="title" sz="quarter"/>
          </p:nvPr>
        </p:nvSpPr>
        <p:spPr>
          <a:effectLst>
            <a:outerShdw dist="35921" dir="2700000" algn="ctr" rotWithShape="0">
              <a:srgbClr val="FEF8BE"/>
            </a:outerShdw>
          </a:effectLst>
        </p:spPr>
        <p:txBody>
          <a:bodyPr>
            <a:normAutofit/>
          </a:bodyPr>
          <a:lstStyle/>
          <a:p>
            <a:pPr eaLnBrk="1" hangingPunct="1">
              <a:defRPr/>
            </a:pPr>
            <a:r>
              <a:rPr lang="he-IL"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תרומת הספר</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pic>
        <p:nvPicPr>
          <p:cNvPr id="8200" name="Picture 31" descr="MCj03891980000[1]"/>
          <p:cNvPicPr>
            <a:picLocks noGrp="1" noChangeAspect="1" noChangeArrowheads="1"/>
          </p:cNvPicPr>
          <p:nvPr>
            <p:ph sz="quarter" idx="1"/>
          </p:nvPr>
        </p:nvPicPr>
        <p:blipFill>
          <a:blip r:embed="rId2" cstate="print"/>
          <a:stretch>
            <a:fillRect/>
          </a:stretch>
        </p:blipFill>
        <p:spPr>
          <a:xfrm>
            <a:off x="2455729" y="2269369"/>
            <a:ext cx="519379" cy="847649"/>
          </a:xfrm>
          <a:noFill/>
        </p:spPr>
      </p:pic>
      <p:pic>
        <p:nvPicPr>
          <p:cNvPr id="8198" name="Picture 25" descr="MCj03836360000[1]"/>
          <p:cNvPicPr>
            <a:picLocks noGrp="1" noChangeAspect="1" noChangeArrowheads="1"/>
          </p:cNvPicPr>
          <p:nvPr>
            <p:ph sz="quarter" idx="2"/>
          </p:nvPr>
        </p:nvPicPr>
        <p:blipFill>
          <a:blip r:embed="rId3" cstate="print"/>
          <a:srcRect/>
          <a:stretch>
            <a:fillRect/>
          </a:stretch>
        </p:blipFill>
        <p:spPr>
          <a:xfrm>
            <a:off x="3563938" y="4724400"/>
            <a:ext cx="931862" cy="1004888"/>
          </a:xfrm>
          <a:noFill/>
        </p:spPr>
      </p:pic>
      <p:pic>
        <p:nvPicPr>
          <p:cNvPr id="23" name="תמונה 22" descr="חברתית.PNG"/>
          <p:cNvPicPr>
            <a:picLocks noChangeAspect="1"/>
          </p:cNvPicPr>
          <p:nvPr/>
        </p:nvPicPr>
        <p:blipFill>
          <a:blip r:embed="rId4"/>
          <a:stretch>
            <a:fillRect/>
          </a:stretch>
        </p:blipFill>
        <p:spPr>
          <a:xfrm>
            <a:off x="5000628" y="1071546"/>
            <a:ext cx="3692918" cy="2990583"/>
          </a:xfrm>
          <a:prstGeom prst="rect">
            <a:avLst/>
          </a:prstGeom>
        </p:spPr>
      </p:pic>
      <p:sp>
        <p:nvSpPr>
          <p:cNvPr id="24" name="TextBox 23"/>
          <p:cNvSpPr txBox="1"/>
          <p:nvPr/>
        </p:nvSpPr>
        <p:spPr>
          <a:xfrm>
            <a:off x="7138528" y="2769811"/>
            <a:ext cx="1214446" cy="830997"/>
          </a:xfrm>
          <a:prstGeom prst="rect">
            <a:avLst/>
          </a:prstGeom>
          <a:noFill/>
        </p:spPr>
        <p:txBody>
          <a:bodyPr wrap="square" rtlCol="1">
            <a:spAutoFit/>
          </a:bodyPr>
          <a:lstStyle/>
          <a:p>
            <a:r>
              <a:rPr lang="he-IL" sz="2400" dirty="0" smtClean="0"/>
              <a:t>מבחינה </a:t>
            </a:r>
          </a:p>
          <a:p>
            <a:r>
              <a:rPr lang="he-IL" sz="2400" dirty="0" smtClean="0"/>
              <a:t>חברתית</a:t>
            </a:r>
            <a:endParaRPr lang="he-IL" sz="2400" dirty="0"/>
          </a:p>
        </p:txBody>
      </p:sp>
      <p:pic>
        <p:nvPicPr>
          <p:cNvPr id="25" name="תמונה 24" descr="קשר.PNG"/>
          <p:cNvPicPr>
            <a:picLocks noChangeAspect="1"/>
          </p:cNvPicPr>
          <p:nvPr/>
        </p:nvPicPr>
        <p:blipFill>
          <a:blip r:embed="rId5"/>
          <a:stretch>
            <a:fillRect/>
          </a:stretch>
        </p:blipFill>
        <p:spPr>
          <a:xfrm>
            <a:off x="1857356" y="1000108"/>
            <a:ext cx="2296534" cy="2946161"/>
          </a:xfrm>
          <a:prstGeom prst="rect">
            <a:avLst/>
          </a:prstGeom>
        </p:spPr>
      </p:pic>
      <p:sp>
        <p:nvSpPr>
          <p:cNvPr id="26" name="TextBox 25"/>
          <p:cNvSpPr txBox="1"/>
          <p:nvPr/>
        </p:nvSpPr>
        <p:spPr>
          <a:xfrm>
            <a:off x="1784174" y="1285860"/>
            <a:ext cx="2144884" cy="2308324"/>
          </a:xfrm>
          <a:prstGeom prst="rect">
            <a:avLst/>
          </a:prstGeom>
          <a:noFill/>
        </p:spPr>
        <p:txBody>
          <a:bodyPr wrap="square" rtlCol="1">
            <a:spAutoFit/>
          </a:bodyPr>
          <a:lstStyle/>
          <a:p>
            <a:endParaRPr lang="he-IL" sz="2400" dirty="0" smtClean="0"/>
          </a:p>
          <a:p>
            <a:endParaRPr lang="he-IL" sz="2400" dirty="0" smtClean="0"/>
          </a:p>
          <a:p>
            <a:endParaRPr lang="he-IL" sz="2400" dirty="0" smtClean="0"/>
          </a:p>
          <a:p>
            <a:endParaRPr lang="he-IL" sz="2400" dirty="0" smtClean="0"/>
          </a:p>
          <a:p>
            <a:r>
              <a:rPr lang="he-IL" sz="2400" dirty="0" smtClean="0"/>
              <a:t>קשר עם הקהילה</a:t>
            </a:r>
            <a:endParaRPr lang="he-IL" sz="2400" dirty="0"/>
          </a:p>
        </p:txBody>
      </p:sp>
      <p:pic>
        <p:nvPicPr>
          <p:cNvPr id="27" name="תמונה 26" descr="חדוות יצירה.PNG"/>
          <p:cNvPicPr>
            <a:picLocks noChangeAspect="1"/>
          </p:cNvPicPr>
          <p:nvPr/>
        </p:nvPicPr>
        <p:blipFill>
          <a:blip r:embed="rId6"/>
          <a:stretch>
            <a:fillRect/>
          </a:stretch>
        </p:blipFill>
        <p:spPr>
          <a:xfrm>
            <a:off x="2928926" y="3571876"/>
            <a:ext cx="2357454" cy="2664948"/>
          </a:xfrm>
          <a:prstGeom prst="rect">
            <a:avLst/>
          </a:prstGeom>
        </p:spPr>
      </p:pic>
      <p:sp>
        <p:nvSpPr>
          <p:cNvPr id="28" name="TextBox 27"/>
          <p:cNvSpPr txBox="1"/>
          <p:nvPr/>
        </p:nvSpPr>
        <p:spPr>
          <a:xfrm>
            <a:off x="3071803" y="5357827"/>
            <a:ext cx="2000264" cy="830997"/>
          </a:xfrm>
          <a:prstGeom prst="rect">
            <a:avLst/>
          </a:prstGeom>
          <a:solidFill>
            <a:schemeClr val="bg1">
              <a:lumMod val="85000"/>
            </a:schemeClr>
          </a:solidFill>
        </p:spPr>
        <p:txBody>
          <a:bodyPr wrap="square" rtlCol="1">
            <a:spAutoFit/>
          </a:bodyPr>
          <a:lstStyle/>
          <a:p>
            <a:r>
              <a:rPr lang="he-IL" sz="2400" dirty="0" smtClean="0"/>
              <a:t>סיפוק </a:t>
            </a:r>
          </a:p>
          <a:p>
            <a:r>
              <a:rPr lang="he-IL" sz="2400" dirty="0" smtClean="0"/>
              <a:t>וחדוות יצירה</a:t>
            </a:r>
            <a:endParaRPr lang="he-IL" sz="2400" dirty="0"/>
          </a:p>
        </p:txBody>
      </p:sp>
      <p:pic>
        <p:nvPicPr>
          <p:cNvPr id="29" name="תמונה 28" descr="חוויתי.PNG"/>
          <p:cNvPicPr>
            <a:picLocks noChangeAspect="1"/>
          </p:cNvPicPr>
          <p:nvPr/>
        </p:nvPicPr>
        <p:blipFill>
          <a:blip r:embed="rId7"/>
          <a:stretch>
            <a:fillRect/>
          </a:stretch>
        </p:blipFill>
        <p:spPr>
          <a:xfrm>
            <a:off x="6143636" y="4000504"/>
            <a:ext cx="2095070" cy="2359710"/>
          </a:xfrm>
          <a:prstGeom prst="rect">
            <a:avLst/>
          </a:prstGeom>
        </p:spPr>
      </p:pic>
      <p:sp>
        <p:nvSpPr>
          <p:cNvPr id="30" name="TextBox 29"/>
          <p:cNvSpPr txBox="1"/>
          <p:nvPr/>
        </p:nvSpPr>
        <p:spPr>
          <a:xfrm>
            <a:off x="6286512" y="5143512"/>
            <a:ext cx="1714512" cy="830997"/>
          </a:xfrm>
          <a:prstGeom prst="rect">
            <a:avLst/>
          </a:prstGeom>
          <a:noFill/>
        </p:spPr>
        <p:txBody>
          <a:bodyPr wrap="square" rtlCol="1">
            <a:spAutoFit/>
          </a:bodyPr>
          <a:lstStyle/>
          <a:p>
            <a:r>
              <a:rPr lang="he-IL" sz="2400" dirty="0" smtClean="0"/>
              <a:t>למידה </a:t>
            </a:r>
          </a:p>
          <a:p>
            <a:r>
              <a:rPr lang="he-IL" sz="2400" dirty="0" smtClean="0"/>
              <a:t>חווייתית</a:t>
            </a:r>
            <a:endParaRPr lang="he-IL"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p:nvPr/>
        </p:nvGrpSpPr>
        <p:grpSpPr>
          <a:xfrm>
            <a:off x="637234" y="245089"/>
            <a:ext cx="8424936" cy="6336704"/>
            <a:chOff x="683568" y="1124744"/>
            <a:chExt cx="7992888" cy="5112568"/>
          </a:xfrm>
        </p:grpSpPr>
        <p:sp>
          <p:nvSpPr>
            <p:cNvPr id="8" name="Rounded Rectangle 7"/>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9" name="Rounded Rectangle 8"/>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9218" name="כותרת 1"/>
          <p:cNvSpPr>
            <a:spLocks noGrp="1"/>
          </p:cNvSpPr>
          <p:nvPr>
            <p:ph type="ctrTitle"/>
          </p:nvPr>
        </p:nvSpPr>
        <p:spPr>
          <a:xfrm>
            <a:off x="685800" y="692697"/>
            <a:ext cx="7772400" cy="1080119"/>
          </a:xfrm>
        </p:spPr>
        <p:txBody>
          <a:bodyPr>
            <a:normAutofit/>
          </a:bodyPr>
          <a:lstStyle/>
          <a:p>
            <a:r>
              <a:rPr lang="he-IL"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מבחינה חברתית</a:t>
            </a:r>
          </a:p>
        </p:txBody>
      </p:sp>
      <p:sp>
        <p:nvSpPr>
          <p:cNvPr id="9219" name="כותרת משנה 2"/>
          <p:cNvSpPr>
            <a:spLocks noGrp="1"/>
          </p:cNvSpPr>
          <p:nvPr>
            <p:ph type="subTitle" idx="1"/>
          </p:nvPr>
        </p:nvSpPr>
        <p:spPr>
          <a:xfrm>
            <a:off x="1428728" y="1785926"/>
            <a:ext cx="6400800" cy="4019562"/>
          </a:xfrm>
        </p:spPr>
        <p:txBody>
          <a:bodyPr/>
          <a:lstStyle/>
          <a:p>
            <a:r>
              <a:rPr lang="he-IL" sz="1600" b="1" dirty="0" smtClean="0">
                <a:solidFill>
                  <a:schemeClr val="tx1"/>
                </a:solidFill>
                <a:latin typeface="+mj-lt"/>
              </a:rPr>
              <a:t>ספרי דזה ומזה </a:t>
            </a:r>
          </a:p>
          <a:p>
            <a:r>
              <a:rPr lang="he-IL" sz="1600" dirty="0" smtClean="0">
                <a:solidFill>
                  <a:schemeClr val="tx1"/>
                </a:solidFill>
              </a:rPr>
              <a:t>(ליאורה בוסקילה)</a:t>
            </a:r>
          </a:p>
          <a:p>
            <a:r>
              <a:rPr lang="he-IL" sz="1600" dirty="0" smtClean="0">
                <a:solidFill>
                  <a:schemeClr val="tx1"/>
                </a:solidFill>
              </a:rPr>
              <a:t> כיוון שהייתי אחראית על יצירת הדמויות, הגופן, הטקסט, רעיון הספרים. ועוד... הייתי צריכה לכוון את כל הכיתה כולה. בכל יום הייתי מוצפת טלפונים, עבדתי על פרויקט זה ללא הפסקה. נהניתי לעזור אפילו שזה היה קשה לפעמים.</a:t>
            </a:r>
            <a:endParaRPr lang="en-US" sz="1600" dirty="0" smtClean="0">
              <a:solidFill>
                <a:schemeClr val="tx1"/>
              </a:solidFill>
            </a:endParaRPr>
          </a:p>
          <a:p>
            <a:r>
              <a:rPr lang="he-IL" sz="1600" dirty="0" smtClean="0">
                <a:solidFill>
                  <a:schemeClr val="tx1"/>
                </a:solidFill>
              </a:rPr>
              <a:t>וכמובן הכי הרבה נהניתי לראות את הספרים מונחים על השולחנות בתערוכה וזה היה שווה כל רגע של עייפות ומאמץ.</a:t>
            </a:r>
          </a:p>
          <a:p>
            <a:endParaRPr lang="en-US" sz="1600" dirty="0" smtClean="0">
              <a:solidFill>
                <a:schemeClr val="tx1"/>
              </a:solidFill>
            </a:endParaRPr>
          </a:p>
          <a:p>
            <a:endParaRPr lang="he-IL" dirty="0" smtClean="0">
              <a:solidFill>
                <a:schemeClr val="tx1"/>
              </a:solidFill>
            </a:endParaRPr>
          </a:p>
        </p:txBody>
      </p:sp>
      <p:pic>
        <p:nvPicPr>
          <p:cNvPr id="10" name="תמונה 9" descr="הדמויות המשותפות.PNG"/>
          <p:cNvPicPr>
            <a:picLocks noChangeAspect="1"/>
          </p:cNvPicPr>
          <p:nvPr/>
        </p:nvPicPr>
        <p:blipFill>
          <a:blip r:embed="rId2"/>
          <a:stretch>
            <a:fillRect/>
          </a:stretch>
        </p:blipFill>
        <p:spPr>
          <a:xfrm>
            <a:off x="571472" y="3714752"/>
            <a:ext cx="7880550" cy="15649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7"/>
          <p:cNvGrpSpPr/>
          <p:nvPr/>
        </p:nvGrpSpPr>
        <p:grpSpPr>
          <a:xfrm>
            <a:off x="395536" y="260648"/>
            <a:ext cx="8424936" cy="6336704"/>
            <a:chOff x="683568" y="1124744"/>
            <a:chExt cx="7992888" cy="5112568"/>
          </a:xfrm>
        </p:grpSpPr>
        <p:sp>
          <p:nvSpPr>
            <p:cNvPr id="10" name="Rounded Rectangle 9"/>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11" name="Rounded Rectangle 10"/>
            <p:cNvSpPr/>
            <p:nvPr/>
          </p:nvSpPr>
          <p:spPr>
            <a:xfrm>
              <a:off x="818157" y="1249906"/>
              <a:ext cx="7704856" cy="4824536"/>
            </a:xfrm>
            <a:prstGeom prst="roundRect">
              <a:avLst>
                <a:gd name="adj" fmla="val 10915"/>
              </a:avLst>
            </a:prstGeom>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0242" name="כותרת 1"/>
          <p:cNvSpPr>
            <a:spLocks noGrp="1"/>
          </p:cNvSpPr>
          <p:nvPr>
            <p:ph type="title"/>
          </p:nvPr>
        </p:nvSpPr>
        <p:spPr/>
        <p:txBody>
          <a:bodyPr/>
          <a:lstStyle/>
          <a:p>
            <a:endParaRPr lang="he-IL" dirty="0" smtClean="0"/>
          </a:p>
        </p:txBody>
      </p:sp>
      <p:pic>
        <p:nvPicPr>
          <p:cNvPr id="10243" name="מציין מיקום תוכן 3" descr="האצלת סמכויות.PNG"/>
          <p:cNvPicPr>
            <a:picLocks noGrp="1" noChangeAspect="1"/>
          </p:cNvPicPr>
          <p:nvPr>
            <p:ph idx="1"/>
          </p:nvPr>
        </p:nvPicPr>
        <p:blipFill>
          <a:blip r:embed="rId2" cstate="print"/>
          <a:srcRect/>
          <a:stretch>
            <a:fillRect/>
          </a:stretch>
        </p:blipFill>
        <p:spPr>
          <a:xfrm>
            <a:off x="2987824" y="1628800"/>
            <a:ext cx="3036887" cy="4338637"/>
          </a:xfrm>
        </p:spPr>
      </p:pic>
      <p:pic>
        <p:nvPicPr>
          <p:cNvPr id="10244" name="תמונה 4" descr="דזה.PNG"/>
          <p:cNvPicPr>
            <a:picLocks noChangeAspect="1"/>
          </p:cNvPicPr>
          <p:nvPr/>
        </p:nvPicPr>
        <p:blipFill>
          <a:blip r:embed="rId3" cstate="print"/>
          <a:srcRect/>
          <a:stretch>
            <a:fillRect/>
          </a:stretch>
        </p:blipFill>
        <p:spPr bwMode="auto">
          <a:xfrm rot="1409507">
            <a:off x="5746523" y="4330573"/>
            <a:ext cx="2967037" cy="1133475"/>
          </a:xfrm>
          <a:prstGeom prst="rect">
            <a:avLst/>
          </a:prstGeom>
          <a:noFill/>
          <a:ln w="9525">
            <a:noFill/>
            <a:miter lim="800000"/>
            <a:headEnd/>
            <a:tailEnd/>
          </a:ln>
        </p:spPr>
      </p:pic>
      <p:pic>
        <p:nvPicPr>
          <p:cNvPr id="10245" name="תמונה 5" descr="מזה.PNG"/>
          <p:cNvPicPr>
            <a:picLocks noChangeAspect="1"/>
          </p:cNvPicPr>
          <p:nvPr/>
        </p:nvPicPr>
        <p:blipFill>
          <a:blip r:embed="rId4" cstate="print"/>
          <a:srcRect/>
          <a:stretch>
            <a:fillRect/>
          </a:stretch>
        </p:blipFill>
        <p:spPr bwMode="auto">
          <a:xfrm>
            <a:off x="1043608" y="4221088"/>
            <a:ext cx="1920875"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העישון.PNG"/>
          <p:cNvPicPr>
            <a:picLocks noGrp="1" noChangeAspect="1"/>
          </p:cNvPicPr>
          <p:nvPr>
            <p:ph idx="1"/>
          </p:nvPr>
        </p:nvPicPr>
        <p:blipFill>
          <a:blip r:embed="rId2"/>
          <a:stretch>
            <a:fillRect/>
          </a:stretch>
        </p:blipFill>
        <p:spPr>
          <a:xfrm>
            <a:off x="4239172" y="3786190"/>
            <a:ext cx="3141140" cy="27506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תמונה 4" descr="תזונה נכונה.PNG"/>
          <p:cNvPicPr>
            <a:picLocks noChangeAspect="1"/>
          </p:cNvPicPr>
          <p:nvPr/>
        </p:nvPicPr>
        <p:blipFill>
          <a:blip r:embed="rId3"/>
          <a:stretch>
            <a:fillRect/>
          </a:stretch>
        </p:blipFill>
        <p:spPr>
          <a:xfrm>
            <a:off x="4239172" y="476672"/>
            <a:ext cx="3017188" cy="2760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תמונה 5" descr="מבנה הלב.PNG"/>
          <p:cNvPicPr>
            <a:picLocks noChangeAspect="1"/>
          </p:cNvPicPr>
          <p:nvPr/>
        </p:nvPicPr>
        <p:blipFill>
          <a:blip r:embed="rId4"/>
          <a:stretch>
            <a:fillRect/>
          </a:stretch>
        </p:blipFill>
        <p:spPr>
          <a:xfrm>
            <a:off x="310551" y="476672"/>
            <a:ext cx="3120903" cy="2677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תמונה 6" descr="הרכב הגזים.PNG"/>
          <p:cNvPicPr>
            <a:picLocks noChangeAspect="1"/>
          </p:cNvPicPr>
          <p:nvPr/>
        </p:nvPicPr>
        <p:blipFill>
          <a:blip r:embed="rId5"/>
          <a:stretch>
            <a:fillRect/>
          </a:stretch>
        </p:blipFill>
        <p:spPr>
          <a:xfrm>
            <a:off x="285720" y="3786190"/>
            <a:ext cx="3214710" cy="28161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p:cNvGrpSpPr/>
          <p:nvPr/>
        </p:nvGrpSpPr>
        <p:grpSpPr>
          <a:xfrm>
            <a:off x="395536" y="260648"/>
            <a:ext cx="8424936" cy="6336704"/>
            <a:chOff x="683568" y="1124744"/>
            <a:chExt cx="7992888" cy="5112568"/>
          </a:xfrm>
        </p:grpSpPr>
        <p:sp>
          <p:nvSpPr>
            <p:cNvPr id="9" name="Rounded Rectangle 8"/>
            <p:cNvSpPr/>
            <p:nvPr/>
          </p:nvSpPr>
          <p:spPr>
            <a:xfrm>
              <a:off x="683568" y="1124744"/>
              <a:ext cx="7992888" cy="5112568"/>
            </a:xfrm>
            <a:prstGeom prst="roundRect">
              <a:avLst>
                <a:gd name="adj" fmla="val 10915"/>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sp>
          <p:nvSpPr>
            <p:cNvPr id="10" name="Rounded Rectangle 9"/>
            <p:cNvSpPr/>
            <p:nvPr/>
          </p:nvSpPr>
          <p:spPr>
            <a:xfrm>
              <a:off x="818157" y="1249906"/>
              <a:ext cx="7704856" cy="4824536"/>
            </a:xfrm>
            <a:prstGeom prst="roundRect">
              <a:avLst>
                <a:gd name="adj" fmla="val 10915"/>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4800" dirty="0" smtClean="0">
                <a:solidFill>
                  <a:srgbClr val="0070C0"/>
                </a:solidFill>
                <a:cs typeface="BN Madregot" pitchFamily="2" charset="-79"/>
              </a:endParaRPr>
            </a:p>
          </p:txBody>
        </p:sp>
      </p:grpSp>
      <p:sp>
        <p:nvSpPr>
          <p:cNvPr id="11266" name="כותרת 1"/>
          <p:cNvSpPr>
            <a:spLocks noGrp="1"/>
          </p:cNvSpPr>
          <p:nvPr>
            <p:ph type="ctrTitle"/>
          </p:nvPr>
        </p:nvSpPr>
        <p:spPr>
          <a:xfrm>
            <a:off x="685800" y="1428737"/>
            <a:ext cx="7772400" cy="2171714"/>
          </a:xfrm>
        </p:spPr>
        <p:txBody>
          <a:bodyPr>
            <a:noAutofit/>
          </a:bodyPr>
          <a:lstStyle/>
          <a:p>
            <a:r>
              <a:rPr lang="he-IL" sz="2000" dirty="0" smtClean="0">
                <a:latin typeface="+mn-lt"/>
              </a:rPr>
              <a:t>אורלי לוי-</a:t>
            </a:r>
            <a:br>
              <a:rPr lang="he-IL" sz="2000" dirty="0" smtClean="0">
                <a:latin typeface="+mn-lt"/>
              </a:rPr>
            </a:br>
            <a:r>
              <a:rPr lang="he-IL" sz="2000" dirty="0" smtClean="0">
                <a:latin typeface="+mn-lt"/>
              </a:rPr>
              <a:t> הכי נהניתי זה שאף פעם בצהרים לא היה לי משעמם ובהתחלה כשהמורה הודיעה על ספר חשבתי מה לי ולספר ובסופו של דבר הצלחתי ולדעתי הגעתי להישגים יפים. </a:t>
            </a:r>
            <a:r>
              <a:rPr lang="en-US" sz="2000" dirty="0" smtClean="0">
                <a:latin typeface="+mn-lt"/>
              </a:rPr>
              <a:t/>
            </a:r>
            <a:br>
              <a:rPr lang="en-US" sz="2000" dirty="0" smtClean="0">
                <a:latin typeface="+mn-lt"/>
              </a:rPr>
            </a:br>
            <a:r>
              <a:rPr lang="he-IL" sz="2000" dirty="0" smtClean="0">
                <a:latin typeface="+mn-lt"/>
              </a:rPr>
              <a:t>יש הרבה ילדים עם אסטמה ואני אפילו לא ידעתי</a:t>
            </a:r>
            <a:br>
              <a:rPr lang="he-IL" sz="2000" dirty="0" smtClean="0">
                <a:latin typeface="+mn-lt"/>
              </a:rPr>
            </a:br>
            <a:r>
              <a:rPr lang="en-US" sz="2000" dirty="0" smtClean="0"/>
              <a:t/>
            </a:r>
            <a:br>
              <a:rPr lang="en-US" sz="2000" dirty="0" smtClean="0"/>
            </a:br>
            <a:endParaRPr lang="he-IL" sz="2000" dirty="0" smtClean="0"/>
          </a:p>
        </p:txBody>
      </p:sp>
      <p:sp>
        <p:nvSpPr>
          <p:cNvPr id="11267" name="כותרת משנה 2"/>
          <p:cNvSpPr>
            <a:spLocks noGrp="1"/>
          </p:cNvSpPr>
          <p:nvPr>
            <p:ph type="subTitle" idx="1"/>
          </p:nvPr>
        </p:nvSpPr>
        <p:spPr/>
        <p:txBody>
          <a:bodyPr/>
          <a:lstStyle/>
          <a:p>
            <a:endParaRPr lang="he-IL" smtClean="0">
              <a:solidFill>
                <a:schemeClr val="tx1"/>
              </a:solidFill>
            </a:endParaRPr>
          </a:p>
        </p:txBody>
      </p:sp>
      <p:pic>
        <p:nvPicPr>
          <p:cNvPr id="11268" name="תמונה 3" descr="על חבית חומר נפץ.PNG"/>
          <p:cNvPicPr>
            <a:picLocks noChangeAspect="1"/>
          </p:cNvPicPr>
          <p:nvPr/>
        </p:nvPicPr>
        <p:blipFill>
          <a:blip r:embed="rId2" cstate="print"/>
          <a:srcRect/>
          <a:stretch>
            <a:fillRect/>
          </a:stretch>
        </p:blipFill>
        <p:spPr bwMode="auto">
          <a:xfrm>
            <a:off x="3851920" y="3212976"/>
            <a:ext cx="1668463" cy="2293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כוס חלב">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386</TotalTime>
  <Words>840</Words>
  <Application>Microsoft Office PowerPoint</Application>
  <PresentationFormat>On-screen Show (4:3)</PresentationFormat>
  <Paragraphs>110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פיאה</vt:lpstr>
      <vt:lpstr>הספר הלימודי</vt:lpstr>
      <vt:lpstr>מדוע ספר לימודי?</vt:lpstr>
      <vt:lpstr>מדוע ספר לימודי? </vt:lpstr>
      <vt:lpstr>הספר המדעי</vt:lpstr>
      <vt:lpstr>תרומת הספר</vt:lpstr>
      <vt:lpstr>מבחינה חברתית</vt:lpstr>
      <vt:lpstr>PowerPoint Presentation</vt:lpstr>
      <vt:lpstr>PowerPoint Presentation</vt:lpstr>
      <vt:lpstr>אורלי לוי-  הכי נהניתי זה שאף פעם בצהרים לא היה לי משעמם ובהתחלה כשהמורה הודיעה על ספר חשבתי מה לי ולספר ובסופו של דבר הצלחתי ולדעתי הגעתי להישגים יפים.  יש הרבה ילדים עם אסטמה ואני אפילו לא ידעתי  </vt:lpstr>
      <vt:lpstr>על חבית חומר נפץ</vt:lpstr>
      <vt:lpstr>  הספר- מתוק מתוק אבל... (מיכל שמחון)</vt:lpstr>
      <vt:lpstr>PowerPoint Presentation</vt:lpstr>
      <vt:lpstr>למידה בצורה חווייתית: </vt:lpstr>
      <vt:lpstr>סיור לימודי במחלקה לחולי סוכרת בברזילי</vt:lpstr>
      <vt:lpstr>במרפאת שיניים שכונתית</vt:lpstr>
      <vt:lpstr>הרכב הגזים באוויר – ניסויים במטבח</vt:lpstr>
      <vt:lpstr>המטרות המושגות באמצעות הכנת הספר</vt:lpstr>
      <vt:lpstr>תהליך הפקת הספר</vt:lpstr>
      <vt:lpstr>שלב ראשון – ניסוח מטרות הספר</vt:lpstr>
      <vt:lpstr>שלב שני – הכנת התוכן המדעי</vt:lpstr>
      <vt:lpstr>שלב שלישי – בניית ה"סיפור"</vt:lpstr>
      <vt:lpstr>שלב רביעי- שילוב התוכן המדעי בסיפור</vt:lpstr>
      <vt:lpstr>שלב חמישי – עיצוב, עריכה והדפסה</vt:lpstr>
      <vt:lpstr>שלב שישי - סיכום</vt:lpstr>
      <vt:lpstr>התנסות בשטח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magarim</dc:creator>
  <cp:lastModifiedBy>WICC</cp:lastModifiedBy>
  <cp:revision>20</cp:revision>
  <dcterms:created xsi:type="dcterms:W3CDTF">2012-06-24T16:36:36Z</dcterms:created>
  <dcterms:modified xsi:type="dcterms:W3CDTF">2017-04-02T09:40:58Z</dcterms:modified>
</cp:coreProperties>
</file>