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diagrams/colors1.xml" ContentType="application/vnd.openxmlformats-officedocument.drawingml.diagramColors+xml"/>
  <Override PartName="/ppt/diagrams/quickStyle4.xml" ContentType="application/vnd.openxmlformats-officedocument.drawingml.diagramStyle+xml"/>
  <Override PartName="/ppt/diagrams/drawing2.xml" ContentType="application/vnd.ms-office.drawingml.diagramDrawing+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diagrams/quickStyle2.xml" ContentType="application/vnd.openxmlformats-officedocument.drawingml.diagramStyl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diagrams/layout3.xml" ContentType="application/vnd.openxmlformats-officedocument.drawingml.diagramLayout+xml"/>
  <Override PartName="/ppt/diagrams/data4.xml" ContentType="application/vnd.openxmlformats-officedocument.drawingml.diagramData+xml"/>
  <Override PartName="/ppt/notesSlides/notesSlide9.xml" ContentType="application/vnd.openxmlformats-officedocument.presentationml.notesSlide+xml"/>
  <Override PartName="/ppt/notesSlides/notesSlide12.xml" ContentType="application/vnd.openxmlformats-officedocument.presentationml.notesSlide+xml"/>
  <Override PartName="/ppt/diagrams/layout1.xml" ContentType="application/vnd.openxmlformats-officedocument.drawingml.diagramLayout+xml"/>
  <Override PartName="/ppt/diagrams/data2.xml" ContentType="application/vnd.openxmlformats-officedocument.drawingml.diagramData+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colors3.xml" ContentType="application/vnd.openxmlformats-officedocument.drawingml.diagramColors+xml"/>
  <Override PartName="/ppt/diagrams/colors4.xml" ContentType="application/vnd.openxmlformats-officedocument.drawingml.diagramColors+xml"/>
  <Override PartName="/docProps/core.xml" ContentType="application/vnd.openxmlformats-package.core-properties+xml"/>
  <Override PartName="/ppt/diagrams/drawing4.xml" ContentType="application/vnd.ms-office.drawingml.diagramDrawing+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diagrams/colors2.xml" ContentType="application/vnd.openxmlformats-officedocument.drawingml.diagramColors+xml"/>
  <Override PartName="/ppt/diagrams/drawing3.xml" ContentType="application/vnd.ms-office.drawingml.diagramDrawing+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quickStyle3.xml" ContentType="application/vnd.openxmlformats-officedocument.drawingml.diagramStyle+xml"/>
  <Override PartName="/ppt/diagrams/drawing1.xml" ContentType="application/vnd.ms-office.drawingml.diagramDrawing+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Default Extension="jpeg" ContentType="image/jpeg"/>
  <Override PartName="/ppt/diagrams/quickStyle1.xml" ContentType="application/vnd.openxmlformats-officedocument.drawingml.diagramStyl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diagrams/layout4.xml" ContentType="application/vnd.openxmlformats-officedocument.drawingml.diagramLayout+xml"/>
  <Override PartName="/ppt/slideLayouts/slideLayout10.xml" ContentType="application/vnd.openxmlformats-officedocument.presentationml.slideLayout+xml"/>
  <Override PartName="/ppt/diagrams/layout2.xml" ContentType="application/vnd.openxmlformats-officedocument.drawingml.diagram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diagrams/data3.xml" ContentType="application/vnd.openxmlformats-officedocument.drawingml.diagramData+xml"/>
  <Override PartName="/ppt/notesSlides/notesSlide6.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notesMasterIdLst>
    <p:notesMasterId r:id="rId31"/>
  </p:notesMasterIdLst>
  <p:sldIdLst>
    <p:sldId id="260" r:id="rId2"/>
    <p:sldId id="282" r:id="rId3"/>
    <p:sldId id="277" r:id="rId4"/>
    <p:sldId id="279" r:id="rId5"/>
    <p:sldId id="262" r:id="rId6"/>
    <p:sldId id="296" r:id="rId7"/>
    <p:sldId id="298" r:id="rId8"/>
    <p:sldId id="299" r:id="rId9"/>
    <p:sldId id="294" r:id="rId10"/>
    <p:sldId id="290" r:id="rId11"/>
    <p:sldId id="291" r:id="rId12"/>
    <p:sldId id="303" r:id="rId13"/>
    <p:sldId id="304" r:id="rId14"/>
    <p:sldId id="302" r:id="rId15"/>
    <p:sldId id="289" r:id="rId16"/>
    <p:sldId id="297" r:id="rId17"/>
    <p:sldId id="270" r:id="rId18"/>
    <p:sldId id="300" r:id="rId19"/>
    <p:sldId id="292" r:id="rId20"/>
    <p:sldId id="301" r:id="rId21"/>
    <p:sldId id="295" r:id="rId22"/>
    <p:sldId id="293" r:id="rId23"/>
    <p:sldId id="281" r:id="rId24"/>
    <p:sldId id="266" r:id="rId25"/>
    <p:sldId id="267" r:id="rId26"/>
    <p:sldId id="268" r:id="rId27"/>
    <p:sldId id="269" r:id="rId28"/>
    <p:sldId id="271" r:id="rId29"/>
    <p:sldId id="272" r:id="rId30"/>
  </p:sldIdLst>
  <p:sldSz cx="9144000" cy="6858000" type="screen4x3"/>
  <p:notesSz cx="6858000" cy="9144000"/>
  <p:defaultTextStyle>
    <a:defPPr>
      <a:defRPr lang="he-IL"/>
    </a:defPPr>
    <a:lvl1pPr algn="r" rtl="1" fontAlgn="base">
      <a:spcBef>
        <a:spcPct val="0"/>
      </a:spcBef>
      <a:spcAft>
        <a:spcPct val="0"/>
      </a:spcAft>
      <a:defRPr kern="1200">
        <a:solidFill>
          <a:schemeClr val="tx1"/>
        </a:solidFill>
        <a:latin typeface="Arial" pitchFamily="34" charset="0"/>
        <a:ea typeface="+mn-ea"/>
        <a:cs typeface="Arial" pitchFamily="34" charset="0"/>
      </a:defRPr>
    </a:lvl1pPr>
    <a:lvl2pPr marL="457200" algn="r" rtl="1" fontAlgn="base">
      <a:spcBef>
        <a:spcPct val="0"/>
      </a:spcBef>
      <a:spcAft>
        <a:spcPct val="0"/>
      </a:spcAft>
      <a:defRPr kern="1200">
        <a:solidFill>
          <a:schemeClr val="tx1"/>
        </a:solidFill>
        <a:latin typeface="Arial" pitchFamily="34" charset="0"/>
        <a:ea typeface="+mn-ea"/>
        <a:cs typeface="Arial" pitchFamily="34" charset="0"/>
      </a:defRPr>
    </a:lvl2pPr>
    <a:lvl3pPr marL="914400" algn="r" rtl="1" fontAlgn="base">
      <a:spcBef>
        <a:spcPct val="0"/>
      </a:spcBef>
      <a:spcAft>
        <a:spcPct val="0"/>
      </a:spcAft>
      <a:defRPr kern="1200">
        <a:solidFill>
          <a:schemeClr val="tx1"/>
        </a:solidFill>
        <a:latin typeface="Arial" pitchFamily="34" charset="0"/>
        <a:ea typeface="+mn-ea"/>
        <a:cs typeface="Arial" pitchFamily="34" charset="0"/>
      </a:defRPr>
    </a:lvl3pPr>
    <a:lvl4pPr marL="1371600" algn="r" rtl="1" fontAlgn="base">
      <a:spcBef>
        <a:spcPct val="0"/>
      </a:spcBef>
      <a:spcAft>
        <a:spcPct val="0"/>
      </a:spcAft>
      <a:defRPr kern="1200">
        <a:solidFill>
          <a:schemeClr val="tx1"/>
        </a:solidFill>
        <a:latin typeface="Arial" pitchFamily="34" charset="0"/>
        <a:ea typeface="+mn-ea"/>
        <a:cs typeface="Arial" pitchFamily="34" charset="0"/>
      </a:defRPr>
    </a:lvl4pPr>
    <a:lvl5pPr marL="1828800" algn="r" rtl="1" fontAlgn="base">
      <a:spcBef>
        <a:spcPct val="0"/>
      </a:spcBef>
      <a:spcAft>
        <a:spcPct val="0"/>
      </a:spcAft>
      <a:defRPr kern="1200">
        <a:solidFill>
          <a:schemeClr val="tx1"/>
        </a:solidFill>
        <a:latin typeface="Arial" pitchFamily="34" charset="0"/>
        <a:ea typeface="+mn-ea"/>
        <a:cs typeface="Arial" pitchFamily="34" charset="0"/>
      </a:defRPr>
    </a:lvl5pPr>
    <a:lvl6pPr marL="2286000" algn="r" defTabSz="914400" rtl="1" eaLnBrk="1" latinLnBrk="0" hangingPunct="1">
      <a:defRPr kern="1200">
        <a:solidFill>
          <a:schemeClr val="tx1"/>
        </a:solidFill>
        <a:latin typeface="Arial" pitchFamily="34" charset="0"/>
        <a:ea typeface="+mn-ea"/>
        <a:cs typeface="Arial" pitchFamily="34" charset="0"/>
      </a:defRPr>
    </a:lvl6pPr>
    <a:lvl7pPr marL="2743200" algn="r" defTabSz="914400" rtl="1" eaLnBrk="1" latinLnBrk="0" hangingPunct="1">
      <a:defRPr kern="1200">
        <a:solidFill>
          <a:schemeClr val="tx1"/>
        </a:solidFill>
        <a:latin typeface="Arial" pitchFamily="34" charset="0"/>
        <a:ea typeface="+mn-ea"/>
        <a:cs typeface="Arial" pitchFamily="34" charset="0"/>
      </a:defRPr>
    </a:lvl7pPr>
    <a:lvl8pPr marL="3200400" algn="r" defTabSz="914400" rtl="1" eaLnBrk="1" latinLnBrk="0" hangingPunct="1">
      <a:defRPr kern="1200">
        <a:solidFill>
          <a:schemeClr val="tx1"/>
        </a:solidFill>
        <a:latin typeface="Arial" pitchFamily="34" charset="0"/>
        <a:ea typeface="+mn-ea"/>
        <a:cs typeface="Arial" pitchFamily="34" charset="0"/>
      </a:defRPr>
    </a:lvl8pPr>
    <a:lvl9pPr marL="3657600" algn="r" defTabSz="914400" rtl="1" eaLnBrk="1" latinLnBrk="0" hangingPunct="1">
      <a:defRPr kern="1200">
        <a:solidFill>
          <a:schemeClr val="tx1"/>
        </a:solidFill>
        <a:latin typeface="Arial" pitchFamily="34" charset="0"/>
        <a:ea typeface="+mn-ea"/>
        <a:cs typeface="Arial" pitchFamily="34" charset="0"/>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סגנון ביניים 2 - הדגשה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84386" autoAdjust="0"/>
    <p:restoredTop sz="81900" autoAdjust="0"/>
  </p:normalViewPr>
  <p:slideViewPr>
    <p:cSldViewPr>
      <p:cViewPr>
        <p:scale>
          <a:sx n="66" d="100"/>
          <a:sy n="66" d="100"/>
        </p:scale>
        <p:origin x="-1488" y="-72"/>
      </p:cViewPr>
      <p:guideLst>
        <p:guide orient="horz" pos="2160"/>
        <p:guide pos="2880"/>
      </p:guideLst>
    </p:cSldViewPr>
  </p:slideViewPr>
  <p:notesTextViewPr>
    <p:cViewPr>
      <p:scale>
        <a:sx n="66" d="100"/>
        <a:sy n="66"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1#2">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7989029-E155-460E-B8C4-A94DE10257C0}" type="doc">
      <dgm:prSet loTypeId="urn:microsoft.com/office/officeart/2005/8/layout/matrix1" loCatId="matrix" qsTypeId="urn:microsoft.com/office/officeart/2005/8/quickstyle/simple1" qsCatId="simple" csTypeId="urn:microsoft.com/office/officeart/2005/8/colors/accent1_2" csCatId="accent1" phldr="1"/>
      <dgm:spPr/>
      <dgm:t>
        <a:bodyPr/>
        <a:lstStyle/>
        <a:p>
          <a:pPr rtl="1"/>
          <a:endParaRPr lang="he-IL"/>
        </a:p>
      </dgm:t>
    </dgm:pt>
    <dgm:pt modelId="{F4F489C2-033A-4B2F-BC17-A9598BAB007A}">
      <dgm:prSet phldrT="[טקסט]">
        <dgm:style>
          <a:lnRef idx="1">
            <a:schemeClr val="accent1"/>
          </a:lnRef>
          <a:fillRef idx="2">
            <a:schemeClr val="accent1"/>
          </a:fillRef>
          <a:effectRef idx="1">
            <a:schemeClr val="accent1"/>
          </a:effectRef>
          <a:fontRef idx="minor">
            <a:schemeClr val="dk1"/>
          </a:fontRef>
        </dgm:style>
      </dgm:prSet>
      <dgm:spPr/>
      <dgm:t>
        <a:bodyPr/>
        <a:lstStyle/>
        <a:p>
          <a:pPr rtl="1"/>
          <a:r>
            <a:rPr lang="he-IL" dirty="0" smtClean="0"/>
            <a:t>חיטוי</a:t>
          </a:r>
          <a:endParaRPr lang="he-IL" dirty="0"/>
        </a:p>
      </dgm:t>
    </dgm:pt>
    <dgm:pt modelId="{7591E781-7200-4876-B552-97C20A7CD92E}" type="parTrans" cxnId="{25353C5B-0F33-4928-A7C8-DC917F40E31F}">
      <dgm:prSet/>
      <dgm:spPr/>
      <dgm:t>
        <a:bodyPr/>
        <a:lstStyle/>
        <a:p>
          <a:pPr rtl="1"/>
          <a:endParaRPr lang="he-IL"/>
        </a:p>
      </dgm:t>
    </dgm:pt>
    <dgm:pt modelId="{EEAD030D-4741-4E75-A900-0CCF8F781618}" type="sibTrans" cxnId="{25353C5B-0F33-4928-A7C8-DC917F40E31F}">
      <dgm:prSet/>
      <dgm:spPr/>
      <dgm:t>
        <a:bodyPr/>
        <a:lstStyle/>
        <a:p>
          <a:pPr rtl="1"/>
          <a:endParaRPr lang="he-IL"/>
        </a:p>
      </dgm:t>
    </dgm:pt>
    <dgm:pt modelId="{950E137E-0EAD-4AE1-9158-18DDE6E2E7B9}">
      <dgm:prSet phldrT="[טקסט]">
        <dgm:style>
          <a:lnRef idx="2">
            <a:schemeClr val="accent2">
              <a:shade val="50000"/>
            </a:schemeClr>
          </a:lnRef>
          <a:fillRef idx="1">
            <a:schemeClr val="accent2"/>
          </a:fillRef>
          <a:effectRef idx="0">
            <a:schemeClr val="accent2"/>
          </a:effectRef>
          <a:fontRef idx="minor">
            <a:schemeClr val="lt1"/>
          </a:fontRef>
        </dgm:style>
      </dgm:prSet>
      <dgm:spPr/>
      <dgm:t>
        <a:bodyPr/>
        <a:lstStyle/>
        <a:p>
          <a:pPr rtl="1"/>
          <a:r>
            <a:rPr lang="he-IL" dirty="0" smtClean="0"/>
            <a:t>בשיטות כימיות</a:t>
          </a:r>
          <a:endParaRPr lang="he-IL" dirty="0"/>
        </a:p>
      </dgm:t>
    </dgm:pt>
    <dgm:pt modelId="{14207382-33AA-4B68-828E-7DB012D4AA91}" type="parTrans" cxnId="{55A695BF-DC7B-4EF8-825B-19BF2A2F256E}">
      <dgm:prSet/>
      <dgm:spPr/>
      <dgm:t>
        <a:bodyPr/>
        <a:lstStyle/>
        <a:p>
          <a:pPr rtl="1"/>
          <a:endParaRPr lang="he-IL"/>
        </a:p>
      </dgm:t>
    </dgm:pt>
    <dgm:pt modelId="{931A4407-92A7-4EE3-BE1A-DD7D64A587BF}" type="sibTrans" cxnId="{55A695BF-DC7B-4EF8-825B-19BF2A2F256E}">
      <dgm:prSet/>
      <dgm:spPr/>
      <dgm:t>
        <a:bodyPr/>
        <a:lstStyle/>
        <a:p>
          <a:pPr rtl="1"/>
          <a:endParaRPr lang="he-IL"/>
        </a:p>
      </dgm:t>
    </dgm:pt>
    <dgm:pt modelId="{2AC6BD88-EC93-4AE9-A3C5-3EC3E9451DC6}">
      <dgm:prSet phldrT="[טקסט]">
        <dgm:style>
          <a:lnRef idx="1">
            <a:schemeClr val="accent2"/>
          </a:lnRef>
          <a:fillRef idx="2">
            <a:schemeClr val="accent2"/>
          </a:fillRef>
          <a:effectRef idx="1">
            <a:schemeClr val="accent2"/>
          </a:effectRef>
          <a:fontRef idx="minor">
            <a:schemeClr val="dk1"/>
          </a:fontRef>
        </dgm:style>
      </dgm:prSet>
      <dgm:spPr/>
      <dgm:t>
        <a:bodyPr/>
        <a:lstStyle/>
        <a:p>
          <a:pPr rtl="1"/>
          <a:r>
            <a:rPr lang="he-IL" dirty="0" smtClean="0"/>
            <a:t>בשיטות </a:t>
          </a:r>
          <a:r>
            <a:rPr lang="he-IL" dirty="0" err="1" smtClean="0"/>
            <a:t>פיזיקליות</a:t>
          </a:r>
          <a:endParaRPr lang="he-IL" dirty="0"/>
        </a:p>
      </dgm:t>
    </dgm:pt>
    <dgm:pt modelId="{5076D9D9-C3E5-48E2-A59F-DBB830EDC4E4}" type="parTrans" cxnId="{AFDC7F29-71A9-4A43-9A37-B4B2AD14A0E0}">
      <dgm:prSet/>
      <dgm:spPr/>
      <dgm:t>
        <a:bodyPr/>
        <a:lstStyle/>
        <a:p>
          <a:pPr rtl="1"/>
          <a:endParaRPr lang="he-IL"/>
        </a:p>
      </dgm:t>
    </dgm:pt>
    <dgm:pt modelId="{223C2654-8401-474D-B152-04ADAEDE0279}" type="sibTrans" cxnId="{AFDC7F29-71A9-4A43-9A37-B4B2AD14A0E0}">
      <dgm:prSet/>
      <dgm:spPr/>
      <dgm:t>
        <a:bodyPr/>
        <a:lstStyle/>
        <a:p>
          <a:pPr rtl="1"/>
          <a:endParaRPr lang="he-IL"/>
        </a:p>
      </dgm:t>
    </dgm:pt>
    <dgm:pt modelId="{86B5EED5-D63A-483B-9782-77C435BE2B86}" type="pres">
      <dgm:prSet presAssocID="{A7989029-E155-460E-B8C4-A94DE10257C0}" presName="diagram" presStyleCnt="0">
        <dgm:presLayoutVars>
          <dgm:chMax val="1"/>
          <dgm:dir/>
          <dgm:animLvl val="ctr"/>
          <dgm:resizeHandles val="exact"/>
        </dgm:presLayoutVars>
      </dgm:prSet>
      <dgm:spPr/>
      <dgm:t>
        <a:bodyPr/>
        <a:lstStyle/>
        <a:p>
          <a:pPr rtl="1"/>
          <a:endParaRPr lang="he-IL"/>
        </a:p>
      </dgm:t>
    </dgm:pt>
    <dgm:pt modelId="{61F2AF04-92E7-438F-9D8E-03C473A4CDE7}" type="pres">
      <dgm:prSet presAssocID="{A7989029-E155-460E-B8C4-A94DE10257C0}" presName="matrix" presStyleCnt="0"/>
      <dgm:spPr/>
    </dgm:pt>
    <dgm:pt modelId="{05F79EBC-D5B3-4E5C-BC49-84C5BF28AB49}" type="pres">
      <dgm:prSet presAssocID="{A7989029-E155-460E-B8C4-A94DE10257C0}" presName="tile1" presStyleLbl="node1" presStyleIdx="0" presStyleCnt="4" custLinFactY="9855" custLinFactNeighborX="-4725" custLinFactNeighborY="100000">
        <dgm:style>
          <a:lnRef idx="3">
            <a:schemeClr val="lt1"/>
          </a:lnRef>
          <a:fillRef idx="1">
            <a:schemeClr val="accent5"/>
          </a:fillRef>
          <a:effectRef idx="1">
            <a:schemeClr val="accent5"/>
          </a:effectRef>
          <a:fontRef idx="minor">
            <a:schemeClr val="lt1"/>
          </a:fontRef>
        </dgm:style>
      </dgm:prSet>
      <dgm:spPr/>
      <dgm:t>
        <a:bodyPr/>
        <a:lstStyle/>
        <a:p>
          <a:pPr rtl="1"/>
          <a:endParaRPr lang="he-IL"/>
        </a:p>
      </dgm:t>
    </dgm:pt>
    <dgm:pt modelId="{06DF1D4B-C905-4255-BDCC-3A1710206740}" type="pres">
      <dgm:prSet presAssocID="{A7989029-E155-460E-B8C4-A94DE10257C0}" presName="tile1text" presStyleLbl="node1" presStyleIdx="0" presStyleCnt="4">
        <dgm:presLayoutVars>
          <dgm:chMax val="0"/>
          <dgm:chPref val="0"/>
          <dgm:bulletEnabled val="1"/>
        </dgm:presLayoutVars>
      </dgm:prSet>
      <dgm:spPr/>
      <dgm:t>
        <a:bodyPr/>
        <a:lstStyle/>
        <a:p>
          <a:pPr rtl="1"/>
          <a:endParaRPr lang="he-IL"/>
        </a:p>
      </dgm:t>
    </dgm:pt>
    <dgm:pt modelId="{C901CD86-7641-47E8-86AB-C849BE8F1CA0}" type="pres">
      <dgm:prSet presAssocID="{A7989029-E155-460E-B8C4-A94DE10257C0}" presName="tile2" presStyleLbl="node1" presStyleIdx="1" presStyleCnt="4" custLinFactNeighborX="18123" custLinFactNeighborY="-10631"/>
      <dgm:spPr/>
      <dgm:t>
        <a:bodyPr/>
        <a:lstStyle/>
        <a:p>
          <a:pPr rtl="1"/>
          <a:endParaRPr lang="he-IL"/>
        </a:p>
      </dgm:t>
    </dgm:pt>
    <dgm:pt modelId="{A15EE8B4-2BE8-4E1C-A516-7AEA1948B49E}" type="pres">
      <dgm:prSet presAssocID="{A7989029-E155-460E-B8C4-A94DE10257C0}" presName="tile2text" presStyleLbl="node1" presStyleIdx="1" presStyleCnt="4">
        <dgm:presLayoutVars>
          <dgm:chMax val="0"/>
          <dgm:chPref val="0"/>
          <dgm:bulletEnabled val="1"/>
        </dgm:presLayoutVars>
      </dgm:prSet>
      <dgm:spPr/>
      <dgm:t>
        <a:bodyPr/>
        <a:lstStyle/>
        <a:p>
          <a:pPr rtl="1"/>
          <a:endParaRPr lang="he-IL"/>
        </a:p>
      </dgm:t>
    </dgm:pt>
    <dgm:pt modelId="{C9038F04-4C75-4A57-9504-66D55FAE6F24}" type="pres">
      <dgm:prSet presAssocID="{A7989029-E155-460E-B8C4-A94DE10257C0}" presName="tile3" presStyleLbl="node1" presStyleIdx="2" presStyleCnt="4" custLinFactNeighborX="54337" custLinFactNeighborY="13398"/>
      <dgm:spPr>
        <a:noFill/>
        <a:ln>
          <a:noFill/>
        </a:ln>
      </dgm:spPr>
    </dgm:pt>
    <dgm:pt modelId="{33672694-1D3C-408A-BF24-69A341D0513E}" type="pres">
      <dgm:prSet presAssocID="{A7989029-E155-460E-B8C4-A94DE10257C0}" presName="tile3text" presStyleLbl="node1" presStyleIdx="2" presStyleCnt="4">
        <dgm:presLayoutVars>
          <dgm:chMax val="0"/>
          <dgm:chPref val="0"/>
          <dgm:bulletEnabled val="1"/>
        </dgm:presLayoutVars>
      </dgm:prSet>
      <dgm:spPr/>
    </dgm:pt>
    <dgm:pt modelId="{8A281CA7-4181-4961-8A10-F4A7B3BAABCB}" type="pres">
      <dgm:prSet presAssocID="{A7989029-E155-460E-B8C4-A94DE10257C0}" presName="tile4" presStyleLbl="node1" presStyleIdx="3" presStyleCnt="4"/>
      <dgm:spPr>
        <a:noFill/>
        <a:ln>
          <a:noFill/>
        </a:ln>
      </dgm:spPr>
      <dgm:t>
        <a:bodyPr/>
        <a:lstStyle/>
        <a:p>
          <a:pPr rtl="1"/>
          <a:endParaRPr lang="he-IL"/>
        </a:p>
      </dgm:t>
    </dgm:pt>
    <dgm:pt modelId="{423125ED-7C81-4432-8C62-A42A843E608C}" type="pres">
      <dgm:prSet presAssocID="{A7989029-E155-460E-B8C4-A94DE10257C0}" presName="tile4text" presStyleLbl="node1" presStyleIdx="3" presStyleCnt="4">
        <dgm:presLayoutVars>
          <dgm:chMax val="0"/>
          <dgm:chPref val="0"/>
          <dgm:bulletEnabled val="1"/>
        </dgm:presLayoutVars>
      </dgm:prSet>
      <dgm:spPr/>
    </dgm:pt>
    <dgm:pt modelId="{137EA50D-93BD-44CF-AC2B-0E1276912D70}" type="pres">
      <dgm:prSet presAssocID="{A7989029-E155-460E-B8C4-A94DE10257C0}" presName="centerTile" presStyleLbl="fgShp" presStyleIdx="0" presStyleCnt="1">
        <dgm:presLayoutVars>
          <dgm:chMax val="0"/>
          <dgm:chPref val="0"/>
        </dgm:presLayoutVars>
      </dgm:prSet>
      <dgm:spPr/>
      <dgm:t>
        <a:bodyPr/>
        <a:lstStyle/>
        <a:p>
          <a:pPr rtl="1"/>
          <a:endParaRPr lang="he-IL"/>
        </a:p>
      </dgm:t>
    </dgm:pt>
  </dgm:ptLst>
  <dgm:cxnLst>
    <dgm:cxn modelId="{9AE3BA1D-D92E-4401-959C-644301A29E0C}" type="presOf" srcId="{2AC6BD88-EC93-4AE9-A3C5-3EC3E9451DC6}" destId="{A15EE8B4-2BE8-4E1C-A516-7AEA1948B49E}" srcOrd="1" destOrd="0" presId="urn:microsoft.com/office/officeart/2005/8/layout/matrix1"/>
    <dgm:cxn modelId="{55A695BF-DC7B-4EF8-825B-19BF2A2F256E}" srcId="{F4F489C2-033A-4B2F-BC17-A9598BAB007A}" destId="{950E137E-0EAD-4AE1-9158-18DDE6E2E7B9}" srcOrd="0" destOrd="0" parTransId="{14207382-33AA-4B68-828E-7DB012D4AA91}" sibTransId="{931A4407-92A7-4EE3-BE1A-DD7D64A587BF}"/>
    <dgm:cxn modelId="{5905AEC1-ED04-4E15-82FE-9166C593E724}" type="presOf" srcId="{A7989029-E155-460E-B8C4-A94DE10257C0}" destId="{86B5EED5-D63A-483B-9782-77C435BE2B86}" srcOrd="0" destOrd="0" presId="urn:microsoft.com/office/officeart/2005/8/layout/matrix1"/>
    <dgm:cxn modelId="{FC5F66EF-22FC-42BA-8D9C-F6CCFD5C54E2}" type="presOf" srcId="{950E137E-0EAD-4AE1-9158-18DDE6E2E7B9}" destId="{05F79EBC-D5B3-4E5C-BC49-84C5BF28AB49}" srcOrd="0" destOrd="0" presId="urn:microsoft.com/office/officeart/2005/8/layout/matrix1"/>
    <dgm:cxn modelId="{B9A4BB31-A87C-46FD-B59E-2C0C1CC587DD}" type="presOf" srcId="{F4F489C2-033A-4B2F-BC17-A9598BAB007A}" destId="{137EA50D-93BD-44CF-AC2B-0E1276912D70}" srcOrd="0" destOrd="0" presId="urn:microsoft.com/office/officeart/2005/8/layout/matrix1"/>
    <dgm:cxn modelId="{AFDC7F29-71A9-4A43-9A37-B4B2AD14A0E0}" srcId="{F4F489C2-033A-4B2F-BC17-A9598BAB007A}" destId="{2AC6BD88-EC93-4AE9-A3C5-3EC3E9451DC6}" srcOrd="1" destOrd="0" parTransId="{5076D9D9-C3E5-48E2-A59F-DBB830EDC4E4}" sibTransId="{223C2654-8401-474D-B152-04ADAEDE0279}"/>
    <dgm:cxn modelId="{CF5EF5BC-EB8F-4D4F-A96F-60A68ACF003D}" type="presOf" srcId="{2AC6BD88-EC93-4AE9-A3C5-3EC3E9451DC6}" destId="{C901CD86-7641-47E8-86AB-C849BE8F1CA0}" srcOrd="0" destOrd="0" presId="urn:microsoft.com/office/officeart/2005/8/layout/matrix1"/>
    <dgm:cxn modelId="{41A8E41A-3434-4872-95EC-905557B298CD}" type="presOf" srcId="{950E137E-0EAD-4AE1-9158-18DDE6E2E7B9}" destId="{06DF1D4B-C905-4255-BDCC-3A1710206740}" srcOrd="1" destOrd="0" presId="urn:microsoft.com/office/officeart/2005/8/layout/matrix1"/>
    <dgm:cxn modelId="{25353C5B-0F33-4928-A7C8-DC917F40E31F}" srcId="{A7989029-E155-460E-B8C4-A94DE10257C0}" destId="{F4F489C2-033A-4B2F-BC17-A9598BAB007A}" srcOrd="0" destOrd="0" parTransId="{7591E781-7200-4876-B552-97C20A7CD92E}" sibTransId="{EEAD030D-4741-4E75-A900-0CCF8F781618}"/>
    <dgm:cxn modelId="{F472D987-D816-47DD-9852-902B1A46205C}" type="presParOf" srcId="{86B5EED5-D63A-483B-9782-77C435BE2B86}" destId="{61F2AF04-92E7-438F-9D8E-03C473A4CDE7}" srcOrd="0" destOrd="0" presId="urn:microsoft.com/office/officeart/2005/8/layout/matrix1"/>
    <dgm:cxn modelId="{E5696A5A-FDD5-48FD-8ED0-44FECAB7AA0E}" type="presParOf" srcId="{61F2AF04-92E7-438F-9D8E-03C473A4CDE7}" destId="{05F79EBC-D5B3-4E5C-BC49-84C5BF28AB49}" srcOrd="0" destOrd="0" presId="urn:microsoft.com/office/officeart/2005/8/layout/matrix1"/>
    <dgm:cxn modelId="{EA02DBF6-0FBD-4AB9-A50A-E2258C742D53}" type="presParOf" srcId="{61F2AF04-92E7-438F-9D8E-03C473A4CDE7}" destId="{06DF1D4B-C905-4255-BDCC-3A1710206740}" srcOrd="1" destOrd="0" presId="urn:microsoft.com/office/officeart/2005/8/layout/matrix1"/>
    <dgm:cxn modelId="{154CF520-F2D3-41A9-8327-F908CD5ACF69}" type="presParOf" srcId="{61F2AF04-92E7-438F-9D8E-03C473A4CDE7}" destId="{C901CD86-7641-47E8-86AB-C849BE8F1CA0}" srcOrd="2" destOrd="0" presId="urn:microsoft.com/office/officeart/2005/8/layout/matrix1"/>
    <dgm:cxn modelId="{9CBAEA11-AF37-4262-89E9-E6D31111D133}" type="presParOf" srcId="{61F2AF04-92E7-438F-9D8E-03C473A4CDE7}" destId="{A15EE8B4-2BE8-4E1C-A516-7AEA1948B49E}" srcOrd="3" destOrd="0" presId="urn:microsoft.com/office/officeart/2005/8/layout/matrix1"/>
    <dgm:cxn modelId="{79F48659-FE06-4315-84E5-508F811DF71C}" type="presParOf" srcId="{61F2AF04-92E7-438F-9D8E-03C473A4CDE7}" destId="{C9038F04-4C75-4A57-9504-66D55FAE6F24}" srcOrd="4" destOrd="0" presId="urn:microsoft.com/office/officeart/2005/8/layout/matrix1"/>
    <dgm:cxn modelId="{71376A23-BA9A-468F-B719-8EFE5F1949F5}" type="presParOf" srcId="{61F2AF04-92E7-438F-9D8E-03C473A4CDE7}" destId="{33672694-1D3C-408A-BF24-69A341D0513E}" srcOrd="5" destOrd="0" presId="urn:microsoft.com/office/officeart/2005/8/layout/matrix1"/>
    <dgm:cxn modelId="{9822E4DA-456D-477B-A546-BEF04C805317}" type="presParOf" srcId="{61F2AF04-92E7-438F-9D8E-03C473A4CDE7}" destId="{8A281CA7-4181-4961-8A10-F4A7B3BAABCB}" srcOrd="6" destOrd="0" presId="urn:microsoft.com/office/officeart/2005/8/layout/matrix1"/>
    <dgm:cxn modelId="{E5DE76EE-A5D1-4C26-AEA6-BDA5E1C77866}" type="presParOf" srcId="{61F2AF04-92E7-438F-9D8E-03C473A4CDE7}" destId="{423125ED-7C81-4432-8C62-A42A843E608C}" srcOrd="7" destOrd="0" presId="urn:microsoft.com/office/officeart/2005/8/layout/matrix1"/>
    <dgm:cxn modelId="{1CF004C7-38EC-42DE-95DE-C21BD5929DE2}" type="presParOf" srcId="{86B5EED5-D63A-483B-9782-77C435BE2B86}" destId="{137EA50D-93BD-44CF-AC2B-0E1276912D70}" srcOrd="1" destOrd="0" presId="urn:microsoft.com/office/officeart/2005/8/layout/matrix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B1AB7174-1574-47E2-A9C5-7CAE17B23E4B}" type="doc">
      <dgm:prSet loTypeId="urn:microsoft.com/office/officeart/2005/8/layout/hList1" loCatId="list" qsTypeId="urn:microsoft.com/office/officeart/2005/8/quickstyle/simple2" qsCatId="simple" csTypeId="urn:microsoft.com/office/officeart/2005/8/colors/colorful1#1" csCatId="colorful" phldr="1"/>
      <dgm:spPr/>
      <dgm:t>
        <a:bodyPr/>
        <a:lstStyle/>
        <a:p>
          <a:pPr rtl="1"/>
          <a:endParaRPr lang="he-IL"/>
        </a:p>
      </dgm:t>
    </dgm:pt>
    <dgm:pt modelId="{870103E6-325B-4446-98F6-26BFFB7D179F}">
      <dgm:prSet phldrT="[טקסט]"/>
      <dgm:spPr/>
      <dgm:t>
        <a:bodyPr/>
        <a:lstStyle/>
        <a:p>
          <a:pPr rtl="1"/>
          <a:r>
            <a:rPr lang="he-IL" dirty="0" smtClean="0"/>
            <a:t>שיטות </a:t>
          </a:r>
          <a:r>
            <a:rPr lang="he-IL" dirty="0" err="1" smtClean="0"/>
            <a:t>פיזיקליות</a:t>
          </a:r>
          <a:endParaRPr lang="he-IL" dirty="0"/>
        </a:p>
      </dgm:t>
    </dgm:pt>
    <dgm:pt modelId="{AB9A5E23-2275-48EC-9009-E02836AC382C}" type="parTrans" cxnId="{66D4B779-3ACB-4229-A41D-4A9BDD53B1DE}">
      <dgm:prSet/>
      <dgm:spPr/>
      <dgm:t>
        <a:bodyPr/>
        <a:lstStyle/>
        <a:p>
          <a:pPr rtl="1"/>
          <a:endParaRPr lang="he-IL"/>
        </a:p>
      </dgm:t>
    </dgm:pt>
    <dgm:pt modelId="{E525A672-DD7B-4F33-A610-0B73E4A6EC10}" type="sibTrans" cxnId="{66D4B779-3ACB-4229-A41D-4A9BDD53B1DE}">
      <dgm:prSet/>
      <dgm:spPr/>
      <dgm:t>
        <a:bodyPr/>
        <a:lstStyle/>
        <a:p>
          <a:pPr rtl="1"/>
          <a:endParaRPr lang="he-IL"/>
        </a:p>
      </dgm:t>
    </dgm:pt>
    <dgm:pt modelId="{DFA89B06-E26D-46D6-8B5E-149C34562198}">
      <dgm:prSet phldrT="[טקסט]"/>
      <dgm:spPr/>
      <dgm:t>
        <a:bodyPr/>
        <a:lstStyle/>
        <a:p>
          <a:pPr rtl="1"/>
          <a:r>
            <a:rPr lang="he-IL" b="1" dirty="0" smtClean="0"/>
            <a:t>חום – </a:t>
          </a:r>
          <a:r>
            <a:rPr lang="he-IL" b="1" dirty="0" err="1" smtClean="0"/>
            <a:t>פיסטור</a:t>
          </a:r>
          <a:r>
            <a:rPr lang="he-IL" b="1" dirty="0" smtClean="0"/>
            <a:t>.</a:t>
          </a:r>
          <a:endParaRPr lang="he-IL" dirty="0"/>
        </a:p>
      </dgm:t>
    </dgm:pt>
    <dgm:pt modelId="{D58CD717-99F4-4C53-9924-64EB71820544}" type="parTrans" cxnId="{0E19905B-44F2-4305-A8B1-C3C8286522D9}">
      <dgm:prSet/>
      <dgm:spPr/>
      <dgm:t>
        <a:bodyPr/>
        <a:lstStyle/>
        <a:p>
          <a:pPr rtl="1"/>
          <a:endParaRPr lang="he-IL"/>
        </a:p>
      </dgm:t>
    </dgm:pt>
    <dgm:pt modelId="{0E3F78B8-E672-4235-88DE-1FD0D4EC5912}" type="sibTrans" cxnId="{0E19905B-44F2-4305-A8B1-C3C8286522D9}">
      <dgm:prSet/>
      <dgm:spPr/>
      <dgm:t>
        <a:bodyPr/>
        <a:lstStyle/>
        <a:p>
          <a:pPr rtl="1"/>
          <a:endParaRPr lang="he-IL"/>
        </a:p>
      </dgm:t>
    </dgm:pt>
    <dgm:pt modelId="{3C63443F-245E-48CF-873C-531441DC5400}">
      <dgm:prSet phldrT="[טקסט]"/>
      <dgm:spPr/>
      <dgm:t>
        <a:bodyPr/>
        <a:lstStyle/>
        <a:p>
          <a:pPr rtl="1"/>
          <a:r>
            <a:rPr lang="he-IL" dirty="0" smtClean="0"/>
            <a:t>שיטות כימיות</a:t>
          </a:r>
          <a:endParaRPr lang="he-IL" dirty="0"/>
        </a:p>
      </dgm:t>
    </dgm:pt>
    <dgm:pt modelId="{12337A21-D65A-4E91-A228-8828942B2D18}" type="parTrans" cxnId="{7C806338-587C-4875-ABF2-EB3BBAD19493}">
      <dgm:prSet/>
      <dgm:spPr/>
      <dgm:t>
        <a:bodyPr/>
        <a:lstStyle/>
        <a:p>
          <a:pPr rtl="1"/>
          <a:endParaRPr lang="he-IL"/>
        </a:p>
      </dgm:t>
    </dgm:pt>
    <dgm:pt modelId="{7B465D20-A50E-4C2C-BDD7-391156D2E88D}" type="sibTrans" cxnId="{7C806338-587C-4875-ABF2-EB3BBAD19493}">
      <dgm:prSet/>
      <dgm:spPr/>
      <dgm:t>
        <a:bodyPr/>
        <a:lstStyle/>
        <a:p>
          <a:pPr rtl="1"/>
          <a:endParaRPr lang="he-IL"/>
        </a:p>
      </dgm:t>
    </dgm:pt>
    <dgm:pt modelId="{17A00193-5052-410A-92D8-770CD9D13BAA}">
      <dgm:prSet phldrT="[טקסט]"/>
      <dgm:spPr/>
      <dgm:t>
        <a:bodyPr/>
        <a:lstStyle/>
        <a:p>
          <a:pPr rtl="1"/>
          <a:r>
            <a:rPr lang="he-IL" dirty="0" smtClean="0"/>
            <a:t>שימוש בחומרים כימיים הפוגעים במיקרואורגניזמים הנמצאים בשלב ההתרבות, למשל: אוזון</a:t>
          </a:r>
          <a:endParaRPr lang="he-IL" dirty="0"/>
        </a:p>
      </dgm:t>
    </dgm:pt>
    <dgm:pt modelId="{F12EFF60-F82F-4B46-926B-E5EB77A9E69F}" type="parTrans" cxnId="{002D4C6E-ADB1-4069-83DD-0F2EC145A279}">
      <dgm:prSet/>
      <dgm:spPr/>
      <dgm:t>
        <a:bodyPr/>
        <a:lstStyle/>
        <a:p>
          <a:pPr rtl="1"/>
          <a:endParaRPr lang="he-IL"/>
        </a:p>
      </dgm:t>
    </dgm:pt>
    <dgm:pt modelId="{3C96E675-5371-4927-926C-47C162100B9F}" type="sibTrans" cxnId="{002D4C6E-ADB1-4069-83DD-0F2EC145A279}">
      <dgm:prSet/>
      <dgm:spPr/>
      <dgm:t>
        <a:bodyPr/>
        <a:lstStyle/>
        <a:p>
          <a:pPr rtl="1"/>
          <a:endParaRPr lang="he-IL"/>
        </a:p>
      </dgm:t>
    </dgm:pt>
    <dgm:pt modelId="{EE8B9CDA-5247-4D73-BA5E-2AD838A5979D}" type="pres">
      <dgm:prSet presAssocID="{B1AB7174-1574-47E2-A9C5-7CAE17B23E4B}" presName="Name0" presStyleCnt="0">
        <dgm:presLayoutVars>
          <dgm:dir/>
          <dgm:animLvl val="lvl"/>
          <dgm:resizeHandles val="exact"/>
        </dgm:presLayoutVars>
      </dgm:prSet>
      <dgm:spPr/>
      <dgm:t>
        <a:bodyPr/>
        <a:lstStyle/>
        <a:p>
          <a:pPr rtl="1"/>
          <a:endParaRPr lang="he-IL"/>
        </a:p>
      </dgm:t>
    </dgm:pt>
    <dgm:pt modelId="{847E727D-88FF-4F9C-BB3E-C6C46D4D5711}" type="pres">
      <dgm:prSet presAssocID="{870103E6-325B-4446-98F6-26BFFB7D179F}" presName="composite" presStyleCnt="0"/>
      <dgm:spPr/>
    </dgm:pt>
    <dgm:pt modelId="{D18F4229-D63B-4544-AC1A-F60FE2570709}" type="pres">
      <dgm:prSet presAssocID="{870103E6-325B-4446-98F6-26BFFB7D179F}" presName="parTx" presStyleLbl="alignNode1" presStyleIdx="0" presStyleCnt="2">
        <dgm:presLayoutVars>
          <dgm:chMax val="0"/>
          <dgm:chPref val="0"/>
          <dgm:bulletEnabled val="1"/>
        </dgm:presLayoutVars>
      </dgm:prSet>
      <dgm:spPr/>
      <dgm:t>
        <a:bodyPr/>
        <a:lstStyle/>
        <a:p>
          <a:pPr rtl="1"/>
          <a:endParaRPr lang="he-IL"/>
        </a:p>
      </dgm:t>
    </dgm:pt>
    <dgm:pt modelId="{B843BF66-3AE4-4415-9B05-D12C78ED9A8F}" type="pres">
      <dgm:prSet presAssocID="{870103E6-325B-4446-98F6-26BFFB7D179F}" presName="desTx" presStyleLbl="alignAccFollowNode1" presStyleIdx="0" presStyleCnt="2">
        <dgm:presLayoutVars>
          <dgm:bulletEnabled val="1"/>
        </dgm:presLayoutVars>
      </dgm:prSet>
      <dgm:spPr/>
      <dgm:t>
        <a:bodyPr/>
        <a:lstStyle/>
        <a:p>
          <a:pPr rtl="1"/>
          <a:endParaRPr lang="he-IL"/>
        </a:p>
      </dgm:t>
    </dgm:pt>
    <dgm:pt modelId="{8758F13F-BEE4-4047-A2C0-0BA8D8BCB31D}" type="pres">
      <dgm:prSet presAssocID="{E525A672-DD7B-4F33-A610-0B73E4A6EC10}" presName="space" presStyleCnt="0"/>
      <dgm:spPr/>
    </dgm:pt>
    <dgm:pt modelId="{BB7AC54B-3C66-4C58-B21C-7DF0E6DAE3F7}" type="pres">
      <dgm:prSet presAssocID="{3C63443F-245E-48CF-873C-531441DC5400}" presName="composite" presStyleCnt="0"/>
      <dgm:spPr/>
    </dgm:pt>
    <dgm:pt modelId="{2D3241D2-A943-4C5A-9B04-C03B3AFCCC1F}" type="pres">
      <dgm:prSet presAssocID="{3C63443F-245E-48CF-873C-531441DC5400}" presName="parTx" presStyleLbl="alignNode1" presStyleIdx="1" presStyleCnt="2" custLinFactNeighborX="1999" custLinFactNeighborY="680">
        <dgm:presLayoutVars>
          <dgm:chMax val="0"/>
          <dgm:chPref val="0"/>
          <dgm:bulletEnabled val="1"/>
        </dgm:presLayoutVars>
      </dgm:prSet>
      <dgm:spPr/>
      <dgm:t>
        <a:bodyPr/>
        <a:lstStyle/>
        <a:p>
          <a:pPr rtl="1"/>
          <a:endParaRPr lang="he-IL"/>
        </a:p>
      </dgm:t>
    </dgm:pt>
    <dgm:pt modelId="{DEAFE180-84D0-4E7E-987B-B82637794F61}" type="pres">
      <dgm:prSet presAssocID="{3C63443F-245E-48CF-873C-531441DC5400}" presName="desTx" presStyleLbl="alignAccFollowNode1" presStyleIdx="1" presStyleCnt="2">
        <dgm:presLayoutVars>
          <dgm:bulletEnabled val="1"/>
        </dgm:presLayoutVars>
      </dgm:prSet>
      <dgm:spPr/>
      <dgm:t>
        <a:bodyPr/>
        <a:lstStyle/>
        <a:p>
          <a:pPr rtl="1"/>
          <a:endParaRPr lang="he-IL"/>
        </a:p>
      </dgm:t>
    </dgm:pt>
  </dgm:ptLst>
  <dgm:cxnLst>
    <dgm:cxn modelId="{7C806338-587C-4875-ABF2-EB3BBAD19493}" srcId="{B1AB7174-1574-47E2-A9C5-7CAE17B23E4B}" destId="{3C63443F-245E-48CF-873C-531441DC5400}" srcOrd="1" destOrd="0" parTransId="{12337A21-D65A-4E91-A228-8828942B2D18}" sibTransId="{7B465D20-A50E-4C2C-BDD7-391156D2E88D}"/>
    <dgm:cxn modelId="{6723B28F-52D1-4DC5-A332-B083A8EFE30C}" type="presOf" srcId="{870103E6-325B-4446-98F6-26BFFB7D179F}" destId="{D18F4229-D63B-4544-AC1A-F60FE2570709}" srcOrd="0" destOrd="0" presId="urn:microsoft.com/office/officeart/2005/8/layout/hList1"/>
    <dgm:cxn modelId="{3AEBD16F-1095-40B6-A3E1-BAA57038E5F2}" type="presOf" srcId="{17A00193-5052-410A-92D8-770CD9D13BAA}" destId="{DEAFE180-84D0-4E7E-987B-B82637794F61}" srcOrd="0" destOrd="0" presId="urn:microsoft.com/office/officeart/2005/8/layout/hList1"/>
    <dgm:cxn modelId="{002D4C6E-ADB1-4069-83DD-0F2EC145A279}" srcId="{3C63443F-245E-48CF-873C-531441DC5400}" destId="{17A00193-5052-410A-92D8-770CD9D13BAA}" srcOrd="0" destOrd="0" parTransId="{F12EFF60-F82F-4B46-926B-E5EB77A9E69F}" sibTransId="{3C96E675-5371-4927-926C-47C162100B9F}"/>
    <dgm:cxn modelId="{0A320BE2-D173-4CC0-8BDE-12D388479403}" type="presOf" srcId="{DFA89B06-E26D-46D6-8B5E-149C34562198}" destId="{B843BF66-3AE4-4415-9B05-D12C78ED9A8F}" srcOrd="0" destOrd="0" presId="urn:microsoft.com/office/officeart/2005/8/layout/hList1"/>
    <dgm:cxn modelId="{66D4B779-3ACB-4229-A41D-4A9BDD53B1DE}" srcId="{B1AB7174-1574-47E2-A9C5-7CAE17B23E4B}" destId="{870103E6-325B-4446-98F6-26BFFB7D179F}" srcOrd="0" destOrd="0" parTransId="{AB9A5E23-2275-48EC-9009-E02836AC382C}" sibTransId="{E525A672-DD7B-4F33-A610-0B73E4A6EC10}"/>
    <dgm:cxn modelId="{206502C4-6824-4FE9-846E-80D89656976D}" type="presOf" srcId="{3C63443F-245E-48CF-873C-531441DC5400}" destId="{2D3241D2-A943-4C5A-9B04-C03B3AFCCC1F}" srcOrd="0" destOrd="0" presId="urn:microsoft.com/office/officeart/2005/8/layout/hList1"/>
    <dgm:cxn modelId="{0E19905B-44F2-4305-A8B1-C3C8286522D9}" srcId="{870103E6-325B-4446-98F6-26BFFB7D179F}" destId="{DFA89B06-E26D-46D6-8B5E-149C34562198}" srcOrd="0" destOrd="0" parTransId="{D58CD717-99F4-4C53-9924-64EB71820544}" sibTransId="{0E3F78B8-E672-4235-88DE-1FD0D4EC5912}"/>
    <dgm:cxn modelId="{72E0C066-C548-4255-AFBA-6EAD742E63EF}" type="presOf" srcId="{B1AB7174-1574-47E2-A9C5-7CAE17B23E4B}" destId="{EE8B9CDA-5247-4D73-BA5E-2AD838A5979D}" srcOrd="0" destOrd="0" presId="urn:microsoft.com/office/officeart/2005/8/layout/hList1"/>
    <dgm:cxn modelId="{27314650-FE68-4FE1-86E8-CD1795A8A686}" type="presParOf" srcId="{EE8B9CDA-5247-4D73-BA5E-2AD838A5979D}" destId="{847E727D-88FF-4F9C-BB3E-C6C46D4D5711}" srcOrd="0" destOrd="0" presId="urn:microsoft.com/office/officeart/2005/8/layout/hList1"/>
    <dgm:cxn modelId="{8BD6CE5A-923E-4BEA-8AEC-D66FEF610D86}" type="presParOf" srcId="{847E727D-88FF-4F9C-BB3E-C6C46D4D5711}" destId="{D18F4229-D63B-4544-AC1A-F60FE2570709}" srcOrd="0" destOrd="0" presId="urn:microsoft.com/office/officeart/2005/8/layout/hList1"/>
    <dgm:cxn modelId="{EC8A5237-5410-48DF-80DB-23E21B63C51B}" type="presParOf" srcId="{847E727D-88FF-4F9C-BB3E-C6C46D4D5711}" destId="{B843BF66-3AE4-4415-9B05-D12C78ED9A8F}" srcOrd="1" destOrd="0" presId="urn:microsoft.com/office/officeart/2005/8/layout/hList1"/>
    <dgm:cxn modelId="{86726137-35D9-493A-9751-CF3F5AAF4663}" type="presParOf" srcId="{EE8B9CDA-5247-4D73-BA5E-2AD838A5979D}" destId="{8758F13F-BEE4-4047-A2C0-0BA8D8BCB31D}" srcOrd="1" destOrd="0" presId="urn:microsoft.com/office/officeart/2005/8/layout/hList1"/>
    <dgm:cxn modelId="{7E9EA4C0-0543-4ABC-9F92-33E95DEDB295}" type="presParOf" srcId="{EE8B9CDA-5247-4D73-BA5E-2AD838A5979D}" destId="{BB7AC54B-3C66-4C58-B21C-7DF0E6DAE3F7}" srcOrd="2" destOrd="0" presId="urn:microsoft.com/office/officeart/2005/8/layout/hList1"/>
    <dgm:cxn modelId="{DE505E9C-D77A-4644-893F-DC4F7C3E9AB2}" type="presParOf" srcId="{BB7AC54B-3C66-4C58-B21C-7DF0E6DAE3F7}" destId="{2D3241D2-A943-4C5A-9B04-C03B3AFCCC1F}" srcOrd="0" destOrd="0" presId="urn:microsoft.com/office/officeart/2005/8/layout/hList1"/>
    <dgm:cxn modelId="{A2C7F6D3-E63E-453A-B282-DE668363A55D}" type="presParOf" srcId="{BB7AC54B-3C66-4C58-B21C-7DF0E6DAE3F7}" destId="{DEAFE180-84D0-4E7E-987B-B82637794F61}" srcOrd="1" destOrd="0" presId="urn:microsoft.com/office/officeart/2005/8/layout/hList1"/>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A7989029-E155-460E-B8C4-A94DE10257C0}" type="doc">
      <dgm:prSet loTypeId="urn:microsoft.com/office/officeart/2005/8/layout/matrix1" loCatId="matrix" qsTypeId="urn:microsoft.com/office/officeart/2005/8/quickstyle/simple1" qsCatId="simple" csTypeId="urn:microsoft.com/office/officeart/2005/8/colors/accent1_2" csCatId="accent1" phldr="1"/>
      <dgm:spPr/>
      <dgm:t>
        <a:bodyPr/>
        <a:lstStyle/>
        <a:p>
          <a:pPr rtl="1"/>
          <a:endParaRPr lang="he-IL"/>
        </a:p>
      </dgm:t>
    </dgm:pt>
    <dgm:pt modelId="{F4F489C2-033A-4B2F-BC17-A9598BAB007A}">
      <dgm:prSet phldrT="[טקסט]">
        <dgm:style>
          <a:lnRef idx="1">
            <a:schemeClr val="accent1"/>
          </a:lnRef>
          <a:fillRef idx="2">
            <a:schemeClr val="accent1"/>
          </a:fillRef>
          <a:effectRef idx="1">
            <a:schemeClr val="accent1"/>
          </a:effectRef>
          <a:fontRef idx="minor">
            <a:schemeClr val="dk1"/>
          </a:fontRef>
        </dgm:style>
      </dgm:prSet>
      <dgm:spPr/>
      <dgm:t>
        <a:bodyPr/>
        <a:lstStyle/>
        <a:p>
          <a:pPr rtl="1"/>
          <a:r>
            <a:rPr lang="he-IL" dirty="0" smtClean="0"/>
            <a:t>עיקור</a:t>
          </a:r>
          <a:endParaRPr lang="he-IL" dirty="0"/>
        </a:p>
      </dgm:t>
    </dgm:pt>
    <dgm:pt modelId="{7591E781-7200-4876-B552-97C20A7CD92E}" type="parTrans" cxnId="{25353C5B-0F33-4928-A7C8-DC917F40E31F}">
      <dgm:prSet/>
      <dgm:spPr/>
      <dgm:t>
        <a:bodyPr/>
        <a:lstStyle/>
        <a:p>
          <a:pPr rtl="1"/>
          <a:endParaRPr lang="he-IL"/>
        </a:p>
      </dgm:t>
    </dgm:pt>
    <dgm:pt modelId="{EEAD030D-4741-4E75-A900-0CCF8F781618}" type="sibTrans" cxnId="{25353C5B-0F33-4928-A7C8-DC917F40E31F}">
      <dgm:prSet/>
      <dgm:spPr/>
      <dgm:t>
        <a:bodyPr/>
        <a:lstStyle/>
        <a:p>
          <a:pPr rtl="1"/>
          <a:endParaRPr lang="he-IL"/>
        </a:p>
      </dgm:t>
    </dgm:pt>
    <dgm:pt modelId="{950E137E-0EAD-4AE1-9158-18DDE6E2E7B9}">
      <dgm:prSet phldrT="[טקסט]">
        <dgm:style>
          <a:lnRef idx="2">
            <a:schemeClr val="accent2">
              <a:shade val="50000"/>
            </a:schemeClr>
          </a:lnRef>
          <a:fillRef idx="1">
            <a:schemeClr val="accent2"/>
          </a:fillRef>
          <a:effectRef idx="0">
            <a:schemeClr val="accent2"/>
          </a:effectRef>
          <a:fontRef idx="minor">
            <a:schemeClr val="lt1"/>
          </a:fontRef>
        </dgm:style>
      </dgm:prSet>
      <dgm:spPr/>
      <dgm:t>
        <a:bodyPr/>
        <a:lstStyle/>
        <a:p>
          <a:pPr rtl="1"/>
          <a:r>
            <a:rPr lang="he-IL" dirty="0" smtClean="0"/>
            <a:t>בשיטות חימום</a:t>
          </a:r>
          <a:endParaRPr lang="he-IL" dirty="0"/>
        </a:p>
      </dgm:t>
    </dgm:pt>
    <dgm:pt modelId="{14207382-33AA-4B68-828E-7DB012D4AA91}" type="parTrans" cxnId="{55A695BF-DC7B-4EF8-825B-19BF2A2F256E}">
      <dgm:prSet/>
      <dgm:spPr/>
      <dgm:t>
        <a:bodyPr/>
        <a:lstStyle/>
        <a:p>
          <a:pPr rtl="1"/>
          <a:endParaRPr lang="he-IL"/>
        </a:p>
      </dgm:t>
    </dgm:pt>
    <dgm:pt modelId="{931A4407-92A7-4EE3-BE1A-DD7D64A587BF}" type="sibTrans" cxnId="{55A695BF-DC7B-4EF8-825B-19BF2A2F256E}">
      <dgm:prSet/>
      <dgm:spPr/>
      <dgm:t>
        <a:bodyPr/>
        <a:lstStyle/>
        <a:p>
          <a:pPr rtl="1"/>
          <a:endParaRPr lang="he-IL"/>
        </a:p>
      </dgm:t>
    </dgm:pt>
    <dgm:pt modelId="{2AC6BD88-EC93-4AE9-A3C5-3EC3E9451DC6}">
      <dgm:prSet phldrT="[טקסט]">
        <dgm:style>
          <a:lnRef idx="1">
            <a:schemeClr val="accent2"/>
          </a:lnRef>
          <a:fillRef idx="2">
            <a:schemeClr val="accent2"/>
          </a:fillRef>
          <a:effectRef idx="1">
            <a:schemeClr val="accent2"/>
          </a:effectRef>
          <a:fontRef idx="minor">
            <a:schemeClr val="dk1"/>
          </a:fontRef>
        </dgm:style>
      </dgm:prSet>
      <dgm:spPr/>
      <dgm:t>
        <a:bodyPr/>
        <a:lstStyle/>
        <a:p>
          <a:pPr rtl="1"/>
          <a:r>
            <a:rPr lang="he-IL" dirty="0" smtClean="0"/>
            <a:t>בשיטות </a:t>
          </a:r>
          <a:r>
            <a:rPr lang="he-IL" dirty="0" err="1" smtClean="0"/>
            <a:t>פיזיקליות</a:t>
          </a:r>
          <a:endParaRPr lang="he-IL" dirty="0"/>
        </a:p>
      </dgm:t>
    </dgm:pt>
    <dgm:pt modelId="{5076D9D9-C3E5-48E2-A59F-DBB830EDC4E4}" type="parTrans" cxnId="{AFDC7F29-71A9-4A43-9A37-B4B2AD14A0E0}">
      <dgm:prSet/>
      <dgm:spPr/>
      <dgm:t>
        <a:bodyPr/>
        <a:lstStyle/>
        <a:p>
          <a:pPr rtl="1"/>
          <a:endParaRPr lang="he-IL"/>
        </a:p>
      </dgm:t>
    </dgm:pt>
    <dgm:pt modelId="{223C2654-8401-474D-B152-04ADAEDE0279}" type="sibTrans" cxnId="{AFDC7F29-71A9-4A43-9A37-B4B2AD14A0E0}">
      <dgm:prSet/>
      <dgm:spPr/>
      <dgm:t>
        <a:bodyPr/>
        <a:lstStyle/>
        <a:p>
          <a:pPr rtl="1"/>
          <a:endParaRPr lang="he-IL"/>
        </a:p>
      </dgm:t>
    </dgm:pt>
    <dgm:pt modelId="{86B5EED5-D63A-483B-9782-77C435BE2B86}" type="pres">
      <dgm:prSet presAssocID="{A7989029-E155-460E-B8C4-A94DE10257C0}" presName="diagram" presStyleCnt="0">
        <dgm:presLayoutVars>
          <dgm:chMax val="1"/>
          <dgm:dir/>
          <dgm:animLvl val="ctr"/>
          <dgm:resizeHandles val="exact"/>
        </dgm:presLayoutVars>
      </dgm:prSet>
      <dgm:spPr/>
      <dgm:t>
        <a:bodyPr/>
        <a:lstStyle/>
        <a:p>
          <a:pPr rtl="1"/>
          <a:endParaRPr lang="he-IL"/>
        </a:p>
      </dgm:t>
    </dgm:pt>
    <dgm:pt modelId="{61F2AF04-92E7-438F-9D8E-03C473A4CDE7}" type="pres">
      <dgm:prSet presAssocID="{A7989029-E155-460E-B8C4-A94DE10257C0}" presName="matrix" presStyleCnt="0"/>
      <dgm:spPr/>
    </dgm:pt>
    <dgm:pt modelId="{05F79EBC-D5B3-4E5C-BC49-84C5BF28AB49}" type="pres">
      <dgm:prSet presAssocID="{A7989029-E155-460E-B8C4-A94DE10257C0}" presName="tile1" presStyleLbl="node1" presStyleIdx="0" presStyleCnt="4" custLinFactY="9855" custLinFactNeighborX="-4725" custLinFactNeighborY="100000">
        <dgm:style>
          <a:lnRef idx="3">
            <a:schemeClr val="lt1"/>
          </a:lnRef>
          <a:fillRef idx="1">
            <a:schemeClr val="accent5"/>
          </a:fillRef>
          <a:effectRef idx="1">
            <a:schemeClr val="accent5"/>
          </a:effectRef>
          <a:fontRef idx="minor">
            <a:schemeClr val="lt1"/>
          </a:fontRef>
        </dgm:style>
      </dgm:prSet>
      <dgm:spPr/>
      <dgm:t>
        <a:bodyPr/>
        <a:lstStyle/>
        <a:p>
          <a:pPr rtl="1"/>
          <a:endParaRPr lang="he-IL"/>
        </a:p>
      </dgm:t>
    </dgm:pt>
    <dgm:pt modelId="{06DF1D4B-C905-4255-BDCC-3A1710206740}" type="pres">
      <dgm:prSet presAssocID="{A7989029-E155-460E-B8C4-A94DE10257C0}" presName="tile1text" presStyleLbl="node1" presStyleIdx="0" presStyleCnt="4">
        <dgm:presLayoutVars>
          <dgm:chMax val="0"/>
          <dgm:chPref val="0"/>
          <dgm:bulletEnabled val="1"/>
        </dgm:presLayoutVars>
      </dgm:prSet>
      <dgm:spPr/>
      <dgm:t>
        <a:bodyPr/>
        <a:lstStyle/>
        <a:p>
          <a:pPr rtl="1"/>
          <a:endParaRPr lang="he-IL"/>
        </a:p>
      </dgm:t>
    </dgm:pt>
    <dgm:pt modelId="{C901CD86-7641-47E8-86AB-C849BE8F1CA0}" type="pres">
      <dgm:prSet presAssocID="{A7989029-E155-460E-B8C4-A94DE10257C0}" presName="tile2" presStyleLbl="node1" presStyleIdx="1" presStyleCnt="4" custLinFactNeighborX="18123" custLinFactNeighborY="-10631"/>
      <dgm:spPr/>
      <dgm:t>
        <a:bodyPr/>
        <a:lstStyle/>
        <a:p>
          <a:pPr rtl="1"/>
          <a:endParaRPr lang="he-IL"/>
        </a:p>
      </dgm:t>
    </dgm:pt>
    <dgm:pt modelId="{A15EE8B4-2BE8-4E1C-A516-7AEA1948B49E}" type="pres">
      <dgm:prSet presAssocID="{A7989029-E155-460E-B8C4-A94DE10257C0}" presName="tile2text" presStyleLbl="node1" presStyleIdx="1" presStyleCnt="4">
        <dgm:presLayoutVars>
          <dgm:chMax val="0"/>
          <dgm:chPref val="0"/>
          <dgm:bulletEnabled val="1"/>
        </dgm:presLayoutVars>
      </dgm:prSet>
      <dgm:spPr/>
      <dgm:t>
        <a:bodyPr/>
        <a:lstStyle/>
        <a:p>
          <a:pPr rtl="1"/>
          <a:endParaRPr lang="he-IL"/>
        </a:p>
      </dgm:t>
    </dgm:pt>
    <dgm:pt modelId="{C9038F04-4C75-4A57-9504-66D55FAE6F24}" type="pres">
      <dgm:prSet presAssocID="{A7989029-E155-460E-B8C4-A94DE10257C0}" presName="tile3" presStyleLbl="node1" presStyleIdx="2" presStyleCnt="4" custLinFactNeighborX="54337" custLinFactNeighborY="13398"/>
      <dgm:spPr>
        <a:noFill/>
        <a:ln>
          <a:noFill/>
        </a:ln>
      </dgm:spPr>
    </dgm:pt>
    <dgm:pt modelId="{33672694-1D3C-408A-BF24-69A341D0513E}" type="pres">
      <dgm:prSet presAssocID="{A7989029-E155-460E-B8C4-A94DE10257C0}" presName="tile3text" presStyleLbl="node1" presStyleIdx="2" presStyleCnt="4">
        <dgm:presLayoutVars>
          <dgm:chMax val="0"/>
          <dgm:chPref val="0"/>
          <dgm:bulletEnabled val="1"/>
        </dgm:presLayoutVars>
      </dgm:prSet>
      <dgm:spPr/>
    </dgm:pt>
    <dgm:pt modelId="{8A281CA7-4181-4961-8A10-F4A7B3BAABCB}" type="pres">
      <dgm:prSet presAssocID="{A7989029-E155-460E-B8C4-A94DE10257C0}" presName="tile4" presStyleLbl="node1" presStyleIdx="3" presStyleCnt="4"/>
      <dgm:spPr>
        <a:noFill/>
        <a:ln>
          <a:noFill/>
        </a:ln>
      </dgm:spPr>
      <dgm:t>
        <a:bodyPr/>
        <a:lstStyle/>
        <a:p>
          <a:pPr rtl="1"/>
          <a:endParaRPr lang="he-IL"/>
        </a:p>
      </dgm:t>
    </dgm:pt>
    <dgm:pt modelId="{423125ED-7C81-4432-8C62-A42A843E608C}" type="pres">
      <dgm:prSet presAssocID="{A7989029-E155-460E-B8C4-A94DE10257C0}" presName="tile4text" presStyleLbl="node1" presStyleIdx="3" presStyleCnt="4">
        <dgm:presLayoutVars>
          <dgm:chMax val="0"/>
          <dgm:chPref val="0"/>
          <dgm:bulletEnabled val="1"/>
        </dgm:presLayoutVars>
      </dgm:prSet>
      <dgm:spPr/>
    </dgm:pt>
    <dgm:pt modelId="{137EA50D-93BD-44CF-AC2B-0E1276912D70}" type="pres">
      <dgm:prSet presAssocID="{A7989029-E155-460E-B8C4-A94DE10257C0}" presName="centerTile" presStyleLbl="fgShp" presStyleIdx="0" presStyleCnt="1">
        <dgm:presLayoutVars>
          <dgm:chMax val="0"/>
          <dgm:chPref val="0"/>
        </dgm:presLayoutVars>
      </dgm:prSet>
      <dgm:spPr/>
      <dgm:t>
        <a:bodyPr/>
        <a:lstStyle/>
        <a:p>
          <a:pPr rtl="1"/>
          <a:endParaRPr lang="he-IL"/>
        </a:p>
      </dgm:t>
    </dgm:pt>
  </dgm:ptLst>
  <dgm:cxnLst>
    <dgm:cxn modelId="{6CE9EE01-F0CD-4637-B3E7-97A8CDECC341}" type="presOf" srcId="{2AC6BD88-EC93-4AE9-A3C5-3EC3E9451DC6}" destId="{A15EE8B4-2BE8-4E1C-A516-7AEA1948B49E}" srcOrd="1" destOrd="0" presId="urn:microsoft.com/office/officeart/2005/8/layout/matrix1"/>
    <dgm:cxn modelId="{DFCE2BE8-ABC6-4462-A253-C47A27CDA216}" type="presOf" srcId="{F4F489C2-033A-4B2F-BC17-A9598BAB007A}" destId="{137EA50D-93BD-44CF-AC2B-0E1276912D70}" srcOrd="0" destOrd="0" presId="urn:microsoft.com/office/officeart/2005/8/layout/matrix1"/>
    <dgm:cxn modelId="{EAF4F6B4-9376-43BE-88FD-5229544885C4}" type="presOf" srcId="{A7989029-E155-460E-B8C4-A94DE10257C0}" destId="{86B5EED5-D63A-483B-9782-77C435BE2B86}" srcOrd="0" destOrd="0" presId="urn:microsoft.com/office/officeart/2005/8/layout/matrix1"/>
    <dgm:cxn modelId="{15E9A83D-2D3E-418D-AACA-118F369C6C2E}" type="presOf" srcId="{950E137E-0EAD-4AE1-9158-18DDE6E2E7B9}" destId="{05F79EBC-D5B3-4E5C-BC49-84C5BF28AB49}" srcOrd="0" destOrd="0" presId="urn:microsoft.com/office/officeart/2005/8/layout/matrix1"/>
    <dgm:cxn modelId="{55A695BF-DC7B-4EF8-825B-19BF2A2F256E}" srcId="{F4F489C2-033A-4B2F-BC17-A9598BAB007A}" destId="{950E137E-0EAD-4AE1-9158-18DDE6E2E7B9}" srcOrd="0" destOrd="0" parTransId="{14207382-33AA-4B68-828E-7DB012D4AA91}" sibTransId="{931A4407-92A7-4EE3-BE1A-DD7D64A587BF}"/>
    <dgm:cxn modelId="{7F0477D6-166F-430C-863D-192B0D13AFC3}" type="presOf" srcId="{950E137E-0EAD-4AE1-9158-18DDE6E2E7B9}" destId="{06DF1D4B-C905-4255-BDCC-3A1710206740}" srcOrd="1" destOrd="0" presId="urn:microsoft.com/office/officeart/2005/8/layout/matrix1"/>
    <dgm:cxn modelId="{CDADE96D-C87D-4E12-A1EE-BBD6A79A9587}" type="presOf" srcId="{2AC6BD88-EC93-4AE9-A3C5-3EC3E9451DC6}" destId="{C901CD86-7641-47E8-86AB-C849BE8F1CA0}" srcOrd="0" destOrd="0" presId="urn:microsoft.com/office/officeart/2005/8/layout/matrix1"/>
    <dgm:cxn modelId="{AFDC7F29-71A9-4A43-9A37-B4B2AD14A0E0}" srcId="{F4F489C2-033A-4B2F-BC17-A9598BAB007A}" destId="{2AC6BD88-EC93-4AE9-A3C5-3EC3E9451DC6}" srcOrd="1" destOrd="0" parTransId="{5076D9D9-C3E5-48E2-A59F-DBB830EDC4E4}" sibTransId="{223C2654-8401-474D-B152-04ADAEDE0279}"/>
    <dgm:cxn modelId="{25353C5B-0F33-4928-A7C8-DC917F40E31F}" srcId="{A7989029-E155-460E-B8C4-A94DE10257C0}" destId="{F4F489C2-033A-4B2F-BC17-A9598BAB007A}" srcOrd="0" destOrd="0" parTransId="{7591E781-7200-4876-B552-97C20A7CD92E}" sibTransId="{EEAD030D-4741-4E75-A900-0CCF8F781618}"/>
    <dgm:cxn modelId="{65EC2782-BE5E-42BD-A10E-832BC9463F8B}" type="presParOf" srcId="{86B5EED5-D63A-483B-9782-77C435BE2B86}" destId="{61F2AF04-92E7-438F-9D8E-03C473A4CDE7}" srcOrd="0" destOrd="0" presId="urn:microsoft.com/office/officeart/2005/8/layout/matrix1"/>
    <dgm:cxn modelId="{FC862504-E537-4876-9B39-713B109C5A63}" type="presParOf" srcId="{61F2AF04-92E7-438F-9D8E-03C473A4CDE7}" destId="{05F79EBC-D5B3-4E5C-BC49-84C5BF28AB49}" srcOrd="0" destOrd="0" presId="urn:microsoft.com/office/officeart/2005/8/layout/matrix1"/>
    <dgm:cxn modelId="{1D2AD000-4435-481E-819A-D2F796283A0E}" type="presParOf" srcId="{61F2AF04-92E7-438F-9D8E-03C473A4CDE7}" destId="{06DF1D4B-C905-4255-BDCC-3A1710206740}" srcOrd="1" destOrd="0" presId="urn:microsoft.com/office/officeart/2005/8/layout/matrix1"/>
    <dgm:cxn modelId="{0DC32EA4-C447-4BCB-9518-1AEE6870C781}" type="presParOf" srcId="{61F2AF04-92E7-438F-9D8E-03C473A4CDE7}" destId="{C901CD86-7641-47E8-86AB-C849BE8F1CA0}" srcOrd="2" destOrd="0" presId="urn:microsoft.com/office/officeart/2005/8/layout/matrix1"/>
    <dgm:cxn modelId="{81566D53-35BF-4F92-A316-20E5750E449D}" type="presParOf" srcId="{61F2AF04-92E7-438F-9D8E-03C473A4CDE7}" destId="{A15EE8B4-2BE8-4E1C-A516-7AEA1948B49E}" srcOrd="3" destOrd="0" presId="urn:microsoft.com/office/officeart/2005/8/layout/matrix1"/>
    <dgm:cxn modelId="{9FE17AD7-4D40-40C9-9D16-0A5072CA93D2}" type="presParOf" srcId="{61F2AF04-92E7-438F-9D8E-03C473A4CDE7}" destId="{C9038F04-4C75-4A57-9504-66D55FAE6F24}" srcOrd="4" destOrd="0" presId="urn:microsoft.com/office/officeart/2005/8/layout/matrix1"/>
    <dgm:cxn modelId="{617F76FF-B900-4C0A-9EBF-EA283F8F1FA0}" type="presParOf" srcId="{61F2AF04-92E7-438F-9D8E-03C473A4CDE7}" destId="{33672694-1D3C-408A-BF24-69A341D0513E}" srcOrd="5" destOrd="0" presId="urn:microsoft.com/office/officeart/2005/8/layout/matrix1"/>
    <dgm:cxn modelId="{53DC5D9E-B638-4ED3-9116-4AE99EA8B1C1}" type="presParOf" srcId="{61F2AF04-92E7-438F-9D8E-03C473A4CDE7}" destId="{8A281CA7-4181-4961-8A10-F4A7B3BAABCB}" srcOrd="6" destOrd="0" presId="urn:microsoft.com/office/officeart/2005/8/layout/matrix1"/>
    <dgm:cxn modelId="{4B032F20-52A1-4C49-B5EA-7DC5A0A8B192}" type="presParOf" srcId="{61F2AF04-92E7-438F-9D8E-03C473A4CDE7}" destId="{423125ED-7C81-4432-8C62-A42A843E608C}" srcOrd="7" destOrd="0" presId="urn:microsoft.com/office/officeart/2005/8/layout/matrix1"/>
    <dgm:cxn modelId="{3F75DBA5-317F-41D7-97C5-A5C30EC311FC}" type="presParOf" srcId="{86B5EED5-D63A-483B-9782-77C435BE2B86}" destId="{137EA50D-93BD-44CF-AC2B-0E1276912D70}" srcOrd="1" destOrd="0" presId="urn:microsoft.com/office/officeart/2005/8/layout/matrix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B1AB7174-1574-47E2-A9C5-7CAE17B23E4B}" type="doc">
      <dgm:prSet loTypeId="urn:microsoft.com/office/officeart/2005/8/layout/hList1" loCatId="list" qsTypeId="urn:microsoft.com/office/officeart/2005/8/quickstyle/simple2" qsCatId="simple" csTypeId="urn:microsoft.com/office/officeart/2005/8/colors/colorful1#2" csCatId="colorful" phldr="1"/>
      <dgm:spPr/>
      <dgm:t>
        <a:bodyPr/>
        <a:lstStyle/>
        <a:p>
          <a:pPr rtl="1"/>
          <a:endParaRPr lang="he-IL"/>
        </a:p>
      </dgm:t>
    </dgm:pt>
    <dgm:pt modelId="{A45E58DA-3E2D-4AC1-9659-CAF2D8BC9BC6}">
      <dgm:prSet phldrT="[טקסט]"/>
      <dgm:spPr/>
      <dgm:t>
        <a:bodyPr/>
        <a:lstStyle/>
        <a:p>
          <a:pPr rtl="1"/>
          <a:r>
            <a:rPr lang="he-IL" dirty="0" smtClean="0"/>
            <a:t>שיטות </a:t>
          </a:r>
          <a:r>
            <a:rPr lang="he-IL" dirty="0" err="1" smtClean="0"/>
            <a:t>מכניות</a:t>
          </a:r>
          <a:endParaRPr lang="he-IL" dirty="0"/>
        </a:p>
      </dgm:t>
    </dgm:pt>
    <dgm:pt modelId="{BD706005-FEFC-42D8-98D8-36815B62CB84}" type="parTrans" cxnId="{BDBBDAB4-1483-4514-BDA6-5C720A0A4FB2}">
      <dgm:prSet/>
      <dgm:spPr/>
      <dgm:t>
        <a:bodyPr/>
        <a:lstStyle/>
        <a:p>
          <a:pPr rtl="1"/>
          <a:endParaRPr lang="he-IL"/>
        </a:p>
      </dgm:t>
    </dgm:pt>
    <dgm:pt modelId="{70ABA24E-A6D5-49CB-9EC4-7EE6BC088BCA}" type="sibTrans" cxnId="{BDBBDAB4-1483-4514-BDA6-5C720A0A4FB2}">
      <dgm:prSet/>
      <dgm:spPr/>
      <dgm:t>
        <a:bodyPr/>
        <a:lstStyle/>
        <a:p>
          <a:pPr rtl="1"/>
          <a:endParaRPr lang="he-IL"/>
        </a:p>
      </dgm:t>
    </dgm:pt>
    <dgm:pt modelId="{92C3DD7E-8B37-423E-AF54-3DD82248F58C}">
      <dgm:prSet phldrT="[טקסט]"/>
      <dgm:spPr/>
      <dgm:t>
        <a:bodyPr/>
        <a:lstStyle/>
        <a:p>
          <a:pPr rtl="1"/>
          <a:r>
            <a:rPr lang="he-IL" b="1" dirty="0" smtClean="0"/>
            <a:t>סינון</a:t>
          </a:r>
          <a:r>
            <a:rPr lang="he-IL" dirty="0" smtClean="0"/>
            <a:t> בעזרת מסנן בעל גודל חורים קטן מאד</a:t>
          </a:r>
          <a:endParaRPr lang="he-IL" dirty="0"/>
        </a:p>
      </dgm:t>
    </dgm:pt>
    <dgm:pt modelId="{831CCEFF-A967-4819-8536-2E0AC32A53E9}" type="parTrans" cxnId="{AE332083-41F8-4492-82B6-87568AB3BB05}">
      <dgm:prSet/>
      <dgm:spPr/>
      <dgm:t>
        <a:bodyPr/>
        <a:lstStyle/>
        <a:p>
          <a:pPr rtl="1"/>
          <a:endParaRPr lang="he-IL"/>
        </a:p>
      </dgm:t>
    </dgm:pt>
    <dgm:pt modelId="{E341ABE0-0393-4835-8F66-8B0E0D4AA681}" type="sibTrans" cxnId="{AE332083-41F8-4492-82B6-87568AB3BB05}">
      <dgm:prSet/>
      <dgm:spPr/>
      <dgm:t>
        <a:bodyPr/>
        <a:lstStyle/>
        <a:p>
          <a:pPr rtl="1"/>
          <a:endParaRPr lang="he-IL"/>
        </a:p>
      </dgm:t>
    </dgm:pt>
    <dgm:pt modelId="{870103E6-325B-4446-98F6-26BFFB7D179F}">
      <dgm:prSet phldrT="[טקסט]"/>
      <dgm:spPr/>
      <dgm:t>
        <a:bodyPr/>
        <a:lstStyle/>
        <a:p>
          <a:pPr rtl="1"/>
          <a:r>
            <a:rPr lang="he-IL" dirty="0" smtClean="0"/>
            <a:t>שיטות </a:t>
          </a:r>
          <a:r>
            <a:rPr lang="he-IL" dirty="0" err="1" smtClean="0"/>
            <a:t>פיזיקליות</a:t>
          </a:r>
          <a:endParaRPr lang="he-IL" dirty="0"/>
        </a:p>
      </dgm:t>
    </dgm:pt>
    <dgm:pt modelId="{AB9A5E23-2275-48EC-9009-E02836AC382C}" type="parTrans" cxnId="{66D4B779-3ACB-4229-A41D-4A9BDD53B1DE}">
      <dgm:prSet/>
      <dgm:spPr/>
      <dgm:t>
        <a:bodyPr/>
        <a:lstStyle/>
        <a:p>
          <a:pPr rtl="1"/>
          <a:endParaRPr lang="he-IL"/>
        </a:p>
      </dgm:t>
    </dgm:pt>
    <dgm:pt modelId="{E525A672-DD7B-4F33-A610-0B73E4A6EC10}" type="sibTrans" cxnId="{66D4B779-3ACB-4229-A41D-4A9BDD53B1DE}">
      <dgm:prSet/>
      <dgm:spPr/>
      <dgm:t>
        <a:bodyPr/>
        <a:lstStyle/>
        <a:p>
          <a:pPr rtl="1"/>
          <a:endParaRPr lang="he-IL"/>
        </a:p>
      </dgm:t>
    </dgm:pt>
    <dgm:pt modelId="{DFA89B06-E26D-46D6-8B5E-149C34562198}">
      <dgm:prSet phldrT="[טקסט]"/>
      <dgm:spPr/>
      <dgm:t>
        <a:bodyPr/>
        <a:lstStyle/>
        <a:p>
          <a:pPr rtl="1"/>
          <a:r>
            <a:rPr lang="he-IL" b="1" dirty="0" smtClean="0"/>
            <a:t>חום-</a:t>
          </a:r>
          <a:r>
            <a:rPr lang="he-IL" dirty="0" smtClean="0"/>
            <a:t> </a:t>
          </a:r>
          <a:r>
            <a:rPr lang="he-IL" b="1" dirty="0" smtClean="0"/>
            <a:t>רטוב</a:t>
          </a:r>
          <a:r>
            <a:rPr lang="he-IL" dirty="0" smtClean="0"/>
            <a:t> (</a:t>
          </a:r>
          <a:r>
            <a:rPr lang="he-IL" dirty="0" err="1" smtClean="0"/>
            <a:t>אוטוקלב</a:t>
          </a:r>
          <a:r>
            <a:rPr lang="he-IL" dirty="0" smtClean="0"/>
            <a:t>)- 121 מ.צ במשך 30 דקות</a:t>
          </a:r>
          <a:endParaRPr lang="he-IL" dirty="0"/>
        </a:p>
      </dgm:t>
    </dgm:pt>
    <dgm:pt modelId="{D58CD717-99F4-4C53-9924-64EB71820544}" type="parTrans" cxnId="{0E19905B-44F2-4305-A8B1-C3C8286522D9}">
      <dgm:prSet/>
      <dgm:spPr/>
      <dgm:t>
        <a:bodyPr/>
        <a:lstStyle/>
        <a:p>
          <a:pPr rtl="1"/>
          <a:endParaRPr lang="he-IL"/>
        </a:p>
      </dgm:t>
    </dgm:pt>
    <dgm:pt modelId="{0E3F78B8-E672-4235-88DE-1FD0D4EC5912}" type="sibTrans" cxnId="{0E19905B-44F2-4305-A8B1-C3C8286522D9}">
      <dgm:prSet/>
      <dgm:spPr/>
      <dgm:t>
        <a:bodyPr/>
        <a:lstStyle/>
        <a:p>
          <a:pPr rtl="1"/>
          <a:endParaRPr lang="he-IL"/>
        </a:p>
      </dgm:t>
    </dgm:pt>
    <dgm:pt modelId="{16441406-186E-4AEA-9949-B290A41D77D2}">
      <dgm:prSet phldrT="[טקסט]"/>
      <dgm:spPr/>
      <dgm:t>
        <a:bodyPr/>
        <a:lstStyle/>
        <a:p>
          <a:pPr rtl="1"/>
          <a:r>
            <a:rPr lang="he-IL" b="1" dirty="0" smtClean="0"/>
            <a:t>קרינה-</a:t>
          </a:r>
          <a:r>
            <a:rPr lang="he-IL" dirty="0" smtClean="0"/>
            <a:t> גמא, </a:t>
          </a:r>
          <a:r>
            <a:rPr lang="en-US" dirty="0" smtClean="0"/>
            <a:t>X</a:t>
          </a:r>
          <a:r>
            <a:rPr lang="he-IL" dirty="0" smtClean="0"/>
            <a:t>, או </a:t>
          </a:r>
          <a:r>
            <a:rPr lang="en-US" dirty="0" smtClean="0"/>
            <a:t>U.V</a:t>
          </a:r>
          <a:endParaRPr lang="he-IL" dirty="0"/>
        </a:p>
      </dgm:t>
    </dgm:pt>
    <dgm:pt modelId="{4E988F78-AECE-4472-86C8-72C4525AEE69}" type="parTrans" cxnId="{473B622A-57BE-4394-9AB1-446AC6F45D3D}">
      <dgm:prSet/>
      <dgm:spPr/>
      <dgm:t>
        <a:bodyPr/>
        <a:lstStyle/>
        <a:p>
          <a:pPr rtl="1"/>
          <a:endParaRPr lang="he-IL"/>
        </a:p>
      </dgm:t>
    </dgm:pt>
    <dgm:pt modelId="{62AEBBDA-83FD-44F6-87FD-ED74F790952B}" type="sibTrans" cxnId="{473B622A-57BE-4394-9AB1-446AC6F45D3D}">
      <dgm:prSet/>
      <dgm:spPr/>
      <dgm:t>
        <a:bodyPr/>
        <a:lstStyle/>
        <a:p>
          <a:pPr rtl="1"/>
          <a:endParaRPr lang="he-IL"/>
        </a:p>
      </dgm:t>
    </dgm:pt>
    <dgm:pt modelId="{E16F008C-DFD5-43A9-9883-073F74A86C4B}">
      <dgm:prSet phldrT="[טקסט]"/>
      <dgm:spPr/>
      <dgm:t>
        <a:bodyPr/>
        <a:lstStyle/>
        <a:p>
          <a:pPr rtl="1"/>
          <a:r>
            <a:rPr lang="he-IL" b="1" dirty="0" smtClean="0"/>
            <a:t>חום- יבש- </a:t>
          </a:r>
          <a:r>
            <a:rPr lang="he-IL" dirty="0" smtClean="0"/>
            <a:t>בתנור, 180 מ.צ   למשך 2 שעות </a:t>
          </a:r>
          <a:endParaRPr lang="he-IL" dirty="0"/>
        </a:p>
      </dgm:t>
    </dgm:pt>
    <dgm:pt modelId="{B013A19C-936A-40F8-9947-3B6F0C8160CE}" type="parTrans" cxnId="{F14E6C30-1C3F-45D1-86AC-5ABC12E19F4C}">
      <dgm:prSet/>
      <dgm:spPr/>
      <dgm:t>
        <a:bodyPr/>
        <a:lstStyle/>
        <a:p>
          <a:pPr rtl="1"/>
          <a:endParaRPr lang="he-IL"/>
        </a:p>
      </dgm:t>
    </dgm:pt>
    <dgm:pt modelId="{ECFFA0C4-1E69-4083-8CA2-930F3ECCB8A7}" type="sibTrans" cxnId="{F14E6C30-1C3F-45D1-86AC-5ABC12E19F4C}">
      <dgm:prSet/>
      <dgm:spPr/>
      <dgm:t>
        <a:bodyPr/>
        <a:lstStyle/>
        <a:p>
          <a:pPr rtl="1"/>
          <a:endParaRPr lang="he-IL"/>
        </a:p>
      </dgm:t>
    </dgm:pt>
    <dgm:pt modelId="{EE8B9CDA-5247-4D73-BA5E-2AD838A5979D}" type="pres">
      <dgm:prSet presAssocID="{B1AB7174-1574-47E2-A9C5-7CAE17B23E4B}" presName="Name0" presStyleCnt="0">
        <dgm:presLayoutVars>
          <dgm:dir/>
          <dgm:animLvl val="lvl"/>
          <dgm:resizeHandles val="exact"/>
        </dgm:presLayoutVars>
      </dgm:prSet>
      <dgm:spPr/>
      <dgm:t>
        <a:bodyPr/>
        <a:lstStyle/>
        <a:p>
          <a:pPr rtl="1"/>
          <a:endParaRPr lang="he-IL"/>
        </a:p>
      </dgm:t>
    </dgm:pt>
    <dgm:pt modelId="{25769E7C-2239-43D4-8773-BF1FAE901294}" type="pres">
      <dgm:prSet presAssocID="{A45E58DA-3E2D-4AC1-9659-CAF2D8BC9BC6}" presName="composite" presStyleCnt="0"/>
      <dgm:spPr/>
    </dgm:pt>
    <dgm:pt modelId="{1480053A-9707-4DC8-AC61-995788BAD5C4}" type="pres">
      <dgm:prSet presAssocID="{A45E58DA-3E2D-4AC1-9659-CAF2D8BC9BC6}" presName="parTx" presStyleLbl="alignNode1" presStyleIdx="0" presStyleCnt="2">
        <dgm:presLayoutVars>
          <dgm:chMax val="0"/>
          <dgm:chPref val="0"/>
          <dgm:bulletEnabled val="1"/>
        </dgm:presLayoutVars>
      </dgm:prSet>
      <dgm:spPr/>
      <dgm:t>
        <a:bodyPr/>
        <a:lstStyle/>
        <a:p>
          <a:pPr rtl="1"/>
          <a:endParaRPr lang="he-IL"/>
        </a:p>
      </dgm:t>
    </dgm:pt>
    <dgm:pt modelId="{09FFCC80-1AE4-4094-A3C1-ED5AA191C179}" type="pres">
      <dgm:prSet presAssocID="{A45E58DA-3E2D-4AC1-9659-CAF2D8BC9BC6}" presName="desTx" presStyleLbl="alignAccFollowNode1" presStyleIdx="0" presStyleCnt="2">
        <dgm:presLayoutVars>
          <dgm:bulletEnabled val="1"/>
        </dgm:presLayoutVars>
      </dgm:prSet>
      <dgm:spPr/>
      <dgm:t>
        <a:bodyPr/>
        <a:lstStyle/>
        <a:p>
          <a:pPr rtl="1"/>
          <a:endParaRPr lang="he-IL"/>
        </a:p>
      </dgm:t>
    </dgm:pt>
    <dgm:pt modelId="{7AE09E4F-0EAE-46D4-A447-B96571D3B542}" type="pres">
      <dgm:prSet presAssocID="{70ABA24E-A6D5-49CB-9EC4-7EE6BC088BCA}" presName="space" presStyleCnt="0"/>
      <dgm:spPr/>
    </dgm:pt>
    <dgm:pt modelId="{847E727D-88FF-4F9C-BB3E-C6C46D4D5711}" type="pres">
      <dgm:prSet presAssocID="{870103E6-325B-4446-98F6-26BFFB7D179F}" presName="composite" presStyleCnt="0"/>
      <dgm:spPr/>
    </dgm:pt>
    <dgm:pt modelId="{D18F4229-D63B-4544-AC1A-F60FE2570709}" type="pres">
      <dgm:prSet presAssocID="{870103E6-325B-4446-98F6-26BFFB7D179F}" presName="parTx" presStyleLbl="alignNode1" presStyleIdx="1" presStyleCnt="2">
        <dgm:presLayoutVars>
          <dgm:chMax val="0"/>
          <dgm:chPref val="0"/>
          <dgm:bulletEnabled val="1"/>
        </dgm:presLayoutVars>
      </dgm:prSet>
      <dgm:spPr/>
      <dgm:t>
        <a:bodyPr/>
        <a:lstStyle/>
        <a:p>
          <a:pPr rtl="1"/>
          <a:endParaRPr lang="he-IL"/>
        </a:p>
      </dgm:t>
    </dgm:pt>
    <dgm:pt modelId="{B843BF66-3AE4-4415-9B05-D12C78ED9A8F}" type="pres">
      <dgm:prSet presAssocID="{870103E6-325B-4446-98F6-26BFFB7D179F}" presName="desTx" presStyleLbl="alignAccFollowNode1" presStyleIdx="1" presStyleCnt="2">
        <dgm:presLayoutVars>
          <dgm:bulletEnabled val="1"/>
        </dgm:presLayoutVars>
      </dgm:prSet>
      <dgm:spPr/>
      <dgm:t>
        <a:bodyPr/>
        <a:lstStyle/>
        <a:p>
          <a:pPr rtl="1"/>
          <a:endParaRPr lang="he-IL"/>
        </a:p>
      </dgm:t>
    </dgm:pt>
  </dgm:ptLst>
  <dgm:cxnLst>
    <dgm:cxn modelId="{AE823BD3-2EB6-4B9E-A5C9-5314B7DF6077}" type="presOf" srcId="{92C3DD7E-8B37-423E-AF54-3DD82248F58C}" destId="{09FFCC80-1AE4-4094-A3C1-ED5AA191C179}" srcOrd="0" destOrd="0" presId="urn:microsoft.com/office/officeart/2005/8/layout/hList1"/>
    <dgm:cxn modelId="{473B622A-57BE-4394-9AB1-446AC6F45D3D}" srcId="{870103E6-325B-4446-98F6-26BFFB7D179F}" destId="{16441406-186E-4AEA-9949-B290A41D77D2}" srcOrd="2" destOrd="0" parTransId="{4E988F78-AECE-4472-86C8-72C4525AEE69}" sibTransId="{62AEBBDA-83FD-44F6-87FD-ED74F790952B}"/>
    <dgm:cxn modelId="{AE332083-41F8-4492-82B6-87568AB3BB05}" srcId="{A45E58DA-3E2D-4AC1-9659-CAF2D8BC9BC6}" destId="{92C3DD7E-8B37-423E-AF54-3DD82248F58C}" srcOrd="0" destOrd="0" parTransId="{831CCEFF-A967-4819-8536-2E0AC32A53E9}" sibTransId="{E341ABE0-0393-4835-8F66-8B0E0D4AA681}"/>
    <dgm:cxn modelId="{BDBBDAB4-1483-4514-BDA6-5C720A0A4FB2}" srcId="{B1AB7174-1574-47E2-A9C5-7CAE17B23E4B}" destId="{A45E58DA-3E2D-4AC1-9659-CAF2D8BC9BC6}" srcOrd="0" destOrd="0" parTransId="{BD706005-FEFC-42D8-98D8-36815B62CB84}" sibTransId="{70ABA24E-A6D5-49CB-9EC4-7EE6BC088BCA}"/>
    <dgm:cxn modelId="{4FEB1E83-8FDF-40CA-9D00-E9AF88418F6C}" type="presOf" srcId="{A45E58DA-3E2D-4AC1-9659-CAF2D8BC9BC6}" destId="{1480053A-9707-4DC8-AC61-995788BAD5C4}" srcOrd="0" destOrd="0" presId="urn:microsoft.com/office/officeart/2005/8/layout/hList1"/>
    <dgm:cxn modelId="{F3C219A5-7242-4C35-BE81-65CD40BA85EB}" type="presOf" srcId="{870103E6-325B-4446-98F6-26BFFB7D179F}" destId="{D18F4229-D63B-4544-AC1A-F60FE2570709}" srcOrd="0" destOrd="0" presId="urn:microsoft.com/office/officeart/2005/8/layout/hList1"/>
    <dgm:cxn modelId="{F14E6C30-1C3F-45D1-86AC-5ABC12E19F4C}" srcId="{870103E6-325B-4446-98F6-26BFFB7D179F}" destId="{E16F008C-DFD5-43A9-9883-073F74A86C4B}" srcOrd="1" destOrd="0" parTransId="{B013A19C-936A-40F8-9947-3B6F0C8160CE}" sibTransId="{ECFFA0C4-1E69-4083-8CA2-930F3ECCB8A7}"/>
    <dgm:cxn modelId="{FFFF4695-A9A7-41C2-A2BD-60C2B2A8F866}" type="presOf" srcId="{DFA89B06-E26D-46D6-8B5E-149C34562198}" destId="{B843BF66-3AE4-4415-9B05-D12C78ED9A8F}" srcOrd="0" destOrd="0" presId="urn:microsoft.com/office/officeart/2005/8/layout/hList1"/>
    <dgm:cxn modelId="{66D4B779-3ACB-4229-A41D-4A9BDD53B1DE}" srcId="{B1AB7174-1574-47E2-A9C5-7CAE17B23E4B}" destId="{870103E6-325B-4446-98F6-26BFFB7D179F}" srcOrd="1" destOrd="0" parTransId="{AB9A5E23-2275-48EC-9009-E02836AC382C}" sibTransId="{E525A672-DD7B-4F33-A610-0B73E4A6EC10}"/>
    <dgm:cxn modelId="{F3FCECBC-1BF0-4127-9471-8E4A216F97AA}" type="presOf" srcId="{B1AB7174-1574-47E2-A9C5-7CAE17B23E4B}" destId="{EE8B9CDA-5247-4D73-BA5E-2AD838A5979D}" srcOrd="0" destOrd="0" presId="urn:microsoft.com/office/officeart/2005/8/layout/hList1"/>
    <dgm:cxn modelId="{3FDC1CD3-BA5E-4BA1-9900-38D3FBAC1BE0}" type="presOf" srcId="{E16F008C-DFD5-43A9-9883-073F74A86C4B}" destId="{B843BF66-3AE4-4415-9B05-D12C78ED9A8F}" srcOrd="0" destOrd="1" presId="urn:microsoft.com/office/officeart/2005/8/layout/hList1"/>
    <dgm:cxn modelId="{CB3F9BB3-AEDC-4C1E-A52F-CC6F89100D39}" type="presOf" srcId="{16441406-186E-4AEA-9949-B290A41D77D2}" destId="{B843BF66-3AE4-4415-9B05-D12C78ED9A8F}" srcOrd="0" destOrd="2" presId="urn:microsoft.com/office/officeart/2005/8/layout/hList1"/>
    <dgm:cxn modelId="{0E19905B-44F2-4305-A8B1-C3C8286522D9}" srcId="{870103E6-325B-4446-98F6-26BFFB7D179F}" destId="{DFA89B06-E26D-46D6-8B5E-149C34562198}" srcOrd="0" destOrd="0" parTransId="{D58CD717-99F4-4C53-9924-64EB71820544}" sibTransId="{0E3F78B8-E672-4235-88DE-1FD0D4EC5912}"/>
    <dgm:cxn modelId="{05AAAF17-97D5-4116-9AFD-EAC977322D41}" type="presParOf" srcId="{EE8B9CDA-5247-4D73-BA5E-2AD838A5979D}" destId="{25769E7C-2239-43D4-8773-BF1FAE901294}" srcOrd="0" destOrd="0" presId="urn:microsoft.com/office/officeart/2005/8/layout/hList1"/>
    <dgm:cxn modelId="{B416558E-B6D4-4586-9F13-D8703EB7516D}" type="presParOf" srcId="{25769E7C-2239-43D4-8773-BF1FAE901294}" destId="{1480053A-9707-4DC8-AC61-995788BAD5C4}" srcOrd="0" destOrd="0" presId="urn:microsoft.com/office/officeart/2005/8/layout/hList1"/>
    <dgm:cxn modelId="{D80D08C4-168C-40AF-A6D9-50F091EC8497}" type="presParOf" srcId="{25769E7C-2239-43D4-8773-BF1FAE901294}" destId="{09FFCC80-1AE4-4094-A3C1-ED5AA191C179}" srcOrd="1" destOrd="0" presId="urn:microsoft.com/office/officeart/2005/8/layout/hList1"/>
    <dgm:cxn modelId="{A1D83316-FAC3-4252-B27F-E3EB0F5BC71C}" type="presParOf" srcId="{EE8B9CDA-5247-4D73-BA5E-2AD838A5979D}" destId="{7AE09E4F-0EAE-46D4-A447-B96571D3B542}" srcOrd="1" destOrd="0" presId="urn:microsoft.com/office/officeart/2005/8/layout/hList1"/>
    <dgm:cxn modelId="{1C281995-B258-4D68-AF10-9F0C8970B8F0}" type="presParOf" srcId="{EE8B9CDA-5247-4D73-BA5E-2AD838A5979D}" destId="{847E727D-88FF-4F9C-BB3E-C6C46D4D5711}" srcOrd="2" destOrd="0" presId="urn:microsoft.com/office/officeart/2005/8/layout/hList1"/>
    <dgm:cxn modelId="{25A9D87D-7F5B-433E-A51C-7FCA9A758034}" type="presParOf" srcId="{847E727D-88FF-4F9C-BB3E-C6C46D4D5711}" destId="{D18F4229-D63B-4544-AC1A-F60FE2570709}" srcOrd="0" destOrd="0" presId="urn:microsoft.com/office/officeart/2005/8/layout/hList1"/>
    <dgm:cxn modelId="{7DE87B63-616B-4694-AB5F-080EDABE3DD0}" type="presParOf" srcId="{847E727D-88FF-4F9C-BB3E-C6C46D4D5711}" destId="{B843BF66-3AE4-4415-9B05-D12C78ED9A8F}" srcOrd="1" destOrd="0" presId="urn:microsoft.com/office/officeart/2005/8/layout/hList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matrix1">
  <dgm:title val=""/>
  <dgm:desc val=""/>
  <dgm:catLst>
    <dgm:cat type="matrix" pri="2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3" destOrd="0"/>
      </dgm:cxnLst>
      <dgm:bg/>
      <dgm:whole/>
    </dgm:dataModel>
  </dgm:styleData>
  <dgm:clrData>
    <dgm:dataModel>
      <dgm:ptLst>
        <dgm:pt modelId="0" type="doc"/>
        <dgm:pt modelId="1"/>
        <dgm:pt modelId="11"/>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3" destOrd="0"/>
      </dgm:cxnLst>
      <dgm:bg/>
      <dgm:whole/>
    </dgm:dataModel>
  </dgm:clrData>
  <dgm:layoutNode name="diagram">
    <dgm:varLst>
      <dgm:chMax val="1"/>
      <dgm:dir/>
      <dgm:animLvl val="ctr"/>
      <dgm:resizeHandles val="exact"/>
    </dgm:varLst>
    <dgm:alg type="composite"/>
    <dgm:shape xmlns:r="http://schemas.openxmlformats.org/officeDocument/2006/relationships" r:blip="">
      <dgm:adjLst/>
    </dgm:shape>
    <dgm:presOf/>
    <dgm:constrLst>
      <dgm:constr type="ctrX" for="ch" forName="matrix" refType="w" fact="0.5"/>
      <dgm:constr type="ctrY" for="ch" forName="matrix" refType="h" fact="0.5"/>
      <dgm:constr type="w" for="ch" forName="matrix" refType="w"/>
      <dgm:constr type="h" for="ch" forName="matrix" refType="h"/>
      <dgm:constr type="ctrX" for="ch" forName="centerTile" refType="w" fact="0.5"/>
      <dgm:constr type="ctrY" for="ch" forName="centerTile" refType="h" fact="0.5"/>
      <dgm:constr type="w" for="ch" forName="centerTile" refType="w" fact="0.3"/>
      <dgm:constr type="h" for="ch" forName="centerTile" refType="h" fact="0.25"/>
      <dgm:constr type="primFontSz" for="des" ptType="node" op="equ" val="65"/>
    </dgm:constrLst>
    <dgm:ruleLst/>
    <dgm:choose name="Name0">
      <dgm:if name="Name1" axis="ch" ptType="node" func="cnt" op="gte" val="1">
        <dgm:layoutNode name="matrix">
          <dgm:alg type="composite"/>
          <dgm:shape xmlns:r="http://schemas.openxmlformats.org/officeDocument/2006/relationships" r:blip="">
            <dgm:adjLst/>
          </dgm:shape>
          <dgm:presOf/>
          <dgm:constrLst>
            <dgm:constr type="l" for="ch" forName="tile1"/>
            <dgm:constr type="t" for="ch" forName="tile1"/>
            <dgm:constr type="r" for="ch" forName="tile1" refType="w" fact="0.5"/>
            <dgm:constr type="b" for="ch" forName="tile1" refType="h" fact="0.5"/>
            <dgm:constr type="l" for="ch" forName="tile1text" refType="l" refFor="ch" refForName="tile1"/>
            <dgm:constr type="t" for="ch" forName="tile1text" refType="t" refFor="ch" refForName="tile1"/>
            <dgm:constr type="w" for="ch" forName="tile1text" refType="w" refFor="ch" refForName="tile1"/>
            <dgm:constr type="h" for="ch" forName="tile1text" refType="h" refFor="ch" refForName="tile1" fact="0.75"/>
            <dgm:constr type="r" for="ch" forName="tile2" refType="w"/>
            <dgm:constr type="t" for="ch" forName="tile2"/>
            <dgm:constr type="l" for="ch" forName="tile2" refType="w" fact="0.5"/>
            <dgm:constr type="b" for="ch" forName="tile2" refType="h" fact="0.5"/>
            <dgm:constr type="r" for="ch" forName="tile2text" refType="r" refFor="ch" refForName="tile2"/>
            <dgm:constr type="t" for="ch" forName="tile2text" refType="t" refFor="ch" refForName="tile2"/>
            <dgm:constr type="w" for="ch" forName="tile2text" refType="w" refFor="ch" refForName="tile2"/>
            <dgm:constr type="h" for="ch" forName="tile2text" refType="h" refFor="ch" refForName="tile2" fact="0.75"/>
            <dgm:constr type="l" for="ch" forName="tile3"/>
            <dgm:constr type="b" for="ch" forName="tile3" refType="h"/>
            <dgm:constr type="r" for="ch" forName="tile3" refType="w" fact="0.5"/>
            <dgm:constr type="t" for="ch" forName="tile3" refType="h" fact="0.5"/>
            <dgm:constr type="l" for="ch" forName="tile3text" refType="l" refFor="ch" refForName="tile3"/>
            <dgm:constr type="b" for="ch" forName="tile3text" refType="b" refFor="ch" refForName="tile3"/>
            <dgm:constr type="w" for="ch" forName="tile3text" refType="w" refFor="ch" refForName="tile3"/>
            <dgm:constr type="h" for="ch" forName="tile3text" refType="h" refFor="ch" refForName="tile3" fact="0.75"/>
            <dgm:constr type="r" for="ch" forName="tile4" refType="w"/>
            <dgm:constr type="b" for="ch" forName="tile4" refType="h"/>
            <dgm:constr type="l" for="ch" forName="tile4" refType="w" fact="0.5"/>
            <dgm:constr type="t" for="ch" forName="tile4" refType="h" fact="0.5"/>
            <dgm:constr type="r" for="ch" forName="tile4text" refType="r" refFor="ch" refForName="tile4"/>
            <dgm:constr type="b" for="ch" forName="tile4text" refType="b" refFor="ch" refForName="tile4"/>
            <dgm:constr type="w" for="ch" forName="tile4text" refType="w" refFor="ch" refForName="tile4"/>
            <dgm:constr type="h" for="ch" forName="tile4text" refType="h" refFor="ch" refForName="tile4" fact="0.75"/>
          </dgm:constrLst>
          <dgm:ruleLst/>
          <dgm:layoutNode name="tile1" styleLbl="node1">
            <dgm:alg type="sp"/>
            <dgm:shape xmlns:r="http://schemas.openxmlformats.org/officeDocument/2006/relationships" rot="270" type="round1Rect" r:blip="">
              <dgm:adjLst/>
            </dgm:shape>
            <dgm:choose name="Name2">
              <dgm:if name="Name3" func="var" arg="dir" op="equ" val="norm">
                <dgm:presOf axis="ch ch desOrSelf" ptType="node node node" st="1 1 1" cnt="1 1 0"/>
              </dgm:if>
              <dgm:else name="Name4">
                <dgm:presOf axis="ch ch desOrSelf" ptType="node node node" st="1 2 1" cnt="1 1 0"/>
              </dgm:else>
            </dgm:choose>
            <dgm:constrLst/>
            <dgm:ruleLst/>
          </dgm:layoutNode>
          <dgm:layoutNode name="tile1text" styleLbl="node1">
            <dgm:varLst>
              <dgm:chMax val="0"/>
              <dgm:chPref val="0"/>
              <dgm:bulletEnabled val="1"/>
            </dgm:varLst>
            <dgm:choose name="Name5">
              <dgm:if name="Name6" axis="root des" func="maxDepth" op="gte" val="3">
                <dgm:alg type="tx">
                  <dgm:param type="txAnchorVert" val="t"/>
                  <dgm:param type="parTxLTRAlign" val="l"/>
                  <dgm:param type="parTxRTLAlign" val="r"/>
                </dgm:alg>
              </dgm:if>
              <dgm:else name="Name7">
                <dgm:alg type="tx"/>
              </dgm:else>
            </dgm:choose>
            <dgm:shape xmlns:r="http://schemas.openxmlformats.org/officeDocument/2006/relationships" rot="270" type="rect" r:blip="" hideGeom="1">
              <dgm:adjLst>
                <dgm:adj idx="1" val="0.2"/>
              </dgm:adjLst>
            </dgm:shape>
            <dgm:choose name="Name8">
              <dgm:if name="Name9" func="var" arg="dir" op="equ" val="norm">
                <dgm:presOf axis="ch ch desOrSelf" ptType="node node node" st="1 1 1" cnt="1 1 0"/>
              </dgm:if>
              <dgm:else name="Name10">
                <dgm:presOf axis="ch ch desOrSelf" ptType="node node node" st="1 2 1" cnt="1 1 0"/>
              </dgm:else>
            </dgm:choose>
            <dgm:constrLst/>
            <dgm:ruleLst>
              <dgm:rule type="primFontSz" val="5" fact="NaN" max="NaN"/>
            </dgm:ruleLst>
          </dgm:layoutNode>
          <dgm:layoutNode name="tile2" styleLbl="node1">
            <dgm:alg type="sp"/>
            <dgm:shape xmlns:r="http://schemas.openxmlformats.org/officeDocument/2006/relationships" type="round1Rect" r:blip="">
              <dgm:adjLst/>
            </dgm:shape>
            <dgm:choose name="Name11">
              <dgm:if name="Name12" func="var" arg="dir" op="equ" val="norm">
                <dgm:presOf axis="ch ch desOrSelf" ptType="node node node" st="1 2 1" cnt="1 1 0"/>
              </dgm:if>
              <dgm:else name="Name13">
                <dgm:presOf axis="ch ch desOrSelf" ptType="node node node" st="1 1 1" cnt="1 1 0"/>
              </dgm:else>
            </dgm:choose>
            <dgm:constrLst/>
            <dgm:ruleLst/>
          </dgm:layoutNode>
          <dgm:layoutNode name="tile2text" styleLbl="node1">
            <dgm:varLst>
              <dgm:chMax val="0"/>
              <dgm:chPref val="0"/>
              <dgm:bulletEnabled val="1"/>
            </dgm:varLst>
            <dgm:choose name="Name14">
              <dgm:if name="Name15" axis="root des" func="maxDepth" op="gte" val="3">
                <dgm:alg type="tx">
                  <dgm:param type="txAnchorVert" val="t"/>
                  <dgm:param type="parTxLTRAlign" val="l"/>
                  <dgm:param type="parTxRTLAlign" val="r"/>
                </dgm:alg>
              </dgm:if>
              <dgm:else name="Name16">
                <dgm:alg type="tx"/>
              </dgm:else>
            </dgm:choose>
            <dgm:shape xmlns:r="http://schemas.openxmlformats.org/officeDocument/2006/relationships" type="rect" r:blip="" hideGeom="1">
              <dgm:adjLst/>
            </dgm:shape>
            <dgm:choose name="Name17">
              <dgm:if name="Name18" func="var" arg="dir" op="equ" val="norm">
                <dgm:presOf axis="ch ch desOrSelf" ptType="node node node" st="1 2 1" cnt="1 1 0"/>
              </dgm:if>
              <dgm:else name="Name19">
                <dgm:presOf axis="ch ch desOrSelf" ptType="node node node" st="1 1 1" cnt="1 1 0"/>
              </dgm:else>
            </dgm:choose>
            <dgm:constrLst/>
            <dgm:ruleLst>
              <dgm:rule type="primFontSz" val="5" fact="NaN" max="NaN"/>
            </dgm:ruleLst>
          </dgm:layoutNode>
          <dgm:layoutNode name="tile3" styleLbl="node1">
            <dgm:alg type="sp"/>
            <dgm:shape xmlns:r="http://schemas.openxmlformats.org/officeDocument/2006/relationships" rot="180" type="round1Rect" r:blip="">
              <dgm:adjLst/>
            </dgm:shape>
            <dgm:choose name="Name20">
              <dgm:if name="Name21" func="var" arg="dir" op="equ" val="norm">
                <dgm:presOf axis="ch ch desOrSelf" ptType="node node node" st="1 3 1" cnt="1 1 0"/>
              </dgm:if>
              <dgm:else name="Name22">
                <dgm:presOf axis="ch ch desOrSelf" ptType="node node node" st="1 4 1" cnt="1 1 0"/>
              </dgm:else>
            </dgm:choose>
            <dgm:constrLst/>
            <dgm:ruleLst/>
          </dgm:layoutNode>
          <dgm:layoutNode name="tile3text" styleLbl="node1">
            <dgm:varLst>
              <dgm:chMax val="0"/>
              <dgm:chPref val="0"/>
              <dgm:bulletEnabled val="1"/>
            </dgm:varLst>
            <dgm:choose name="Name23">
              <dgm:if name="Name24" axis="root des" func="maxDepth" op="gte" val="3">
                <dgm:alg type="tx">
                  <dgm:param type="txAnchorVert" val="t"/>
                  <dgm:param type="parTxLTRAlign" val="l"/>
                  <dgm:param type="parTxRTLAlign" val="r"/>
                </dgm:alg>
              </dgm:if>
              <dgm:else name="Name25">
                <dgm:alg type="tx"/>
              </dgm:else>
            </dgm:choose>
            <dgm:shape xmlns:r="http://schemas.openxmlformats.org/officeDocument/2006/relationships" rot="180" type="rect" r:blip="" hideGeom="1">
              <dgm:adjLst/>
            </dgm:shape>
            <dgm:choose name="Name26">
              <dgm:if name="Name27" func="var" arg="dir" op="equ" val="norm">
                <dgm:presOf axis="ch ch desOrSelf" ptType="node node node" st="1 3 1" cnt="1 1 0"/>
              </dgm:if>
              <dgm:else name="Name28">
                <dgm:presOf axis="ch ch desOrSelf" ptType="node node node" st="1 4 1" cnt="1 1 0"/>
              </dgm:else>
            </dgm:choose>
            <dgm:constrLst/>
            <dgm:ruleLst>
              <dgm:rule type="primFontSz" val="5" fact="NaN" max="NaN"/>
            </dgm:ruleLst>
          </dgm:layoutNode>
          <dgm:layoutNode name="tile4" styleLbl="node1">
            <dgm:alg type="sp"/>
            <dgm:shape xmlns:r="http://schemas.openxmlformats.org/officeDocument/2006/relationships" rot="90" type="round1Rect" r:blip="">
              <dgm:adjLst/>
            </dgm:shape>
            <dgm:choose name="Name29">
              <dgm:if name="Name30" func="var" arg="dir" op="equ" val="norm">
                <dgm:presOf axis="ch ch desOrSelf" ptType="node node node" st="1 4 1" cnt="1 1 0"/>
              </dgm:if>
              <dgm:else name="Name31">
                <dgm:presOf axis="ch ch desOrSelf" ptType="node node node" st="1 3 1" cnt="1 1 0"/>
              </dgm:else>
            </dgm:choose>
            <dgm:constrLst/>
            <dgm:ruleLst/>
          </dgm:layoutNode>
          <dgm:layoutNode name="tile4text" styleLbl="node1">
            <dgm:varLst>
              <dgm:chMax val="0"/>
              <dgm:chPref val="0"/>
              <dgm:bulletEnabled val="1"/>
            </dgm:varLst>
            <dgm:choose name="Name32">
              <dgm:if name="Name33" axis="root des" func="maxDepth" op="gte" val="3">
                <dgm:alg type="tx">
                  <dgm:param type="txAnchorVert" val="t"/>
                  <dgm:param type="parTxLTRAlign" val="l"/>
                  <dgm:param type="parTxRTLAlign" val="r"/>
                </dgm:alg>
              </dgm:if>
              <dgm:else name="Name34">
                <dgm:alg type="tx"/>
              </dgm:else>
            </dgm:choose>
            <dgm:shape xmlns:r="http://schemas.openxmlformats.org/officeDocument/2006/relationships" rot="90" type="rect" r:blip="" hideGeom="1">
              <dgm:adjLst/>
            </dgm:shape>
            <dgm:choose name="Name35">
              <dgm:if name="Name36" func="var" arg="dir" op="equ" val="norm">
                <dgm:presOf axis="ch ch desOrSelf" ptType="node node node" st="1 4 1" cnt="1 1 0"/>
              </dgm:if>
              <dgm:else name="Name37">
                <dgm:presOf axis="ch ch desOrSelf" ptType="node node node" st="1 3 1" cnt="1 1 0"/>
              </dgm:else>
            </dgm:choose>
            <dgm:constrLst/>
            <dgm:ruleLst>
              <dgm:rule type="primFontSz" val="5" fact="NaN" max="NaN"/>
            </dgm:ruleLst>
          </dgm:layoutNode>
        </dgm:layoutNode>
        <dgm:layoutNode name="centerTile" styleLbl="fgShp">
          <dgm:varLst>
            <dgm:chMax val="0"/>
            <dgm:chPref val="0"/>
          </dgm:varLst>
          <dgm:alg type="tx"/>
          <dgm:shape xmlns:r="http://schemas.openxmlformats.org/officeDocument/2006/relationships" type="roundRect" r:blip="">
            <dgm:adjLst/>
          </dgm:shape>
          <dgm:presOf axis="ch" ptType="node" cnt="1"/>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38"/>
    </dgm:choose>
  </dgm:layoutNode>
</dgm:layoutDef>
</file>

<file path=ppt/diagrams/layout2.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matrix1">
  <dgm:title val=""/>
  <dgm:desc val=""/>
  <dgm:catLst>
    <dgm:cat type="matrix" pri="2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3" destOrd="0"/>
      </dgm:cxnLst>
      <dgm:bg/>
      <dgm:whole/>
    </dgm:dataModel>
  </dgm:styleData>
  <dgm:clrData>
    <dgm:dataModel>
      <dgm:ptLst>
        <dgm:pt modelId="0" type="doc"/>
        <dgm:pt modelId="1"/>
        <dgm:pt modelId="11"/>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3" destOrd="0"/>
      </dgm:cxnLst>
      <dgm:bg/>
      <dgm:whole/>
    </dgm:dataModel>
  </dgm:clrData>
  <dgm:layoutNode name="diagram">
    <dgm:varLst>
      <dgm:chMax val="1"/>
      <dgm:dir/>
      <dgm:animLvl val="ctr"/>
      <dgm:resizeHandles val="exact"/>
    </dgm:varLst>
    <dgm:alg type="composite"/>
    <dgm:shape xmlns:r="http://schemas.openxmlformats.org/officeDocument/2006/relationships" r:blip="">
      <dgm:adjLst/>
    </dgm:shape>
    <dgm:presOf/>
    <dgm:constrLst>
      <dgm:constr type="ctrX" for="ch" forName="matrix" refType="w" fact="0.5"/>
      <dgm:constr type="ctrY" for="ch" forName="matrix" refType="h" fact="0.5"/>
      <dgm:constr type="w" for="ch" forName="matrix" refType="w"/>
      <dgm:constr type="h" for="ch" forName="matrix" refType="h"/>
      <dgm:constr type="ctrX" for="ch" forName="centerTile" refType="w" fact="0.5"/>
      <dgm:constr type="ctrY" for="ch" forName="centerTile" refType="h" fact="0.5"/>
      <dgm:constr type="w" for="ch" forName="centerTile" refType="w" fact="0.3"/>
      <dgm:constr type="h" for="ch" forName="centerTile" refType="h" fact="0.25"/>
      <dgm:constr type="primFontSz" for="des" ptType="node" op="equ" val="65"/>
    </dgm:constrLst>
    <dgm:ruleLst/>
    <dgm:choose name="Name0">
      <dgm:if name="Name1" axis="ch" ptType="node" func="cnt" op="gte" val="1">
        <dgm:layoutNode name="matrix">
          <dgm:alg type="composite"/>
          <dgm:shape xmlns:r="http://schemas.openxmlformats.org/officeDocument/2006/relationships" r:blip="">
            <dgm:adjLst/>
          </dgm:shape>
          <dgm:presOf/>
          <dgm:constrLst>
            <dgm:constr type="l" for="ch" forName="tile1"/>
            <dgm:constr type="t" for="ch" forName="tile1"/>
            <dgm:constr type="r" for="ch" forName="tile1" refType="w" fact="0.5"/>
            <dgm:constr type="b" for="ch" forName="tile1" refType="h" fact="0.5"/>
            <dgm:constr type="l" for="ch" forName="tile1text" refType="l" refFor="ch" refForName="tile1"/>
            <dgm:constr type="t" for="ch" forName="tile1text" refType="t" refFor="ch" refForName="tile1"/>
            <dgm:constr type="w" for="ch" forName="tile1text" refType="w" refFor="ch" refForName="tile1"/>
            <dgm:constr type="h" for="ch" forName="tile1text" refType="h" refFor="ch" refForName="tile1" fact="0.75"/>
            <dgm:constr type="r" for="ch" forName="tile2" refType="w"/>
            <dgm:constr type="t" for="ch" forName="tile2"/>
            <dgm:constr type="l" for="ch" forName="tile2" refType="w" fact="0.5"/>
            <dgm:constr type="b" for="ch" forName="tile2" refType="h" fact="0.5"/>
            <dgm:constr type="r" for="ch" forName="tile2text" refType="r" refFor="ch" refForName="tile2"/>
            <dgm:constr type="t" for="ch" forName="tile2text" refType="t" refFor="ch" refForName="tile2"/>
            <dgm:constr type="w" for="ch" forName="tile2text" refType="w" refFor="ch" refForName="tile2"/>
            <dgm:constr type="h" for="ch" forName="tile2text" refType="h" refFor="ch" refForName="tile2" fact="0.75"/>
            <dgm:constr type="l" for="ch" forName="tile3"/>
            <dgm:constr type="b" for="ch" forName="tile3" refType="h"/>
            <dgm:constr type="r" for="ch" forName="tile3" refType="w" fact="0.5"/>
            <dgm:constr type="t" for="ch" forName="tile3" refType="h" fact="0.5"/>
            <dgm:constr type="l" for="ch" forName="tile3text" refType="l" refFor="ch" refForName="tile3"/>
            <dgm:constr type="b" for="ch" forName="tile3text" refType="b" refFor="ch" refForName="tile3"/>
            <dgm:constr type="w" for="ch" forName="tile3text" refType="w" refFor="ch" refForName="tile3"/>
            <dgm:constr type="h" for="ch" forName="tile3text" refType="h" refFor="ch" refForName="tile3" fact="0.75"/>
            <dgm:constr type="r" for="ch" forName="tile4" refType="w"/>
            <dgm:constr type="b" for="ch" forName="tile4" refType="h"/>
            <dgm:constr type="l" for="ch" forName="tile4" refType="w" fact="0.5"/>
            <dgm:constr type="t" for="ch" forName="tile4" refType="h" fact="0.5"/>
            <dgm:constr type="r" for="ch" forName="tile4text" refType="r" refFor="ch" refForName="tile4"/>
            <dgm:constr type="b" for="ch" forName="tile4text" refType="b" refFor="ch" refForName="tile4"/>
            <dgm:constr type="w" for="ch" forName="tile4text" refType="w" refFor="ch" refForName="tile4"/>
            <dgm:constr type="h" for="ch" forName="tile4text" refType="h" refFor="ch" refForName="tile4" fact="0.75"/>
          </dgm:constrLst>
          <dgm:ruleLst/>
          <dgm:layoutNode name="tile1" styleLbl="node1">
            <dgm:alg type="sp"/>
            <dgm:shape xmlns:r="http://schemas.openxmlformats.org/officeDocument/2006/relationships" rot="270" type="round1Rect" r:blip="">
              <dgm:adjLst/>
            </dgm:shape>
            <dgm:choose name="Name2">
              <dgm:if name="Name3" func="var" arg="dir" op="equ" val="norm">
                <dgm:presOf axis="ch ch desOrSelf" ptType="node node node" st="1 1 1" cnt="1 1 0"/>
              </dgm:if>
              <dgm:else name="Name4">
                <dgm:presOf axis="ch ch desOrSelf" ptType="node node node" st="1 2 1" cnt="1 1 0"/>
              </dgm:else>
            </dgm:choose>
            <dgm:constrLst/>
            <dgm:ruleLst/>
          </dgm:layoutNode>
          <dgm:layoutNode name="tile1text" styleLbl="node1">
            <dgm:varLst>
              <dgm:chMax val="0"/>
              <dgm:chPref val="0"/>
              <dgm:bulletEnabled val="1"/>
            </dgm:varLst>
            <dgm:choose name="Name5">
              <dgm:if name="Name6" axis="root des" func="maxDepth" op="gte" val="3">
                <dgm:alg type="tx">
                  <dgm:param type="txAnchorVert" val="t"/>
                  <dgm:param type="parTxLTRAlign" val="l"/>
                  <dgm:param type="parTxRTLAlign" val="r"/>
                </dgm:alg>
              </dgm:if>
              <dgm:else name="Name7">
                <dgm:alg type="tx"/>
              </dgm:else>
            </dgm:choose>
            <dgm:shape xmlns:r="http://schemas.openxmlformats.org/officeDocument/2006/relationships" rot="270" type="rect" r:blip="" hideGeom="1">
              <dgm:adjLst>
                <dgm:adj idx="1" val="0.2"/>
              </dgm:adjLst>
            </dgm:shape>
            <dgm:choose name="Name8">
              <dgm:if name="Name9" func="var" arg="dir" op="equ" val="norm">
                <dgm:presOf axis="ch ch desOrSelf" ptType="node node node" st="1 1 1" cnt="1 1 0"/>
              </dgm:if>
              <dgm:else name="Name10">
                <dgm:presOf axis="ch ch desOrSelf" ptType="node node node" st="1 2 1" cnt="1 1 0"/>
              </dgm:else>
            </dgm:choose>
            <dgm:constrLst/>
            <dgm:ruleLst>
              <dgm:rule type="primFontSz" val="5" fact="NaN" max="NaN"/>
            </dgm:ruleLst>
          </dgm:layoutNode>
          <dgm:layoutNode name="tile2" styleLbl="node1">
            <dgm:alg type="sp"/>
            <dgm:shape xmlns:r="http://schemas.openxmlformats.org/officeDocument/2006/relationships" type="round1Rect" r:blip="">
              <dgm:adjLst/>
            </dgm:shape>
            <dgm:choose name="Name11">
              <dgm:if name="Name12" func="var" arg="dir" op="equ" val="norm">
                <dgm:presOf axis="ch ch desOrSelf" ptType="node node node" st="1 2 1" cnt="1 1 0"/>
              </dgm:if>
              <dgm:else name="Name13">
                <dgm:presOf axis="ch ch desOrSelf" ptType="node node node" st="1 1 1" cnt="1 1 0"/>
              </dgm:else>
            </dgm:choose>
            <dgm:constrLst/>
            <dgm:ruleLst/>
          </dgm:layoutNode>
          <dgm:layoutNode name="tile2text" styleLbl="node1">
            <dgm:varLst>
              <dgm:chMax val="0"/>
              <dgm:chPref val="0"/>
              <dgm:bulletEnabled val="1"/>
            </dgm:varLst>
            <dgm:choose name="Name14">
              <dgm:if name="Name15" axis="root des" func="maxDepth" op="gte" val="3">
                <dgm:alg type="tx">
                  <dgm:param type="txAnchorVert" val="t"/>
                  <dgm:param type="parTxLTRAlign" val="l"/>
                  <dgm:param type="parTxRTLAlign" val="r"/>
                </dgm:alg>
              </dgm:if>
              <dgm:else name="Name16">
                <dgm:alg type="tx"/>
              </dgm:else>
            </dgm:choose>
            <dgm:shape xmlns:r="http://schemas.openxmlformats.org/officeDocument/2006/relationships" type="rect" r:blip="" hideGeom="1">
              <dgm:adjLst/>
            </dgm:shape>
            <dgm:choose name="Name17">
              <dgm:if name="Name18" func="var" arg="dir" op="equ" val="norm">
                <dgm:presOf axis="ch ch desOrSelf" ptType="node node node" st="1 2 1" cnt="1 1 0"/>
              </dgm:if>
              <dgm:else name="Name19">
                <dgm:presOf axis="ch ch desOrSelf" ptType="node node node" st="1 1 1" cnt="1 1 0"/>
              </dgm:else>
            </dgm:choose>
            <dgm:constrLst/>
            <dgm:ruleLst>
              <dgm:rule type="primFontSz" val="5" fact="NaN" max="NaN"/>
            </dgm:ruleLst>
          </dgm:layoutNode>
          <dgm:layoutNode name="tile3" styleLbl="node1">
            <dgm:alg type="sp"/>
            <dgm:shape xmlns:r="http://schemas.openxmlformats.org/officeDocument/2006/relationships" rot="180" type="round1Rect" r:blip="">
              <dgm:adjLst/>
            </dgm:shape>
            <dgm:choose name="Name20">
              <dgm:if name="Name21" func="var" arg="dir" op="equ" val="norm">
                <dgm:presOf axis="ch ch desOrSelf" ptType="node node node" st="1 3 1" cnt="1 1 0"/>
              </dgm:if>
              <dgm:else name="Name22">
                <dgm:presOf axis="ch ch desOrSelf" ptType="node node node" st="1 4 1" cnt="1 1 0"/>
              </dgm:else>
            </dgm:choose>
            <dgm:constrLst/>
            <dgm:ruleLst/>
          </dgm:layoutNode>
          <dgm:layoutNode name="tile3text" styleLbl="node1">
            <dgm:varLst>
              <dgm:chMax val="0"/>
              <dgm:chPref val="0"/>
              <dgm:bulletEnabled val="1"/>
            </dgm:varLst>
            <dgm:choose name="Name23">
              <dgm:if name="Name24" axis="root des" func="maxDepth" op="gte" val="3">
                <dgm:alg type="tx">
                  <dgm:param type="txAnchorVert" val="t"/>
                  <dgm:param type="parTxLTRAlign" val="l"/>
                  <dgm:param type="parTxRTLAlign" val="r"/>
                </dgm:alg>
              </dgm:if>
              <dgm:else name="Name25">
                <dgm:alg type="tx"/>
              </dgm:else>
            </dgm:choose>
            <dgm:shape xmlns:r="http://schemas.openxmlformats.org/officeDocument/2006/relationships" rot="180" type="rect" r:blip="" hideGeom="1">
              <dgm:adjLst/>
            </dgm:shape>
            <dgm:choose name="Name26">
              <dgm:if name="Name27" func="var" arg="dir" op="equ" val="norm">
                <dgm:presOf axis="ch ch desOrSelf" ptType="node node node" st="1 3 1" cnt="1 1 0"/>
              </dgm:if>
              <dgm:else name="Name28">
                <dgm:presOf axis="ch ch desOrSelf" ptType="node node node" st="1 4 1" cnt="1 1 0"/>
              </dgm:else>
            </dgm:choose>
            <dgm:constrLst/>
            <dgm:ruleLst>
              <dgm:rule type="primFontSz" val="5" fact="NaN" max="NaN"/>
            </dgm:ruleLst>
          </dgm:layoutNode>
          <dgm:layoutNode name="tile4" styleLbl="node1">
            <dgm:alg type="sp"/>
            <dgm:shape xmlns:r="http://schemas.openxmlformats.org/officeDocument/2006/relationships" rot="90" type="round1Rect" r:blip="">
              <dgm:adjLst/>
            </dgm:shape>
            <dgm:choose name="Name29">
              <dgm:if name="Name30" func="var" arg="dir" op="equ" val="norm">
                <dgm:presOf axis="ch ch desOrSelf" ptType="node node node" st="1 4 1" cnt="1 1 0"/>
              </dgm:if>
              <dgm:else name="Name31">
                <dgm:presOf axis="ch ch desOrSelf" ptType="node node node" st="1 3 1" cnt="1 1 0"/>
              </dgm:else>
            </dgm:choose>
            <dgm:constrLst/>
            <dgm:ruleLst/>
          </dgm:layoutNode>
          <dgm:layoutNode name="tile4text" styleLbl="node1">
            <dgm:varLst>
              <dgm:chMax val="0"/>
              <dgm:chPref val="0"/>
              <dgm:bulletEnabled val="1"/>
            </dgm:varLst>
            <dgm:choose name="Name32">
              <dgm:if name="Name33" axis="root des" func="maxDepth" op="gte" val="3">
                <dgm:alg type="tx">
                  <dgm:param type="txAnchorVert" val="t"/>
                  <dgm:param type="parTxLTRAlign" val="l"/>
                  <dgm:param type="parTxRTLAlign" val="r"/>
                </dgm:alg>
              </dgm:if>
              <dgm:else name="Name34">
                <dgm:alg type="tx"/>
              </dgm:else>
            </dgm:choose>
            <dgm:shape xmlns:r="http://schemas.openxmlformats.org/officeDocument/2006/relationships" rot="90" type="rect" r:blip="" hideGeom="1">
              <dgm:adjLst/>
            </dgm:shape>
            <dgm:choose name="Name35">
              <dgm:if name="Name36" func="var" arg="dir" op="equ" val="norm">
                <dgm:presOf axis="ch ch desOrSelf" ptType="node node node" st="1 4 1" cnt="1 1 0"/>
              </dgm:if>
              <dgm:else name="Name37">
                <dgm:presOf axis="ch ch desOrSelf" ptType="node node node" st="1 3 1" cnt="1 1 0"/>
              </dgm:else>
            </dgm:choose>
            <dgm:constrLst/>
            <dgm:ruleLst>
              <dgm:rule type="primFontSz" val="5" fact="NaN" max="NaN"/>
            </dgm:ruleLst>
          </dgm:layoutNode>
        </dgm:layoutNode>
        <dgm:layoutNode name="centerTile" styleLbl="fgShp">
          <dgm:varLst>
            <dgm:chMax val="0"/>
            <dgm:chPref val="0"/>
          </dgm:varLst>
          <dgm:alg type="tx"/>
          <dgm:shape xmlns:r="http://schemas.openxmlformats.org/officeDocument/2006/relationships" type="roundRect" r:blip="">
            <dgm:adjLst/>
          </dgm:shape>
          <dgm:presOf axis="ch" ptType="node" cnt="1"/>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38"/>
    </dgm:choose>
  </dgm:layoutNode>
</dgm:layoutDef>
</file>

<file path=ppt/diagrams/layout4.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מציין מיקום של כותרת עליונה 1"/>
          <p:cNvSpPr>
            <a:spLocks noGrp="1"/>
          </p:cNvSpPr>
          <p:nvPr>
            <p:ph type="hdr" sz="quarter"/>
          </p:nvPr>
        </p:nvSpPr>
        <p:spPr>
          <a:xfrm>
            <a:off x="3886200" y="0"/>
            <a:ext cx="2971800" cy="457200"/>
          </a:xfrm>
          <a:prstGeom prst="rect">
            <a:avLst/>
          </a:prstGeom>
        </p:spPr>
        <p:txBody>
          <a:bodyPr vert="horz" lIns="91440" tIns="45720" rIns="91440" bIns="45720" rtlCol="1"/>
          <a:lstStyle>
            <a:lvl1pPr algn="r" fontAlgn="auto">
              <a:spcBef>
                <a:spcPts val="0"/>
              </a:spcBef>
              <a:spcAft>
                <a:spcPts val="0"/>
              </a:spcAft>
              <a:defRPr sz="1200">
                <a:latin typeface="+mn-lt"/>
                <a:cs typeface="+mn-cs"/>
              </a:defRPr>
            </a:lvl1pPr>
          </a:lstStyle>
          <a:p>
            <a:pPr>
              <a:defRPr/>
            </a:pPr>
            <a:endParaRPr lang="he-IL"/>
          </a:p>
        </p:txBody>
      </p:sp>
      <p:sp>
        <p:nvSpPr>
          <p:cNvPr id="3" name="מציין מיקום של תאריך 2"/>
          <p:cNvSpPr>
            <a:spLocks noGrp="1"/>
          </p:cNvSpPr>
          <p:nvPr>
            <p:ph type="dt" idx="1"/>
          </p:nvPr>
        </p:nvSpPr>
        <p:spPr>
          <a:xfrm>
            <a:off x="1588" y="0"/>
            <a:ext cx="2971800" cy="457200"/>
          </a:xfrm>
          <a:prstGeom prst="rect">
            <a:avLst/>
          </a:prstGeom>
        </p:spPr>
        <p:txBody>
          <a:bodyPr vert="horz" lIns="91440" tIns="45720" rIns="91440" bIns="45720" rtlCol="1"/>
          <a:lstStyle>
            <a:lvl1pPr algn="l" fontAlgn="auto">
              <a:spcBef>
                <a:spcPts val="0"/>
              </a:spcBef>
              <a:spcAft>
                <a:spcPts val="0"/>
              </a:spcAft>
              <a:defRPr sz="1200">
                <a:latin typeface="+mn-lt"/>
                <a:cs typeface="+mn-cs"/>
              </a:defRPr>
            </a:lvl1pPr>
          </a:lstStyle>
          <a:p>
            <a:pPr>
              <a:defRPr/>
            </a:pPr>
            <a:fld id="{891D200D-B091-4EE0-A93A-86E3025F7C1E}" type="datetimeFigureOut">
              <a:rPr lang="he-IL"/>
              <a:pPr>
                <a:defRPr/>
              </a:pPr>
              <a:t>כ"ב/אדר/תשע"ז</a:t>
            </a:fld>
            <a:endParaRPr lang="he-IL"/>
          </a:p>
        </p:txBody>
      </p:sp>
      <p:sp>
        <p:nvSpPr>
          <p:cNvPr id="4" name="מציין מיקום של תמונת שקופית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pPr lvl="0"/>
            <a:endParaRPr lang="he-IL" noProof="0"/>
          </a:p>
        </p:txBody>
      </p:sp>
      <p:sp>
        <p:nvSpPr>
          <p:cNvPr id="5" name="מציין מיקום של הערות 4"/>
          <p:cNvSpPr>
            <a:spLocks noGrp="1"/>
          </p:cNvSpPr>
          <p:nvPr>
            <p:ph type="body" sz="quarter" idx="3"/>
          </p:nvPr>
        </p:nvSpPr>
        <p:spPr>
          <a:xfrm>
            <a:off x="685800" y="4343400"/>
            <a:ext cx="5486400" cy="4114800"/>
          </a:xfrm>
          <a:prstGeom prst="rect">
            <a:avLst/>
          </a:prstGeom>
        </p:spPr>
        <p:txBody>
          <a:bodyPr vert="horz" lIns="91440" tIns="45720" rIns="91440" bIns="45720" rtlCol="1">
            <a:normAutofit/>
          </a:bodyPr>
          <a:lstStyle/>
          <a:p>
            <a:pPr lvl="0"/>
            <a:r>
              <a:rPr lang="he-IL" noProof="0" smtClean="0"/>
              <a:t>לחץ כדי לערוך סגנונות טקסט של תבנית בסיס</a:t>
            </a:r>
          </a:p>
          <a:p>
            <a:pPr lvl="1"/>
            <a:r>
              <a:rPr lang="he-IL" noProof="0" smtClean="0"/>
              <a:t>רמה שנייה</a:t>
            </a:r>
          </a:p>
          <a:p>
            <a:pPr lvl="2"/>
            <a:r>
              <a:rPr lang="he-IL" noProof="0" smtClean="0"/>
              <a:t>רמה שלישית</a:t>
            </a:r>
          </a:p>
          <a:p>
            <a:pPr lvl="3"/>
            <a:r>
              <a:rPr lang="he-IL" noProof="0" smtClean="0"/>
              <a:t>רמה רביעית</a:t>
            </a:r>
          </a:p>
          <a:p>
            <a:pPr lvl="4"/>
            <a:r>
              <a:rPr lang="he-IL" noProof="0" smtClean="0"/>
              <a:t>רמה חמישית</a:t>
            </a:r>
            <a:endParaRPr lang="he-IL" noProof="0"/>
          </a:p>
        </p:txBody>
      </p:sp>
      <p:sp>
        <p:nvSpPr>
          <p:cNvPr id="6" name="מציין מיקום של כותרת תחתונה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fontAlgn="auto">
              <a:spcBef>
                <a:spcPts val="0"/>
              </a:spcBef>
              <a:spcAft>
                <a:spcPts val="0"/>
              </a:spcAft>
              <a:defRPr sz="1200">
                <a:latin typeface="+mn-lt"/>
                <a:cs typeface="+mn-cs"/>
              </a:defRPr>
            </a:lvl1pPr>
          </a:lstStyle>
          <a:p>
            <a:pPr>
              <a:defRPr/>
            </a:pPr>
            <a:endParaRPr lang="he-IL"/>
          </a:p>
        </p:txBody>
      </p:sp>
      <p:sp>
        <p:nvSpPr>
          <p:cNvPr id="7" name="מציין מיקום של מספר שקופית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fontAlgn="auto">
              <a:spcBef>
                <a:spcPts val="0"/>
              </a:spcBef>
              <a:spcAft>
                <a:spcPts val="0"/>
              </a:spcAft>
              <a:defRPr sz="1200">
                <a:latin typeface="+mn-lt"/>
                <a:cs typeface="+mn-cs"/>
              </a:defRPr>
            </a:lvl1pPr>
          </a:lstStyle>
          <a:p>
            <a:pPr>
              <a:defRPr/>
            </a:pPr>
            <a:fld id="{8F09318E-E722-4720-A7EC-567C0D1DC494}" type="slidenum">
              <a:rPr lang="he-IL"/>
              <a:pPr>
                <a:defRPr/>
              </a:pPr>
              <a:t>‹#›</a:t>
            </a:fld>
            <a:endParaRPr lang="he-IL"/>
          </a:p>
        </p:txBody>
      </p:sp>
    </p:spTree>
    <p:extLst>
      <p:ext uri="{BB962C8B-B14F-4D97-AF65-F5344CB8AC3E}">
        <p14:creationId xmlns:p14="http://schemas.microsoft.com/office/powerpoint/2010/main" xmlns="" val="156917992"/>
      </p:ext>
    </p:extLst>
  </p:cSld>
  <p:clrMap bg1="lt1" tx1="dk1" bg2="lt2" tx2="dk2" accent1="accent1" accent2="accent2" accent3="accent3" accent4="accent4" accent5="accent5" accent6="accent6" hlink="hlink" folHlink="folHlink"/>
  <p:notesStyle>
    <a:lvl1pPr algn="r" rtl="1" eaLnBrk="0" fontAlgn="base" hangingPunct="0">
      <a:spcBef>
        <a:spcPct val="30000"/>
      </a:spcBef>
      <a:spcAft>
        <a:spcPct val="0"/>
      </a:spcAft>
      <a:defRPr sz="1200" kern="1200">
        <a:solidFill>
          <a:schemeClr val="tx1"/>
        </a:solidFill>
        <a:latin typeface="+mn-lt"/>
        <a:ea typeface="+mn-ea"/>
        <a:cs typeface="+mn-cs"/>
      </a:defRPr>
    </a:lvl1pPr>
    <a:lvl2pPr marL="457200" algn="r" rtl="1" eaLnBrk="0" fontAlgn="base" hangingPunct="0">
      <a:spcBef>
        <a:spcPct val="30000"/>
      </a:spcBef>
      <a:spcAft>
        <a:spcPct val="0"/>
      </a:spcAft>
      <a:defRPr sz="1200" kern="1200">
        <a:solidFill>
          <a:schemeClr val="tx1"/>
        </a:solidFill>
        <a:latin typeface="+mn-lt"/>
        <a:ea typeface="+mn-ea"/>
        <a:cs typeface="+mn-cs"/>
      </a:defRPr>
    </a:lvl2pPr>
    <a:lvl3pPr marL="914400" algn="r" rtl="1" eaLnBrk="0" fontAlgn="base" hangingPunct="0">
      <a:spcBef>
        <a:spcPct val="30000"/>
      </a:spcBef>
      <a:spcAft>
        <a:spcPct val="0"/>
      </a:spcAft>
      <a:defRPr sz="1200" kern="1200">
        <a:solidFill>
          <a:schemeClr val="tx1"/>
        </a:solidFill>
        <a:latin typeface="+mn-lt"/>
        <a:ea typeface="+mn-ea"/>
        <a:cs typeface="+mn-cs"/>
      </a:defRPr>
    </a:lvl3pPr>
    <a:lvl4pPr marL="1371600" algn="r" rtl="1" eaLnBrk="0" fontAlgn="base" hangingPunct="0">
      <a:spcBef>
        <a:spcPct val="30000"/>
      </a:spcBef>
      <a:spcAft>
        <a:spcPct val="0"/>
      </a:spcAft>
      <a:defRPr sz="1200" kern="1200">
        <a:solidFill>
          <a:schemeClr val="tx1"/>
        </a:solidFill>
        <a:latin typeface="+mn-lt"/>
        <a:ea typeface="+mn-ea"/>
        <a:cs typeface="+mn-cs"/>
      </a:defRPr>
    </a:lvl4pPr>
    <a:lvl5pPr marL="1828800" algn="r" rtl="1" eaLnBrk="0" fontAlgn="base" hangingPunct="0">
      <a:spcBef>
        <a:spcPct val="30000"/>
      </a:spcBef>
      <a:spcAft>
        <a:spcPct val="0"/>
      </a:spcAft>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מציין מיקום של תמונת שקופית 1"/>
          <p:cNvSpPr>
            <a:spLocks noGrp="1" noRot="1" noChangeAspect="1" noTextEdit="1"/>
          </p:cNvSpPr>
          <p:nvPr>
            <p:ph type="sldImg"/>
          </p:nvPr>
        </p:nvSpPr>
        <p:spPr bwMode="auto">
          <a:noFill/>
          <a:ln>
            <a:solidFill>
              <a:srgbClr val="000000"/>
            </a:solidFill>
            <a:miter lim="800000"/>
            <a:headEnd/>
            <a:tailEnd/>
          </a:ln>
        </p:spPr>
      </p:sp>
      <p:sp>
        <p:nvSpPr>
          <p:cNvPr id="19459" name="מציין מיקום של הערות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he-IL" smtClean="0"/>
          </a:p>
        </p:txBody>
      </p:sp>
      <p:sp>
        <p:nvSpPr>
          <p:cNvPr id="19460" name="מציין מיקום של מספר שקופית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F2F4672A-E6D5-4396-AF48-93CF48EA32BE}" type="slidenum">
              <a:rPr lang="he-IL" smtClean="0"/>
              <a:pPr fontAlgn="base">
                <a:spcBef>
                  <a:spcPct val="0"/>
                </a:spcBef>
                <a:spcAft>
                  <a:spcPct val="0"/>
                </a:spcAft>
                <a:defRPr/>
              </a:pPr>
              <a:t>1</a:t>
            </a:fld>
            <a:endParaRPr lang="he-IL" smtClean="0"/>
          </a:p>
        </p:txBody>
      </p:sp>
    </p:spTree>
    <p:extLst>
      <p:ext uri="{BB962C8B-B14F-4D97-AF65-F5344CB8AC3E}">
        <p14:creationId xmlns:p14="http://schemas.microsoft.com/office/powerpoint/2010/main" xmlns="" val="354222035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מציין מיקום של תמונת שקופית 1"/>
          <p:cNvSpPr>
            <a:spLocks noGrp="1" noRot="1" noChangeAspect="1" noTextEdit="1"/>
          </p:cNvSpPr>
          <p:nvPr>
            <p:ph type="sldImg"/>
          </p:nvPr>
        </p:nvSpPr>
        <p:spPr bwMode="auto">
          <a:noFill/>
          <a:ln>
            <a:solidFill>
              <a:srgbClr val="000000"/>
            </a:solidFill>
            <a:miter lim="800000"/>
            <a:headEnd/>
            <a:tailEnd/>
          </a:ln>
        </p:spPr>
      </p:sp>
      <p:sp>
        <p:nvSpPr>
          <p:cNvPr id="24579" name="מציין מיקום של הערות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he-IL" smtClean="0"/>
              <a:t>אפשר להבין מהשקופית שהעיקר הוא בהצטמקות. יש להבהיר שפעולת החיידקים מתרחשת בסביבה מימית.</a:t>
            </a:r>
          </a:p>
          <a:p>
            <a:pPr eaLnBrk="1" hangingPunct="1">
              <a:spcBef>
                <a:spcPct val="0"/>
              </a:spcBef>
            </a:pPr>
            <a:r>
              <a:rPr lang="he-IL" smtClean="0"/>
              <a:t>במהלך הייבוש מתייבשים גם חיידקים בגלל שללא נוזלים מספיקים התהליכים הביוכימיים לא יכולים להתרחש החיידקים מתים</a:t>
            </a:r>
          </a:p>
        </p:txBody>
      </p:sp>
      <p:sp>
        <p:nvSpPr>
          <p:cNvPr id="24580" name="מציין מיקום של מספר שקופית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A3CEE509-F0E0-4F51-A2D7-2D4A62D525A5}" type="slidenum">
              <a:rPr lang="he-IL" smtClean="0"/>
              <a:pPr fontAlgn="base">
                <a:spcBef>
                  <a:spcPct val="0"/>
                </a:spcBef>
                <a:spcAft>
                  <a:spcPct val="0"/>
                </a:spcAft>
                <a:defRPr/>
              </a:pPr>
              <a:t>25</a:t>
            </a:fld>
            <a:endParaRPr lang="he-IL" smtClean="0"/>
          </a:p>
        </p:txBody>
      </p:sp>
    </p:spTree>
    <p:extLst>
      <p:ext uri="{BB962C8B-B14F-4D97-AF65-F5344CB8AC3E}">
        <p14:creationId xmlns:p14="http://schemas.microsoft.com/office/powerpoint/2010/main" xmlns="" val="377530843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מציין מיקום של תמונת שקופית 1"/>
          <p:cNvSpPr>
            <a:spLocks noGrp="1" noRot="1" noChangeAspect="1" noTextEdit="1"/>
          </p:cNvSpPr>
          <p:nvPr>
            <p:ph type="sldImg"/>
          </p:nvPr>
        </p:nvSpPr>
        <p:spPr bwMode="auto">
          <a:noFill/>
          <a:ln>
            <a:solidFill>
              <a:srgbClr val="000000"/>
            </a:solidFill>
            <a:miter lim="800000"/>
            <a:headEnd/>
            <a:tailEnd/>
          </a:ln>
        </p:spPr>
      </p:sp>
      <p:sp>
        <p:nvSpPr>
          <p:cNvPr id="25603" name="מציין מיקום של הערות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he-IL" smtClean="0"/>
              <a:t>י ש להסביר שהמלח/סוכר גורם ליציאת מים מתאי החיידקים (וגם מתאי המזון המשומר)</a:t>
            </a:r>
          </a:p>
        </p:txBody>
      </p:sp>
      <p:sp>
        <p:nvSpPr>
          <p:cNvPr id="25604" name="מציין מיקום של מספר שקופית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599081A4-6EA4-476F-991F-5945B82883EB}" type="slidenum">
              <a:rPr lang="he-IL" smtClean="0"/>
              <a:pPr fontAlgn="base">
                <a:spcBef>
                  <a:spcPct val="0"/>
                </a:spcBef>
                <a:spcAft>
                  <a:spcPct val="0"/>
                </a:spcAft>
                <a:defRPr/>
              </a:pPr>
              <a:t>26</a:t>
            </a:fld>
            <a:endParaRPr lang="he-IL" smtClean="0"/>
          </a:p>
        </p:txBody>
      </p:sp>
    </p:spTree>
    <p:extLst>
      <p:ext uri="{BB962C8B-B14F-4D97-AF65-F5344CB8AC3E}">
        <p14:creationId xmlns:p14="http://schemas.microsoft.com/office/powerpoint/2010/main" xmlns="" val="302203722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מציין מיקום של תמונת שקופית 1"/>
          <p:cNvSpPr>
            <a:spLocks noGrp="1" noRot="1" noChangeAspect="1" noTextEdit="1"/>
          </p:cNvSpPr>
          <p:nvPr>
            <p:ph type="sldImg"/>
          </p:nvPr>
        </p:nvSpPr>
        <p:spPr bwMode="auto">
          <a:noFill/>
          <a:ln>
            <a:solidFill>
              <a:srgbClr val="000000"/>
            </a:solidFill>
            <a:miter lim="800000"/>
            <a:headEnd/>
            <a:tailEnd/>
          </a:ln>
        </p:spPr>
      </p:sp>
      <p:sp>
        <p:nvSpPr>
          <p:cNvPr id="26627" name="מציין מיקום של הערות 2"/>
          <p:cNvSpPr>
            <a:spLocks noGrp="1"/>
          </p:cNvSpPr>
          <p:nvPr>
            <p:ph type="body" idx="1"/>
          </p:nvPr>
        </p:nvSpPr>
        <p:spPr bwMode="auto">
          <a:noFill/>
        </p:spPr>
        <p:txBody>
          <a:bodyPr wrap="square" numCol="1" anchor="t" anchorCtr="0" compatLnSpc="1">
            <a:prstTxWarp prst="textNoShape">
              <a:avLst/>
            </a:prstTxWarp>
          </a:bodyPr>
          <a:lstStyle/>
          <a:p>
            <a:pPr eaLnBrk="1" hangingPunct="1">
              <a:buClr>
                <a:srgbClr val="FF0000"/>
              </a:buClr>
              <a:buFont typeface="Wingdings" pitchFamily="2" charset="2"/>
              <a:buChar char="v"/>
            </a:pPr>
            <a:r>
              <a:rPr lang="he-IL" dirty="0" smtClean="0"/>
              <a:t>לקשר לתנאי החיים של </a:t>
            </a:r>
            <a:r>
              <a:rPr lang="he-IL" dirty="0" err="1" smtClean="0"/>
              <a:t>החידקים</a:t>
            </a:r>
            <a:r>
              <a:rPr lang="he-IL" dirty="0" smtClean="0"/>
              <a:t> </a:t>
            </a:r>
          </a:p>
          <a:p>
            <a:pPr eaLnBrk="1" hangingPunct="1">
              <a:buClr>
                <a:srgbClr val="FF0000"/>
              </a:buClr>
              <a:buFont typeface="Wingdings" pitchFamily="2" charset="2"/>
              <a:buChar char="v"/>
            </a:pPr>
            <a:r>
              <a:rPr lang="he-IL" dirty="0" smtClean="0"/>
              <a:t> מי המלח מאפשרים  </a:t>
            </a:r>
            <a:r>
              <a:rPr lang="he-IL" b="1" dirty="0" smtClean="0">
                <a:latin typeface="Arial" pitchFamily="34" charset="0"/>
              </a:rPr>
              <a:t>רק לזנים שונים של חיידקים להתרבות ועם הזמן בשל התרבות החיידקים נוצרת חומצה שמשנה את דרגת ה- </a:t>
            </a:r>
            <a:r>
              <a:rPr lang="en-US" b="1" dirty="0" smtClean="0">
                <a:latin typeface="Arial" pitchFamily="34" charset="0"/>
              </a:rPr>
              <a:t>PH</a:t>
            </a:r>
            <a:r>
              <a:rPr lang="he-IL" b="1" dirty="0" smtClean="0">
                <a:latin typeface="Arial" pitchFamily="34" charset="0"/>
              </a:rPr>
              <a:t> של המזון והסביבה.</a:t>
            </a:r>
          </a:p>
          <a:p>
            <a:pPr eaLnBrk="1" hangingPunct="1">
              <a:buClr>
                <a:srgbClr val="FF0000"/>
              </a:buClr>
              <a:buFont typeface="Wingdings" pitchFamily="2" charset="2"/>
              <a:buNone/>
            </a:pPr>
            <a:r>
              <a:rPr lang="he-IL" b="1" dirty="0" smtClean="0">
                <a:latin typeface="Arial" pitchFamily="34" charset="0"/>
              </a:rPr>
              <a:t>ואינה מאפשרת התרבות של חיידקים ובכך המזון מקבל את טעמו ומרקמו המיוחד אך גם נשמר.</a:t>
            </a:r>
          </a:p>
          <a:p>
            <a:pPr eaLnBrk="1" hangingPunct="1">
              <a:buClr>
                <a:srgbClr val="FF0000"/>
              </a:buClr>
              <a:buFont typeface="Wingdings" pitchFamily="2" charset="2"/>
              <a:buNone/>
            </a:pPr>
            <a:r>
              <a:rPr lang="he-IL" b="1" dirty="0" smtClean="0">
                <a:latin typeface="Arial" pitchFamily="34" charset="0"/>
              </a:rPr>
              <a:t>החומץ משנה את תנאי הסביבה של החיידקים,והיא הופכת לחמוצה ואינה מאפשרת התרבות של חיידקים.</a:t>
            </a:r>
          </a:p>
          <a:p>
            <a:pPr eaLnBrk="1" hangingPunct="1">
              <a:buClr>
                <a:srgbClr val="FF0000"/>
              </a:buClr>
              <a:buFont typeface="Wingdings" pitchFamily="2" charset="2"/>
              <a:buNone/>
            </a:pPr>
            <a:r>
              <a:rPr lang="he-IL" b="1" dirty="0" smtClean="0">
                <a:latin typeface="Arial" pitchFamily="34" charset="0"/>
              </a:rPr>
              <a:t>שימי לב</a:t>
            </a:r>
            <a:r>
              <a:rPr lang="he-IL" b="1" baseline="0" dirty="0" smtClean="0">
                <a:latin typeface="Arial" pitchFamily="34" charset="0"/>
              </a:rPr>
              <a:t> כי יש החמצה שהיא כימית- מכניסים ירקות עם חומץ ומים חמים ותוך שעה את קבלת חמוצים.</a:t>
            </a:r>
          </a:p>
          <a:p>
            <a:pPr eaLnBrk="1" hangingPunct="1">
              <a:buClr>
                <a:srgbClr val="FF0000"/>
              </a:buClr>
              <a:buFont typeface="Wingdings" pitchFamily="2" charset="2"/>
              <a:buNone/>
            </a:pPr>
            <a:r>
              <a:rPr lang="he-IL" b="1" baseline="0" dirty="0" smtClean="0">
                <a:latin typeface="Arial" pitchFamily="34" charset="0"/>
              </a:rPr>
              <a:t>התהליך של ההחמצה עם מי המלח הוא תהליך ביולוגי- יצירת סלקציה ע"י הוספת מי מלח ( בריכוז מסוים אחרת גם החיידקים העמידים למלח ומאפשרים את התהליך לא יתרבו), התרבות של חיידקים עמידים למלח. בהתרבות שלהם הם יוצרים תנאים חמוצים (מיצרים חומצה) הנותנים טעם ומרקם מיוחד למלפפון</a:t>
            </a:r>
            <a:endParaRPr lang="he-IL" b="1" dirty="0" smtClean="0">
              <a:latin typeface="Arial" pitchFamily="34" charset="0"/>
            </a:endParaRPr>
          </a:p>
        </p:txBody>
      </p:sp>
      <p:sp>
        <p:nvSpPr>
          <p:cNvPr id="26628" name="מציין מיקום של מספר שקופית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4F07B69E-F277-494B-A6FA-6C244E9D09E5}" type="slidenum">
              <a:rPr lang="he-IL" smtClean="0"/>
              <a:pPr fontAlgn="base">
                <a:spcBef>
                  <a:spcPct val="0"/>
                </a:spcBef>
                <a:spcAft>
                  <a:spcPct val="0"/>
                </a:spcAft>
                <a:defRPr/>
              </a:pPr>
              <a:t>27</a:t>
            </a:fld>
            <a:endParaRPr lang="he-IL" smtClean="0"/>
          </a:p>
        </p:txBody>
      </p:sp>
    </p:spTree>
    <p:extLst>
      <p:ext uri="{BB962C8B-B14F-4D97-AF65-F5344CB8AC3E}">
        <p14:creationId xmlns:p14="http://schemas.microsoft.com/office/powerpoint/2010/main" xmlns="" val="288521655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מציין מיקום של תמונת שקופית 1"/>
          <p:cNvSpPr>
            <a:spLocks noGrp="1" noRot="1" noChangeAspect="1" noTextEdit="1"/>
          </p:cNvSpPr>
          <p:nvPr>
            <p:ph type="sldImg"/>
          </p:nvPr>
        </p:nvSpPr>
        <p:spPr bwMode="auto">
          <a:noFill/>
          <a:ln>
            <a:solidFill>
              <a:srgbClr val="000000"/>
            </a:solidFill>
            <a:miter lim="800000"/>
            <a:headEnd/>
            <a:tailEnd/>
          </a:ln>
        </p:spPr>
      </p:sp>
      <p:sp>
        <p:nvSpPr>
          <p:cNvPr id="20483" name="מציין מיקום של הערות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he-IL" smtClean="0"/>
              <a:t>אכילת מזון ובו יצורונים גורמי מחלה תגרום למחלה-</a:t>
            </a:r>
          </a:p>
          <a:p>
            <a:pPr eaLnBrk="1" hangingPunct="1">
              <a:spcBef>
                <a:spcPct val="0"/>
              </a:spcBef>
            </a:pPr>
            <a:r>
              <a:rPr lang="he-IL" smtClean="0"/>
              <a:t>היצורונים מפרישים חומרים רעילים במזון לפני האכילה , או-לאחר שהגיעו למערכת העיכול</a:t>
            </a:r>
          </a:p>
          <a:p>
            <a:pPr eaLnBrk="1" hangingPunct="1">
              <a:spcBef>
                <a:spcPct val="0"/>
              </a:spcBef>
            </a:pPr>
            <a:r>
              <a:rPr lang="he-IL" smtClean="0"/>
              <a:t>בנוסף לבעיה זאת כדאי להתייחס לקלקול המזון ללא קשר למחלה (הפרשת חומרים המשנים את הטעם הריח של המזון)</a:t>
            </a:r>
          </a:p>
        </p:txBody>
      </p:sp>
      <p:sp>
        <p:nvSpPr>
          <p:cNvPr id="20484" name="מציין מיקום של מספר שקופית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1ECF0CFC-1734-49EB-BF37-06E2307ADE52}" type="slidenum">
              <a:rPr lang="he-IL" smtClean="0"/>
              <a:pPr fontAlgn="base">
                <a:spcBef>
                  <a:spcPct val="0"/>
                </a:spcBef>
                <a:spcAft>
                  <a:spcPct val="0"/>
                </a:spcAft>
                <a:defRPr/>
              </a:pPr>
              <a:t>2</a:t>
            </a:fld>
            <a:endParaRPr lang="he-IL" smtClean="0"/>
          </a:p>
        </p:txBody>
      </p:sp>
    </p:spTree>
    <p:extLst>
      <p:ext uri="{BB962C8B-B14F-4D97-AF65-F5344CB8AC3E}">
        <p14:creationId xmlns:p14="http://schemas.microsoft.com/office/powerpoint/2010/main" xmlns="" val="327007438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lstStyle/>
          <a:p>
            <a:endParaRPr lang="he-IL" dirty="0"/>
          </a:p>
        </p:txBody>
      </p:sp>
      <p:sp>
        <p:nvSpPr>
          <p:cNvPr id="4" name="מציין מיקום של מספר שקופית 3"/>
          <p:cNvSpPr>
            <a:spLocks noGrp="1"/>
          </p:cNvSpPr>
          <p:nvPr>
            <p:ph type="sldNum" sz="quarter" idx="10"/>
          </p:nvPr>
        </p:nvSpPr>
        <p:spPr/>
        <p:txBody>
          <a:bodyPr/>
          <a:lstStyle/>
          <a:p>
            <a:pPr>
              <a:defRPr/>
            </a:pPr>
            <a:fld id="{8F09318E-E722-4720-A7EC-567C0D1DC494}" type="slidenum">
              <a:rPr lang="he-IL" smtClean="0"/>
              <a:pPr>
                <a:defRPr/>
              </a:pPr>
              <a:t>11</a:t>
            </a:fld>
            <a:endParaRPr lang="he-IL"/>
          </a:p>
        </p:txBody>
      </p:sp>
    </p:spTree>
    <p:extLst>
      <p:ext uri="{BB962C8B-B14F-4D97-AF65-F5344CB8AC3E}">
        <p14:creationId xmlns:p14="http://schemas.microsoft.com/office/powerpoint/2010/main" xmlns="" val="213416538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מציין מיקום של תמונת שקופית 1"/>
          <p:cNvSpPr>
            <a:spLocks noGrp="1" noRot="1" noChangeAspect="1" noTextEdit="1"/>
          </p:cNvSpPr>
          <p:nvPr>
            <p:ph type="sldImg"/>
          </p:nvPr>
        </p:nvSpPr>
        <p:spPr bwMode="auto">
          <a:noFill/>
          <a:ln>
            <a:solidFill>
              <a:srgbClr val="000000"/>
            </a:solidFill>
            <a:miter lim="800000"/>
            <a:headEnd/>
            <a:tailEnd/>
          </a:ln>
        </p:spPr>
      </p:sp>
      <p:sp>
        <p:nvSpPr>
          <p:cNvPr id="21507" name="מציין מיקום של הערות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he-IL" dirty="0" smtClean="0"/>
              <a:t>יש להסביר מדוע הקרינה גורמת להמתת </a:t>
            </a:r>
            <a:r>
              <a:rPr lang="he-IL" dirty="0" err="1" smtClean="0"/>
              <a:t>היצורונים</a:t>
            </a:r>
            <a:r>
              <a:rPr lang="he-IL" dirty="0" smtClean="0"/>
              <a:t> (פגיעה ב-</a:t>
            </a:r>
            <a:r>
              <a:rPr lang="en-US" dirty="0" smtClean="0">
                <a:cs typeface="Arial" pitchFamily="34" charset="0"/>
              </a:rPr>
              <a:t>DNA(</a:t>
            </a:r>
            <a:r>
              <a:rPr lang="he-IL" dirty="0" smtClean="0">
                <a:cs typeface="Arial" pitchFamily="34" charset="0"/>
              </a:rPr>
              <a:t>- זו שיטה הנחשבת למעקרת ולא חיטוי</a:t>
            </a:r>
            <a:endParaRPr lang="he-IL" dirty="0" smtClean="0"/>
          </a:p>
        </p:txBody>
      </p:sp>
      <p:sp>
        <p:nvSpPr>
          <p:cNvPr id="21508" name="מציין מיקום של מספר שקופית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01A80598-B5DD-47C1-B559-2D6627566904}" type="slidenum">
              <a:rPr lang="he-IL" smtClean="0">
                <a:solidFill>
                  <a:prstClr val="black"/>
                </a:solidFill>
              </a:rPr>
              <a:pPr fontAlgn="base">
                <a:spcBef>
                  <a:spcPct val="0"/>
                </a:spcBef>
                <a:spcAft>
                  <a:spcPct val="0"/>
                </a:spcAft>
                <a:defRPr/>
              </a:pPr>
              <a:t>12</a:t>
            </a:fld>
            <a:endParaRPr lang="he-IL" smtClean="0">
              <a:solidFill>
                <a:prstClr val="black"/>
              </a:solidFill>
            </a:endParaRPr>
          </a:p>
        </p:txBody>
      </p:sp>
    </p:spTree>
    <p:extLst>
      <p:ext uri="{BB962C8B-B14F-4D97-AF65-F5344CB8AC3E}">
        <p14:creationId xmlns:p14="http://schemas.microsoft.com/office/powerpoint/2010/main" xmlns="" val="34167652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מציין מיקום של תמונת שקופית 1"/>
          <p:cNvSpPr>
            <a:spLocks noGrp="1" noRot="1" noChangeAspect="1" noTextEdit="1"/>
          </p:cNvSpPr>
          <p:nvPr>
            <p:ph type="sldImg"/>
          </p:nvPr>
        </p:nvSpPr>
        <p:spPr bwMode="auto">
          <a:noFill/>
          <a:ln>
            <a:solidFill>
              <a:srgbClr val="000000"/>
            </a:solidFill>
            <a:miter lim="800000"/>
            <a:headEnd/>
            <a:tailEnd/>
          </a:ln>
        </p:spPr>
      </p:sp>
      <p:sp>
        <p:nvSpPr>
          <p:cNvPr id="21507" name="מציין מיקום של הערות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he-IL" dirty="0" smtClean="0"/>
              <a:t>יש להסביר מדוע הקרינה גורמת להמתת </a:t>
            </a:r>
            <a:r>
              <a:rPr lang="he-IL" dirty="0" err="1" smtClean="0"/>
              <a:t>היצורונים</a:t>
            </a:r>
            <a:r>
              <a:rPr lang="he-IL" dirty="0" smtClean="0"/>
              <a:t> (פגיעה ב-</a:t>
            </a:r>
            <a:r>
              <a:rPr lang="en-US" dirty="0" smtClean="0">
                <a:cs typeface="Arial" pitchFamily="34" charset="0"/>
              </a:rPr>
              <a:t>DNA(</a:t>
            </a:r>
            <a:r>
              <a:rPr lang="he-IL" dirty="0" smtClean="0">
                <a:cs typeface="Arial" pitchFamily="34" charset="0"/>
              </a:rPr>
              <a:t>- זו שיטה הנחשבת למעקרת ולא חיטוי</a:t>
            </a:r>
            <a:endParaRPr lang="he-IL" dirty="0" smtClean="0"/>
          </a:p>
        </p:txBody>
      </p:sp>
      <p:sp>
        <p:nvSpPr>
          <p:cNvPr id="21508" name="מציין מיקום של מספר שקופית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01A80598-B5DD-47C1-B559-2D6627566904}" type="slidenum">
              <a:rPr lang="he-IL" smtClean="0">
                <a:solidFill>
                  <a:prstClr val="black"/>
                </a:solidFill>
              </a:rPr>
              <a:pPr fontAlgn="base">
                <a:spcBef>
                  <a:spcPct val="0"/>
                </a:spcBef>
                <a:spcAft>
                  <a:spcPct val="0"/>
                </a:spcAft>
                <a:defRPr/>
              </a:pPr>
              <a:t>13</a:t>
            </a:fld>
            <a:endParaRPr lang="he-IL" smtClean="0">
              <a:solidFill>
                <a:prstClr val="black"/>
              </a:solidFill>
            </a:endParaRPr>
          </a:p>
        </p:txBody>
      </p:sp>
    </p:spTree>
    <p:extLst>
      <p:ext uri="{BB962C8B-B14F-4D97-AF65-F5344CB8AC3E}">
        <p14:creationId xmlns:p14="http://schemas.microsoft.com/office/powerpoint/2010/main" xmlns="" val="314084485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מציין מיקום של תמונת שקופית 1"/>
          <p:cNvSpPr>
            <a:spLocks noGrp="1" noRot="1" noChangeAspect="1" noTextEdit="1"/>
          </p:cNvSpPr>
          <p:nvPr>
            <p:ph type="sldImg"/>
          </p:nvPr>
        </p:nvSpPr>
        <p:spPr bwMode="auto">
          <a:noFill/>
          <a:ln>
            <a:solidFill>
              <a:srgbClr val="000000"/>
            </a:solidFill>
            <a:miter lim="800000"/>
            <a:headEnd/>
            <a:tailEnd/>
          </a:ln>
        </p:spPr>
      </p:sp>
      <p:sp>
        <p:nvSpPr>
          <p:cNvPr id="21507" name="מציין מיקום של הערות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he-IL" dirty="0" smtClean="0"/>
              <a:t>יש להסביר מדוע הקרינה גורמת להמתת </a:t>
            </a:r>
            <a:r>
              <a:rPr lang="he-IL" dirty="0" err="1" smtClean="0"/>
              <a:t>היצורונים</a:t>
            </a:r>
            <a:r>
              <a:rPr lang="he-IL" dirty="0" smtClean="0"/>
              <a:t> (פגיעה ב-</a:t>
            </a:r>
            <a:r>
              <a:rPr lang="en-US" dirty="0" smtClean="0">
                <a:cs typeface="Arial" pitchFamily="34" charset="0"/>
              </a:rPr>
              <a:t>DNA(</a:t>
            </a:r>
            <a:r>
              <a:rPr lang="he-IL" dirty="0" smtClean="0">
                <a:cs typeface="Arial" pitchFamily="34" charset="0"/>
              </a:rPr>
              <a:t>- זו שיטה הנחשבת למעקרת ולא חיטוי</a:t>
            </a:r>
            <a:endParaRPr lang="he-IL" dirty="0" smtClean="0"/>
          </a:p>
        </p:txBody>
      </p:sp>
      <p:sp>
        <p:nvSpPr>
          <p:cNvPr id="21508" name="מציין מיקום של מספר שקופית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01A80598-B5DD-47C1-B559-2D6627566904}" type="slidenum">
              <a:rPr lang="he-IL" smtClean="0"/>
              <a:pPr fontAlgn="base">
                <a:spcBef>
                  <a:spcPct val="0"/>
                </a:spcBef>
                <a:spcAft>
                  <a:spcPct val="0"/>
                </a:spcAft>
                <a:defRPr/>
              </a:pPr>
              <a:t>16</a:t>
            </a:fld>
            <a:endParaRPr lang="he-IL" smtClean="0"/>
          </a:p>
        </p:txBody>
      </p:sp>
    </p:spTree>
    <p:extLst>
      <p:ext uri="{BB962C8B-B14F-4D97-AF65-F5344CB8AC3E}">
        <p14:creationId xmlns:p14="http://schemas.microsoft.com/office/powerpoint/2010/main" xmlns="" val="169508139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מציין מיקום של תמונת שקופית 1"/>
          <p:cNvSpPr>
            <a:spLocks noGrp="1" noRot="1" noChangeAspect="1" noTextEdit="1"/>
          </p:cNvSpPr>
          <p:nvPr>
            <p:ph type="sldImg"/>
          </p:nvPr>
        </p:nvSpPr>
        <p:spPr bwMode="auto">
          <a:noFill/>
          <a:ln>
            <a:solidFill>
              <a:srgbClr val="000000"/>
            </a:solidFill>
            <a:miter lim="800000"/>
            <a:headEnd/>
            <a:tailEnd/>
          </a:ln>
        </p:spPr>
      </p:sp>
      <p:sp>
        <p:nvSpPr>
          <p:cNvPr id="21507" name="מציין מיקום של הערות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he-IL" dirty="0" smtClean="0"/>
              <a:t>יש להסביר מדוע הקרינה גורמת להמתת </a:t>
            </a:r>
            <a:r>
              <a:rPr lang="he-IL" dirty="0" err="1" smtClean="0"/>
              <a:t>היצורונים</a:t>
            </a:r>
            <a:r>
              <a:rPr lang="he-IL" dirty="0" smtClean="0"/>
              <a:t> (פגיעה ב-</a:t>
            </a:r>
            <a:r>
              <a:rPr lang="en-US" dirty="0" smtClean="0">
                <a:cs typeface="Arial" pitchFamily="34" charset="0"/>
              </a:rPr>
              <a:t>DNA(</a:t>
            </a:r>
            <a:r>
              <a:rPr lang="he-IL" dirty="0" smtClean="0">
                <a:cs typeface="Arial" pitchFamily="34" charset="0"/>
              </a:rPr>
              <a:t>- זו שיטה הנחשבת למעקרת ולא חיטוי</a:t>
            </a:r>
            <a:endParaRPr lang="he-IL" dirty="0" smtClean="0"/>
          </a:p>
        </p:txBody>
      </p:sp>
      <p:sp>
        <p:nvSpPr>
          <p:cNvPr id="21508" name="מציין מיקום של מספר שקופית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01A80598-B5DD-47C1-B559-2D6627566904}" type="slidenum">
              <a:rPr lang="he-IL" smtClean="0"/>
              <a:pPr fontAlgn="base">
                <a:spcBef>
                  <a:spcPct val="0"/>
                </a:spcBef>
                <a:spcAft>
                  <a:spcPct val="0"/>
                </a:spcAft>
                <a:defRPr/>
              </a:pPr>
              <a:t>17</a:t>
            </a:fld>
            <a:endParaRPr lang="he-IL" smtClean="0"/>
          </a:p>
        </p:txBody>
      </p:sp>
    </p:spTree>
    <p:extLst>
      <p:ext uri="{BB962C8B-B14F-4D97-AF65-F5344CB8AC3E}">
        <p14:creationId xmlns:p14="http://schemas.microsoft.com/office/powerpoint/2010/main" xmlns="" val="5285011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normAutofit/>
          </a:bodyPr>
          <a:lstStyle/>
          <a:p>
            <a:r>
              <a:rPr lang="he-IL" dirty="0" smtClean="0"/>
              <a:t>קירו ר</a:t>
            </a:r>
            <a:r>
              <a:rPr lang="he-IL" baseline="0" dirty="0" smtClean="0"/>
              <a:t> היא דרך לעיכוב גדילת החיידקים ואינה שיטה לחיטוי או עיקור המזון-</a:t>
            </a:r>
            <a:endParaRPr lang="he-IL" dirty="0" smtClean="0"/>
          </a:p>
        </p:txBody>
      </p:sp>
      <p:sp>
        <p:nvSpPr>
          <p:cNvPr id="4" name="מציין מיקום של מספר שקופית 3"/>
          <p:cNvSpPr>
            <a:spLocks noGrp="1"/>
          </p:cNvSpPr>
          <p:nvPr>
            <p:ph type="sldNum" sz="quarter" idx="10"/>
          </p:nvPr>
        </p:nvSpPr>
        <p:spPr/>
        <p:txBody>
          <a:bodyPr/>
          <a:lstStyle/>
          <a:p>
            <a:pPr>
              <a:defRPr/>
            </a:pPr>
            <a:fld id="{8F09318E-E722-4720-A7EC-567C0D1DC494}" type="slidenum">
              <a:rPr lang="he-IL" smtClean="0"/>
              <a:pPr>
                <a:defRPr/>
              </a:pPr>
              <a:t>23</a:t>
            </a:fld>
            <a:endParaRPr lang="he-IL"/>
          </a:p>
        </p:txBody>
      </p:sp>
    </p:spTree>
    <p:extLst>
      <p:ext uri="{BB962C8B-B14F-4D97-AF65-F5344CB8AC3E}">
        <p14:creationId xmlns:p14="http://schemas.microsoft.com/office/powerpoint/2010/main" xmlns="" val="341147488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מציין מיקום של תמונת שקופית 1"/>
          <p:cNvSpPr>
            <a:spLocks noGrp="1" noRot="1" noChangeAspect="1" noTextEdit="1"/>
          </p:cNvSpPr>
          <p:nvPr>
            <p:ph type="sldImg"/>
          </p:nvPr>
        </p:nvSpPr>
        <p:spPr bwMode="auto">
          <a:noFill/>
          <a:ln>
            <a:solidFill>
              <a:srgbClr val="000000"/>
            </a:solidFill>
            <a:miter lim="800000"/>
            <a:headEnd/>
            <a:tailEnd/>
          </a:ln>
        </p:spPr>
      </p:sp>
      <p:sp>
        <p:nvSpPr>
          <p:cNvPr id="23555" name="מציין מיקום של הערות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he-IL" dirty="0" smtClean="0"/>
              <a:t>מה ההבדל בין הקפאה לקירור? האם בכלל יש הבדל </a:t>
            </a:r>
            <a:r>
              <a:rPr lang="he-IL" dirty="0" err="1" smtClean="0"/>
              <a:t>מבותיאו</a:t>
            </a:r>
            <a:r>
              <a:rPr lang="he-IL" dirty="0" smtClean="0"/>
              <a:t> שמדובר ברצף של מהירות תהליכים</a:t>
            </a:r>
          </a:p>
          <a:p>
            <a:pPr eaLnBrk="1" hangingPunct="1">
              <a:spcBef>
                <a:spcPct val="0"/>
              </a:spcBef>
            </a:pPr>
            <a:r>
              <a:rPr lang="he-IL" dirty="0" smtClean="0"/>
              <a:t>יש לציין שבהקפאה המים שבתאים קופאים ולכן התהליכים בהם משתתפים החומרים המומסים לא יכולים להתרחש</a:t>
            </a:r>
            <a:endParaRPr lang="en-US" dirty="0" smtClean="0">
              <a:cs typeface="Arial" pitchFamily="34" charset="0"/>
            </a:endParaRPr>
          </a:p>
          <a:p>
            <a:pPr eaLnBrk="1" hangingPunct="1">
              <a:spcBef>
                <a:spcPct val="0"/>
              </a:spcBef>
            </a:pPr>
            <a:r>
              <a:rPr lang="he-IL" dirty="0" smtClean="0"/>
              <a:t>שאלה נוספת שלא הצלחתי לקבל עליה תשובה(גם דרך "בשער") היא כיצד משפיע הגידול נפח עם הקיפאון על שלומות התאים</a:t>
            </a:r>
          </a:p>
          <a:p>
            <a:pPr eaLnBrk="1" hangingPunct="1">
              <a:spcBef>
                <a:spcPct val="0"/>
              </a:spcBef>
            </a:pPr>
            <a:r>
              <a:rPr lang="he-IL" dirty="0" smtClean="0"/>
              <a:t>האם יש חיידקים שיתפוצצו כתוצאה מכל?</a:t>
            </a:r>
          </a:p>
          <a:p>
            <a:pPr eaLnBrk="1" hangingPunct="1">
              <a:spcBef>
                <a:spcPct val="0"/>
              </a:spcBef>
            </a:pPr>
            <a:endParaRPr lang="he-IL" dirty="0" smtClean="0"/>
          </a:p>
          <a:p>
            <a:pPr eaLnBrk="1" hangingPunct="1">
              <a:spcBef>
                <a:spcPct val="0"/>
              </a:spcBef>
            </a:pPr>
            <a:r>
              <a:rPr lang="he-IL" b="1" dirty="0" smtClean="0"/>
              <a:t>אני עומדת על כך (מותר לי,</a:t>
            </a:r>
            <a:r>
              <a:rPr lang="he-IL" b="1" baseline="0" dirty="0" smtClean="0"/>
              <a:t> הגיע הזמן שאקח אחריות) </a:t>
            </a:r>
            <a:r>
              <a:rPr lang="he-IL" b="1" dirty="0" smtClean="0"/>
              <a:t> שבהקפאה חיידקים בשלב ההתרבות (חיידקים בעלי</a:t>
            </a:r>
            <a:r>
              <a:rPr lang="he-IL" b="1" baseline="0" dirty="0" smtClean="0"/>
              <a:t> יכולת הדבקה= </a:t>
            </a:r>
            <a:r>
              <a:rPr lang="he-IL" b="1" dirty="0" smtClean="0"/>
              <a:t> </a:t>
            </a:r>
            <a:r>
              <a:rPr lang="he-IL" b="1" dirty="0" err="1" smtClean="0"/>
              <a:t>וגטטיבים</a:t>
            </a:r>
            <a:r>
              <a:rPr lang="he-IL" b="1" dirty="0" smtClean="0"/>
              <a:t>) מתים ואילו חיידקים יוצרי ספורות , נבגים שורדים את התהליך , והם הבעייתיים .ולכן תהליך</a:t>
            </a:r>
            <a:r>
              <a:rPr lang="he-IL" b="1" baseline="0" dirty="0" smtClean="0"/>
              <a:t> הקפאה והפשרה מהווה גורם לקלקול מזון, החיידקים יוצרי  ספורות מתרבים בתהליך ההפשרה, מוקפאים ואינם מתים כי כולם יוצרי נבגים, ושוב מתרבים בהפשרה הבאה ומה שקורה  שבשלב ההפשרה החזרת שוב ושוב אנו מקבלים מזון עם חיידקים רבים שעשויים לקלקל את המזון</a:t>
            </a:r>
            <a:endParaRPr lang="he-IL" b="1" dirty="0" smtClean="0"/>
          </a:p>
        </p:txBody>
      </p:sp>
      <p:sp>
        <p:nvSpPr>
          <p:cNvPr id="23556" name="מציין מיקום של מספר שקופית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9E989BBE-582B-4F31-A450-40FC923023B6}" type="slidenum">
              <a:rPr lang="he-IL" smtClean="0"/>
              <a:pPr fontAlgn="base">
                <a:spcBef>
                  <a:spcPct val="0"/>
                </a:spcBef>
                <a:spcAft>
                  <a:spcPct val="0"/>
                </a:spcAft>
                <a:defRPr/>
              </a:pPr>
              <a:t>24</a:t>
            </a:fld>
            <a:endParaRPr lang="he-IL" smtClean="0"/>
          </a:p>
        </p:txBody>
      </p:sp>
    </p:spTree>
    <p:extLst>
      <p:ext uri="{BB962C8B-B14F-4D97-AF65-F5344CB8AC3E}">
        <p14:creationId xmlns:p14="http://schemas.microsoft.com/office/powerpoint/2010/main" xmlns="" val="10605366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שקופית כותרת">
    <p:spTree>
      <p:nvGrpSpPr>
        <p:cNvPr id="1" name=""/>
        <p:cNvGrpSpPr/>
        <p:nvPr/>
      </p:nvGrpSpPr>
      <p:grpSpPr>
        <a:xfrm>
          <a:off x="0" y="0"/>
          <a:ext cx="0" cy="0"/>
          <a:chOff x="0" y="0"/>
          <a:chExt cx="0" cy="0"/>
        </a:xfrm>
      </p:grpSpPr>
      <p:sp>
        <p:nvSpPr>
          <p:cNvPr id="2" name="כותרת 1"/>
          <p:cNvSpPr>
            <a:spLocks noGrp="1"/>
          </p:cNvSpPr>
          <p:nvPr>
            <p:ph type="ctrTitle"/>
          </p:nvPr>
        </p:nvSpPr>
        <p:spPr>
          <a:xfrm>
            <a:off x="685800" y="2130425"/>
            <a:ext cx="7772400" cy="1470025"/>
          </a:xfrm>
        </p:spPr>
        <p:txBody>
          <a:bodyPr/>
          <a:lstStyle/>
          <a:p>
            <a:r>
              <a:rPr lang="he-IL" smtClean="0"/>
              <a:t>לחץ כדי לערוך סגנון כותרת של תבנית בסיס</a:t>
            </a:r>
            <a:endParaRPr lang="he-IL"/>
          </a:p>
        </p:txBody>
      </p:sp>
      <p:sp>
        <p:nvSpPr>
          <p:cNvPr id="3" name="כותרת משנה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he-IL" smtClean="0"/>
              <a:t>לחץ כדי לערוך סגנון כותרת משנה של תבנית בסיס</a:t>
            </a:r>
            <a:endParaRPr lang="he-IL"/>
          </a:p>
        </p:txBody>
      </p:sp>
      <p:sp>
        <p:nvSpPr>
          <p:cNvPr id="4" name="מציין מיקום של תאריך 3"/>
          <p:cNvSpPr>
            <a:spLocks noGrp="1"/>
          </p:cNvSpPr>
          <p:nvPr>
            <p:ph type="dt" sz="half" idx="10"/>
          </p:nvPr>
        </p:nvSpPr>
        <p:spPr/>
        <p:txBody>
          <a:bodyPr/>
          <a:lstStyle>
            <a:lvl1pPr>
              <a:defRPr/>
            </a:lvl1pPr>
          </a:lstStyle>
          <a:p>
            <a:pPr>
              <a:defRPr/>
            </a:pPr>
            <a:fld id="{BB508C77-7AD2-44C5-A238-E54C2EF4E130}" type="datetimeFigureOut">
              <a:rPr lang="he-IL"/>
              <a:pPr>
                <a:defRPr/>
              </a:pPr>
              <a:t>כ"ב/אדר/תשע"ז</a:t>
            </a:fld>
            <a:endParaRPr lang="he-IL"/>
          </a:p>
        </p:txBody>
      </p:sp>
      <p:sp>
        <p:nvSpPr>
          <p:cNvPr id="5" name="מציין מיקום של כותרת תחתונה 4"/>
          <p:cNvSpPr>
            <a:spLocks noGrp="1"/>
          </p:cNvSpPr>
          <p:nvPr>
            <p:ph type="ftr" sz="quarter" idx="11"/>
          </p:nvPr>
        </p:nvSpPr>
        <p:spPr/>
        <p:txBody>
          <a:bodyPr/>
          <a:lstStyle>
            <a:lvl1pPr>
              <a:defRPr/>
            </a:lvl1pPr>
          </a:lstStyle>
          <a:p>
            <a:pPr>
              <a:defRPr/>
            </a:pPr>
            <a:endParaRPr lang="he-IL"/>
          </a:p>
        </p:txBody>
      </p:sp>
      <p:sp>
        <p:nvSpPr>
          <p:cNvPr id="6" name="מציין מיקום של מספר שקופית 5"/>
          <p:cNvSpPr>
            <a:spLocks noGrp="1"/>
          </p:cNvSpPr>
          <p:nvPr>
            <p:ph type="sldNum" sz="quarter" idx="12"/>
          </p:nvPr>
        </p:nvSpPr>
        <p:spPr/>
        <p:txBody>
          <a:bodyPr/>
          <a:lstStyle>
            <a:lvl1pPr>
              <a:defRPr/>
            </a:lvl1pPr>
          </a:lstStyle>
          <a:p>
            <a:pPr>
              <a:defRPr/>
            </a:pPr>
            <a:fld id="{93D8DBF8-FA01-4020-8B9B-568361E77C88}" type="slidenum">
              <a:rPr lang="he-IL"/>
              <a:pPr>
                <a:defRPr/>
              </a:pPr>
              <a:t>‹#›</a:t>
            </a:fld>
            <a:endParaRPr lang="he-I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כותרת וטקסט אנכי">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he-IL"/>
          </a:p>
        </p:txBody>
      </p:sp>
      <p:sp>
        <p:nvSpPr>
          <p:cNvPr id="3" name="מציין מיקום של טקסט אנכי 2"/>
          <p:cNvSpPr>
            <a:spLocks noGrp="1"/>
          </p:cNvSpPr>
          <p:nvPr>
            <p:ph type="body" orient="vert" idx="1"/>
          </p:nvPr>
        </p:nvSpPr>
        <p:spPr/>
        <p:txBody>
          <a:bodyPr vert="eaVert"/>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של תאריך 3"/>
          <p:cNvSpPr>
            <a:spLocks noGrp="1"/>
          </p:cNvSpPr>
          <p:nvPr>
            <p:ph type="dt" sz="half" idx="10"/>
          </p:nvPr>
        </p:nvSpPr>
        <p:spPr/>
        <p:txBody>
          <a:bodyPr/>
          <a:lstStyle>
            <a:lvl1pPr>
              <a:defRPr/>
            </a:lvl1pPr>
          </a:lstStyle>
          <a:p>
            <a:pPr>
              <a:defRPr/>
            </a:pPr>
            <a:fld id="{739F3C2A-7AED-4F22-9612-4E52526445E7}" type="datetimeFigureOut">
              <a:rPr lang="he-IL"/>
              <a:pPr>
                <a:defRPr/>
              </a:pPr>
              <a:t>כ"ב/אדר/תשע"ז</a:t>
            </a:fld>
            <a:endParaRPr lang="he-IL"/>
          </a:p>
        </p:txBody>
      </p:sp>
      <p:sp>
        <p:nvSpPr>
          <p:cNvPr id="5" name="מציין מיקום של כותרת תחתונה 4"/>
          <p:cNvSpPr>
            <a:spLocks noGrp="1"/>
          </p:cNvSpPr>
          <p:nvPr>
            <p:ph type="ftr" sz="quarter" idx="11"/>
          </p:nvPr>
        </p:nvSpPr>
        <p:spPr/>
        <p:txBody>
          <a:bodyPr/>
          <a:lstStyle>
            <a:lvl1pPr>
              <a:defRPr/>
            </a:lvl1pPr>
          </a:lstStyle>
          <a:p>
            <a:pPr>
              <a:defRPr/>
            </a:pPr>
            <a:endParaRPr lang="he-IL"/>
          </a:p>
        </p:txBody>
      </p:sp>
      <p:sp>
        <p:nvSpPr>
          <p:cNvPr id="6" name="מציין מיקום של מספר שקופית 5"/>
          <p:cNvSpPr>
            <a:spLocks noGrp="1"/>
          </p:cNvSpPr>
          <p:nvPr>
            <p:ph type="sldNum" sz="quarter" idx="12"/>
          </p:nvPr>
        </p:nvSpPr>
        <p:spPr/>
        <p:txBody>
          <a:bodyPr/>
          <a:lstStyle>
            <a:lvl1pPr>
              <a:defRPr/>
            </a:lvl1pPr>
          </a:lstStyle>
          <a:p>
            <a:pPr>
              <a:defRPr/>
            </a:pPr>
            <a:fld id="{C5D53A81-5C0D-4EA4-B171-E0F8CFC639DE}" type="slidenum">
              <a:rPr lang="he-IL"/>
              <a:pPr>
                <a:defRPr/>
              </a:pPr>
              <a:t>‹#›</a:t>
            </a:fld>
            <a:endParaRPr lang="he-I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כותרת אנכית וטקסט">
    <p:spTree>
      <p:nvGrpSpPr>
        <p:cNvPr id="1" name=""/>
        <p:cNvGrpSpPr/>
        <p:nvPr/>
      </p:nvGrpSpPr>
      <p:grpSpPr>
        <a:xfrm>
          <a:off x="0" y="0"/>
          <a:ext cx="0" cy="0"/>
          <a:chOff x="0" y="0"/>
          <a:chExt cx="0" cy="0"/>
        </a:xfrm>
      </p:grpSpPr>
      <p:sp>
        <p:nvSpPr>
          <p:cNvPr id="2" name="כותרת אנכית 1"/>
          <p:cNvSpPr>
            <a:spLocks noGrp="1"/>
          </p:cNvSpPr>
          <p:nvPr>
            <p:ph type="title" orient="vert"/>
          </p:nvPr>
        </p:nvSpPr>
        <p:spPr>
          <a:xfrm>
            <a:off x="6629400" y="274638"/>
            <a:ext cx="2057400" cy="5851525"/>
          </a:xfrm>
        </p:spPr>
        <p:txBody>
          <a:bodyPr vert="eaVert"/>
          <a:lstStyle/>
          <a:p>
            <a:r>
              <a:rPr lang="he-IL" smtClean="0"/>
              <a:t>לחץ כדי לערוך סגנון כותרת של תבנית בסיס</a:t>
            </a:r>
            <a:endParaRPr lang="he-IL"/>
          </a:p>
        </p:txBody>
      </p:sp>
      <p:sp>
        <p:nvSpPr>
          <p:cNvPr id="3" name="מציין מיקום של טקסט אנכי 2"/>
          <p:cNvSpPr>
            <a:spLocks noGrp="1"/>
          </p:cNvSpPr>
          <p:nvPr>
            <p:ph type="body" orient="vert" idx="1"/>
          </p:nvPr>
        </p:nvSpPr>
        <p:spPr>
          <a:xfrm>
            <a:off x="457200" y="274638"/>
            <a:ext cx="6019800" cy="5851525"/>
          </a:xfrm>
        </p:spPr>
        <p:txBody>
          <a:bodyPr vert="eaVert"/>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של תאריך 3"/>
          <p:cNvSpPr>
            <a:spLocks noGrp="1"/>
          </p:cNvSpPr>
          <p:nvPr>
            <p:ph type="dt" sz="half" idx="10"/>
          </p:nvPr>
        </p:nvSpPr>
        <p:spPr/>
        <p:txBody>
          <a:bodyPr/>
          <a:lstStyle>
            <a:lvl1pPr>
              <a:defRPr/>
            </a:lvl1pPr>
          </a:lstStyle>
          <a:p>
            <a:pPr>
              <a:defRPr/>
            </a:pPr>
            <a:fld id="{BB987363-C874-4838-98EC-462C048DBEB1}" type="datetimeFigureOut">
              <a:rPr lang="he-IL"/>
              <a:pPr>
                <a:defRPr/>
              </a:pPr>
              <a:t>כ"ב/אדר/תשע"ז</a:t>
            </a:fld>
            <a:endParaRPr lang="he-IL"/>
          </a:p>
        </p:txBody>
      </p:sp>
      <p:sp>
        <p:nvSpPr>
          <p:cNvPr id="5" name="מציין מיקום של כותרת תחתונה 4"/>
          <p:cNvSpPr>
            <a:spLocks noGrp="1"/>
          </p:cNvSpPr>
          <p:nvPr>
            <p:ph type="ftr" sz="quarter" idx="11"/>
          </p:nvPr>
        </p:nvSpPr>
        <p:spPr/>
        <p:txBody>
          <a:bodyPr/>
          <a:lstStyle>
            <a:lvl1pPr>
              <a:defRPr/>
            </a:lvl1pPr>
          </a:lstStyle>
          <a:p>
            <a:pPr>
              <a:defRPr/>
            </a:pPr>
            <a:endParaRPr lang="he-IL"/>
          </a:p>
        </p:txBody>
      </p:sp>
      <p:sp>
        <p:nvSpPr>
          <p:cNvPr id="6" name="מציין מיקום של מספר שקופית 5"/>
          <p:cNvSpPr>
            <a:spLocks noGrp="1"/>
          </p:cNvSpPr>
          <p:nvPr>
            <p:ph type="sldNum" sz="quarter" idx="12"/>
          </p:nvPr>
        </p:nvSpPr>
        <p:spPr/>
        <p:txBody>
          <a:bodyPr/>
          <a:lstStyle>
            <a:lvl1pPr>
              <a:defRPr/>
            </a:lvl1pPr>
          </a:lstStyle>
          <a:p>
            <a:pPr>
              <a:defRPr/>
            </a:pPr>
            <a:fld id="{BC727453-442C-4A99-804D-49DB9AEBA3DB}" type="slidenum">
              <a:rPr lang="he-IL"/>
              <a:pPr>
                <a:defRPr/>
              </a:pPr>
              <a:t>‹#›</a:t>
            </a:fld>
            <a:endParaRPr lang="he-I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כותרת ותוכן">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he-IL"/>
          </a:p>
        </p:txBody>
      </p:sp>
      <p:sp>
        <p:nvSpPr>
          <p:cNvPr id="3" name="מציין מיקום תוכן 2"/>
          <p:cNvSpPr>
            <a:spLocks noGrp="1"/>
          </p:cNvSpPr>
          <p:nvPr>
            <p:ph idx="1"/>
          </p:nvPr>
        </p:nvSpPr>
        <p:spPr/>
        <p:txBody>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של תאריך 3"/>
          <p:cNvSpPr>
            <a:spLocks noGrp="1"/>
          </p:cNvSpPr>
          <p:nvPr>
            <p:ph type="dt" sz="half" idx="10"/>
          </p:nvPr>
        </p:nvSpPr>
        <p:spPr/>
        <p:txBody>
          <a:bodyPr/>
          <a:lstStyle>
            <a:lvl1pPr>
              <a:defRPr/>
            </a:lvl1pPr>
          </a:lstStyle>
          <a:p>
            <a:pPr>
              <a:defRPr/>
            </a:pPr>
            <a:fld id="{6EADDFF0-B72A-4B01-A762-9D81B559F2D7}" type="datetimeFigureOut">
              <a:rPr lang="he-IL"/>
              <a:pPr>
                <a:defRPr/>
              </a:pPr>
              <a:t>כ"ב/אדר/תשע"ז</a:t>
            </a:fld>
            <a:endParaRPr lang="he-IL"/>
          </a:p>
        </p:txBody>
      </p:sp>
      <p:sp>
        <p:nvSpPr>
          <p:cNvPr id="5" name="מציין מיקום של כותרת תחתונה 4"/>
          <p:cNvSpPr>
            <a:spLocks noGrp="1"/>
          </p:cNvSpPr>
          <p:nvPr>
            <p:ph type="ftr" sz="quarter" idx="11"/>
          </p:nvPr>
        </p:nvSpPr>
        <p:spPr/>
        <p:txBody>
          <a:bodyPr/>
          <a:lstStyle>
            <a:lvl1pPr>
              <a:defRPr/>
            </a:lvl1pPr>
          </a:lstStyle>
          <a:p>
            <a:pPr>
              <a:defRPr/>
            </a:pPr>
            <a:endParaRPr lang="he-IL"/>
          </a:p>
        </p:txBody>
      </p:sp>
      <p:sp>
        <p:nvSpPr>
          <p:cNvPr id="6" name="מציין מיקום של מספר שקופית 5"/>
          <p:cNvSpPr>
            <a:spLocks noGrp="1"/>
          </p:cNvSpPr>
          <p:nvPr>
            <p:ph type="sldNum" sz="quarter" idx="12"/>
          </p:nvPr>
        </p:nvSpPr>
        <p:spPr/>
        <p:txBody>
          <a:bodyPr/>
          <a:lstStyle>
            <a:lvl1pPr>
              <a:defRPr/>
            </a:lvl1pPr>
          </a:lstStyle>
          <a:p>
            <a:pPr>
              <a:defRPr/>
            </a:pPr>
            <a:fld id="{9547C726-164A-41BD-9BC5-B3851B2E3645}" type="slidenum">
              <a:rPr lang="he-IL"/>
              <a:pPr>
                <a:defRPr/>
              </a:pPr>
              <a:t>‹#›</a:t>
            </a:fld>
            <a:endParaRPr lang="he-I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כותרת מקטע עליונה">
    <p:spTree>
      <p:nvGrpSpPr>
        <p:cNvPr id="1" name=""/>
        <p:cNvGrpSpPr/>
        <p:nvPr/>
      </p:nvGrpSpPr>
      <p:grpSpPr>
        <a:xfrm>
          <a:off x="0" y="0"/>
          <a:ext cx="0" cy="0"/>
          <a:chOff x="0" y="0"/>
          <a:chExt cx="0" cy="0"/>
        </a:xfrm>
      </p:grpSpPr>
      <p:sp>
        <p:nvSpPr>
          <p:cNvPr id="2" name="כותרת 1"/>
          <p:cNvSpPr>
            <a:spLocks noGrp="1"/>
          </p:cNvSpPr>
          <p:nvPr>
            <p:ph type="title"/>
          </p:nvPr>
        </p:nvSpPr>
        <p:spPr>
          <a:xfrm>
            <a:off x="722313" y="4406900"/>
            <a:ext cx="7772400" cy="1362075"/>
          </a:xfrm>
        </p:spPr>
        <p:txBody>
          <a:bodyPr anchor="t"/>
          <a:lstStyle>
            <a:lvl1pPr algn="r">
              <a:defRPr sz="4000" b="1" cap="all"/>
            </a:lvl1pPr>
          </a:lstStyle>
          <a:p>
            <a:r>
              <a:rPr lang="he-IL" smtClean="0"/>
              <a:t>לחץ כדי לערוך סגנון כותרת של תבנית בסיס</a:t>
            </a:r>
            <a:endParaRPr lang="he-IL"/>
          </a:p>
        </p:txBody>
      </p:sp>
      <p:sp>
        <p:nvSpPr>
          <p:cNvPr id="3" name="מציין מיקום טקסט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he-IL" smtClean="0"/>
              <a:t>לחץ כדי לערוך סגנונות טקסט של תבנית בסיס</a:t>
            </a:r>
          </a:p>
        </p:txBody>
      </p:sp>
      <p:sp>
        <p:nvSpPr>
          <p:cNvPr id="4" name="מציין מיקום של תאריך 3"/>
          <p:cNvSpPr>
            <a:spLocks noGrp="1"/>
          </p:cNvSpPr>
          <p:nvPr>
            <p:ph type="dt" sz="half" idx="10"/>
          </p:nvPr>
        </p:nvSpPr>
        <p:spPr/>
        <p:txBody>
          <a:bodyPr/>
          <a:lstStyle>
            <a:lvl1pPr>
              <a:defRPr/>
            </a:lvl1pPr>
          </a:lstStyle>
          <a:p>
            <a:pPr>
              <a:defRPr/>
            </a:pPr>
            <a:fld id="{F8875A86-86F5-4D1E-80A7-D8C2F9F750AC}" type="datetimeFigureOut">
              <a:rPr lang="he-IL"/>
              <a:pPr>
                <a:defRPr/>
              </a:pPr>
              <a:t>כ"ב/אדר/תשע"ז</a:t>
            </a:fld>
            <a:endParaRPr lang="he-IL"/>
          </a:p>
        </p:txBody>
      </p:sp>
      <p:sp>
        <p:nvSpPr>
          <p:cNvPr id="5" name="מציין מיקום של כותרת תחתונה 4"/>
          <p:cNvSpPr>
            <a:spLocks noGrp="1"/>
          </p:cNvSpPr>
          <p:nvPr>
            <p:ph type="ftr" sz="quarter" idx="11"/>
          </p:nvPr>
        </p:nvSpPr>
        <p:spPr/>
        <p:txBody>
          <a:bodyPr/>
          <a:lstStyle>
            <a:lvl1pPr>
              <a:defRPr/>
            </a:lvl1pPr>
          </a:lstStyle>
          <a:p>
            <a:pPr>
              <a:defRPr/>
            </a:pPr>
            <a:endParaRPr lang="he-IL"/>
          </a:p>
        </p:txBody>
      </p:sp>
      <p:sp>
        <p:nvSpPr>
          <p:cNvPr id="6" name="מציין מיקום של מספר שקופית 5"/>
          <p:cNvSpPr>
            <a:spLocks noGrp="1"/>
          </p:cNvSpPr>
          <p:nvPr>
            <p:ph type="sldNum" sz="quarter" idx="12"/>
          </p:nvPr>
        </p:nvSpPr>
        <p:spPr/>
        <p:txBody>
          <a:bodyPr/>
          <a:lstStyle>
            <a:lvl1pPr>
              <a:defRPr/>
            </a:lvl1pPr>
          </a:lstStyle>
          <a:p>
            <a:pPr>
              <a:defRPr/>
            </a:pPr>
            <a:fld id="{C24CD89F-4C7D-4B4B-AF22-420CB0CF81E1}" type="slidenum">
              <a:rPr lang="he-IL"/>
              <a:pPr>
                <a:defRPr/>
              </a:pPr>
              <a:t>‹#›</a:t>
            </a:fld>
            <a:endParaRPr lang="he-IL"/>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שני תכנים">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he-IL"/>
          </a:p>
        </p:txBody>
      </p:sp>
      <p:sp>
        <p:nvSpPr>
          <p:cNvPr id="3" name="מציין מיקום תוכן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תוכן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5" name="מציין מיקום של תאריך 3"/>
          <p:cNvSpPr>
            <a:spLocks noGrp="1"/>
          </p:cNvSpPr>
          <p:nvPr>
            <p:ph type="dt" sz="half" idx="10"/>
          </p:nvPr>
        </p:nvSpPr>
        <p:spPr/>
        <p:txBody>
          <a:bodyPr/>
          <a:lstStyle>
            <a:lvl1pPr>
              <a:defRPr/>
            </a:lvl1pPr>
          </a:lstStyle>
          <a:p>
            <a:pPr>
              <a:defRPr/>
            </a:pPr>
            <a:fld id="{F1B08E51-8081-42E4-9346-3593EACF6CED}" type="datetimeFigureOut">
              <a:rPr lang="he-IL"/>
              <a:pPr>
                <a:defRPr/>
              </a:pPr>
              <a:t>כ"ב/אדר/תשע"ז</a:t>
            </a:fld>
            <a:endParaRPr lang="he-IL"/>
          </a:p>
        </p:txBody>
      </p:sp>
      <p:sp>
        <p:nvSpPr>
          <p:cNvPr id="6" name="מציין מיקום של כותרת תחתונה 4"/>
          <p:cNvSpPr>
            <a:spLocks noGrp="1"/>
          </p:cNvSpPr>
          <p:nvPr>
            <p:ph type="ftr" sz="quarter" idx="11"/>
          </p:nvPr>
        </p:nvSpPr>
        <p:spPr/>
        <p:txBody>
          <a:bodyPr/>
          <a:lstStyle>
            <a:lvl1pPr>
              <a:defRPr/>
            </a:lvl1pPr>
          </a:lstStyle>
          <a:p>
            <a:pPr>
              <a:defRPr/>
            </a:pPr>
            <a:endParaRPr lang="he-IL"/>
          </a:p>
        </p:txBody>
      </p:sp>
      <p:sp>
        <p:nvSpPr>
          <p:cNvPr id="7" name="מציין מיקום של מספר שקופית 5"/>
          <p:cNvSpPr>
            <a:spLocks noGrp="1"/>
          </p:cNvSpPr>
          <p:nvPr>
            <p:ph type="sldNum" sz="quarter" idx="12"/>
          </p:nvPr>
        </p:nvSpPr>
        <p:spPr/>
        <p:txBody>
          <a:bodyPr/>
          <a:lstStyle>
            <a:lvl1pPr>
              <a:defRPr/>
            </a:lvl1pPr>
          </a:lstStyle>
          <a:p>
            <a:pPr>
              <a:defRPr/>
            </a:pPr>
            <a:fld id="{932083D6-C68B-4461-961E-7C1436D4CB86}" type="slidenum">
              <a:rPr lang="he-IL"/>
              <a:pPr>
                <a:defRPr/>
              </a:pPr>
              <a:t>‹#›</a:t>
            </a:fld>
            <a:endParaRPr lang="he-I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השוואה">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lvl1pPr>
              <a:defRPr/>
            </a:lvl1pPr>
          </a:lstStyle>
          <a:p>
            <a:r>
              <a:rPr lang="he-IL" smtClean="0"/>
              <a:t>לחץ כדי לערוך סגנון כותרת של תבנית בסיס</a:t>
            </a:r>
            <a:endParaRPr lang="he-IL"/>
          </a:p>
        </p:txBody>
      </p:sp>
      <p:sp>
        <p:nvSpPr>
          <p:cNvPr id="3" name="מציין מיקום טקסט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smtClean="0"/>
              <a:t>לחץ כדי לערוך סגנונות טקסט של תבנית בסיס</a:t>
            </a:r>
          </a:p>
        </p:txBody>
      </p:sp>
      <p:sp>
        <p:nvSpPr>
          <p:cNvPr id="4" name="מציין מיקום תוכן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5" name="מציין מיקום טקסט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smtClean="0"/>
              <a:t>לחץ כדי לערוך סגנונות טקסט של תבנית בסיס</a:t>
            </a:r>
          </a:p>
        </p:txBody>
      </p:sp>
      <p:sp>
        <p:nvSpPr>
          <p:cNvPr id="6" name="מציין מיקום תוכן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7" name="מציין מיקום של תאריך 3"/>
          <p:cNvSpPr>
            <a:spLocks noGrp="1"/>
          </p:cNvSpPr>
          <p:nvPr>
            <p:ph type="dt" sz="half" idx="10"/>
          </p:nvPr>
        </p:nvSpPr>
        <p:spPr/>
        <p:txBody>
          <a:bodyPr/>
          <a:lstStyle>
            <a:lvl1pPr>
              <a:defRPr/>
            </a:lvl1pPr>
          </a:lstStyle>
          <a:p>
            <a:pPr>
              <a:defRPr/>
            </a:pPr>
            <a:fld id="{ABE7B35D-785F-453C-A1E6-30BD149DFB93}" type="datetimeFigureOut">
              <a:rPr lang="he-IL"/>
              <a:pPr>
                <a:defRPr/>
              </a:pPr>
              <a:t>כ"ב/אדר/תשע"ז</a:t>
            </a:fld>
            <a:endParaRPr lang="he-IL"/>
          </a:p>
        </p:txBody>
      </p:sp>
      <p:sp>
        <p:nvSpPr>
          <p:cNvPr id="8" name="מציין מיקום של כותרת תחתונה 4"/>
          <p:cNvSpPr>
            <a:spLocks noGrp="1"/>
          </p:cNvSpPr>
          <p:nvPr>
            <p:ph type="ftr" sz="quarter" idx="11"/>
          </p:nvPr>
        </p:nvSpPr>
        <p:spPr/>
        <p:txBody>
          <a:bodyPr/>
          <a:lstStyle>
            <a:lvl1pPr>
              <a:defRPr/>
            </a:lvl1pPr>
          </a:lstStyle>
          <a:p>
            <a:pPr>
              <a:defRPr/>
            </a:pPr>
            <a:endParaRPr lang="he-IL"/>
          </a:p>
        </p:txBody>
      </p:sp>
      <p:sp>
        <p:nvSpPr>
          <p:cNvPr id="9" name="מציין מיקום של מספר שקופית 5"/>
          <p:cNvSpPr>
            <a:spLocks noGrp="1"/>
          </p:cNvSpPr>
          <p:nvPr>
            <p:ph type="sldNum" sz="quarter" idx="12"/>
          </p:nvPr>
        </p:nvSpPr>
        <p:spPr/>
        <p:txBody>
          <a:bodyPr/>
          <a:lstStyle>
            <a:lvl1pPr>
              <a:defRPr/>
            </a:lvl1pPr>
          </a:lstStyle>
          <a:p>
            <a:pPr>
              <a:defRPr/>
            </a:pPr>
            <a:fld id="{6C0879CD-B861-4B89-9012-9BCF56C9B49B}" type="slidenum">
              <a:rPr lang="he-IL"/>
              <a:pPr>
                <a:defRPr/>
              </a:pPr>
              <a:t>‹#›</a:t>
            </a:fld>
            <a:endParaRPr lang="he-I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כותרת בלבד">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he-IL"/>
          </a:p>
        </p:txBody>
      </p:sp>
      <p:sp>
        <p:nvSpPr>
          <p:cNvPr id="3" name="מציין מיקום של תאריך 3"/>
          <p:cNvSpPr>
            <a:spLocks noGrp="1"/>
          </p:cNvSpPr>
          <p:nvPr>
            <p:ph type="dt" sz="half" idx="10"/>
          </p:nvPr>
        </p:nvSpPr>
        <p:spPr/>
        <p:txBody>
          <a:bodyPr/>
          <a:lstStyle>
            <a:lvl1pPr>
              <a:defRPr/>
            </a:lvl1pPr>
          </a:lstStyle>
          <a:p>
            <a:pPr>
              <a:defRPr/>
            </a:pPr>
            <a:fld id="{C0989CA2-3CE2-40E7-A933-AAC102B6CA0F}" type="datetimeFigureOut">
              <a:rPr lang="he-IL"/>
              <a:pPr>
                <a:defRPr/>
              </a:pPr>
              <a:t>כ"ב/אדר/תשע"ז</a:t>
            </a:fld>
            <a:endParaRPr lang="he-IL"/>
          </a:p>
        </p:txBody>
      </p:sp>
      <p:sp>
        <p:nvSpPr>
          <p:cNvPr id="4" name="מציין מיקום של כותרת תחתונה 4"/>
          <p:cNvSpPr>
            <a:spLocks noGrp="1"/>
          </p:cNvSpPr>
          <p:nvPr>
            <p:ph type="ftr" sz="quarter" idx="11"/>
          </p:nvPr>
        </p:nvSpPr>
        <p:spPr/>
        <p:txBody>
          <a:bodyPr/>
          <a:lstStyle>
            <a:lvl1pPr>
              <a:defRPr/>
            </a:lvl1pPr>
          </a:lstStyle>
          <a:p>
            <a:pPr>
              <a:defRPr/>
            </a:pPr>
            <a:endParaRPr lang="he-IL"/>
          </a:p>
        </p:txBody>
      </p:sp>
      <p:sp>
        <p:nvSpPr>
          <p:cNvPr id="5" name="מציין מיקום של מספר שקופית 5"/>
          <p:cNvSpPr>
            <a:spLocks noGrp="1"/>
          </p:cNvSpPr>
          <p:nvPr>
            <p:ph type="sldNum" sz="quarter" idx="12"/>
          </p:nvPr>
        </p:nvSpPr>
        <p:spPr/>
        <p:txBody>
          <a:bodyPr/>
          <a:lstStyle>
            <a:lvl1pPr>
              <a:defRPr/>
            </a:lvl1pPr>
          </a:lstStyle>
          <a:p>
            <a:pPr>
              <a:defRPr/>
            </a:pPr>
            <a:fld id="{8B1E4353-BD3A-4E6F-9A98-ABBD3BD8BEFF}" type="slidenum">
              <a:rPr lang="he-IL"/>
              <a:pPr>
                <a:defRPr/>
              </a:pPr>
              <a:t>‹#›</a:t>
            </a:fld>
            <a:endParaRPr lang="he-I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ריק">
    <p:spTree>
      <p:nvGrpSpPr>
        <p:cNvPr id="1" name=""/>
        <p:cNvGrpSpPr/>
        <p:nvPr/>
      </p:nvGrpSpPr>
      <p:grpSpPr>
        <a:xfrm>
          <a:off x="0" y="0"/>
          <a:ext cx="0" cy="0"/>
          <a:chOff x="0" y="0"/>
          <a:chExt cx="0" cy="0"/>
        </a:xfrm>
      </p:grpSpPr>
      <p:sp>
        <p:nvSpPr>
          <p:cNvPr id="2" name="מציין מיקום של תאריך 3"/>
          <p:cNvSpPr>
            <a:spLocks noGrp="1"/>
          </p:cNvSpPr>
          <p:nvPr>
            <p:ph type="dt" sz="half" idx="10"/>
          </p:nvPr>
        </p:nvSpPr>
        <p:spPr/>
        <p:txBody>
          <a:bodyPr/>
          <a:lstStyle>
            <a:lvl1pPr>
              <a:defRPr/>
            </a:lvl1pPr>
          </a:lstStyle>
          <a:p>
            <a:pPr>
              <a:defRPr/>
            </a:pPr>
            <a:fld id="{442F1FDE-03D7-4CEA-AC72-2EFC9D1885E4}" type="datetimeFigureOut">
              <a:rPr lang="he-IL"/>
              <a:pPr>
                <a:defRPr/>
              </a:pPr>
              <a:t>כ"ב/אדר/תשע"ז</a:t>
            </a:fld>
            <a:endParaRPr lang="he-IL"/>
          </a:p>
        </p:txBody>
      </p:sp>
      <p:sp>
        <p:nvSpPr>
          <p:cNvPr id="3" name="מציין מיקום של כותרת תחתונה 4"/>
          <p:cNvSpPr>
            <a:spLocks noGrp="1"/>
          </p:cNvSpPr>
          <p:nvPr>
            <p:ph type="ftr" sz="quarter" idx="11"/>
          </p:nvPr>
        </p:nvSpPr>
        <p:spPr/>
        <p:txBody>
          <a:bodyPr/>
          <a:lstStyle>
            <a:lvl1pPr>
              <a:defRPr/>
            </a:lvl1pPr>
          </a:lstStyle>
          <a:p>
            <a:pPr>
              <a:defRPr/>
            </a:pPr>
            <a:endParaRPr lang="he-IL"/>
          </a:p>
        </p:txBody>
      </p:sp>
      <p:sp>
        <p:nvSpPr>
          <p:cNvPr id="4" name="מציין מיקום של מספר שקופית 5"/>
          <p:cNvSpPr>
            <a:spLocks noGrp="1"/>
          </p:cNvSpPr>
          <p:nvPr>
            <p:ph type="sldNum" sz="quarter" idx="12"/>
          </p:nvPr>
        </p:nvSpPr>
        <p:spPr/>
        <p:txBody>
          <a:bodyPr/>
          <a:lstStyle>
            <a:lvl1pPr>
              <a:defRPr/>
            </a:lvl1pPr>
          </a:lstStyle>
          <a:p>
            <a:pPr>
              <a:defRPr/>
            </a:pPr>
            <a:fld id="{D0D3FBA4-0F6A-4362-8ED3-4F76DE48C312}" type="slidenum">
              <a:rPr lang="he-IL"/>
              <a:pPr>
                <a:defRPr/>
              </a:pPr>
              <a:t>‹#›</a:t>
            </a:fld>
            <a:endParaRPr lang="he-I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תוכן עם כיתוב">
    <p:spTree>
      <p:nvGrpSpPr>
        <p:cNvPr id="1" name=""/>
        <p:cNvGrpSpPr/>
        <p:nvPr/>
      </p:nvGrpSpPr>
      <p:grpSpPr>
        <a:xfrm>
          <a:off x="0" y="0"/>
          <a:ext cx="0" cy="0"/>
          <a:chOff x="0" y="0"/>
          <a:chExt cx="0" cy="0"/>
        </a:xfrm>
      </p:grpSpPr>
      <p:sp>
        <p:nvSpPr>
          <p:cNvPr id="2" name="כותרת 1"/>
          <p:cNvSpPr>
            <a:spLocks noGrp="1"/>
          </p:cNvSpPr>
          <p:nvPr>
            <p:ph type="title"/>
          </p:nvPr>
        </p:nvSpPr>
        <p:spPr>
          <a:xfrm>
            <a:off x="457200" y="273050"/>
            <a:ext cx="3008313" cy="1162050"/>
          </a:xfrm>
        </p:spPr>
        <p:txBody>
          <a:bodyPr anchor="b"/>
          <a:lstStyle>
            <a:lvl1pPr algn="r">
              <a:defRPr sz="2000" b="1"/>
            </a:lvl1pPr>
          </a:lstStyle>
          <a:p>
            <a:r>
              <a:rPr lang="he-IL" smtClean="0"/>
              <a:t>לחץ כדי לערוך סגנון כותרת של תבנית בסיס</a:t>
            </a:r>
            <a:endParaRPr lang="he-IL"/>
          </a:p>
        </p:txBody>
      </p:sp>
      <p:sp>
        <p:nvSpPr>
          <p:cNvPr id="3" name="מציין מיקום תוכן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טקסט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e-IL" smtClean="0"/>
              <a:t>לחץ כדי לערוך סגנונות טקסט של תבנית בסיס</a:t>
            </a:r>
          </a:p>
        </p:txBody>
      </p:sp>
      <p:sp>
        <p:nvSpPr>
          <p:cNvPr id="5" name="מציין מיקום של תאריך 3"/>
          <p:cNvSpPr>
            <a:spLocks noGrp="1"/>
          </p:cNvSpPr>
          <p:nvPr>
            <p:ph type="dt" sz="half" idx="10"/>
          </p:nvPr>
        </p:nvSpPr>
        <p:spPr/>
        <p:txBody>
          <a:bodyPr/>
          <a:lstStyle>
            <a:lvl1pPr>
              <a:defRPr/>
            </a:lvl1pPr>
          </a:lstStyle>
          <a:p>
            <a:pPr>
              <a:defRPr/>
            </a:pPr>
            <a:fld id="{68700496-6008-4D23-AECE-93CC6017F3CC}" type="datetimeFigureOut">
              <a:rPr lang="he-IL"/>
              <a:pPr>
                <a:defRPr/>
              </a:pPr>
              <a:t>כ"ב/אדר/תשע"ז</a:t>
            </a:fld>
            <a:endParaRPr lang="he-IL"/>
          </a:p>
        </p:txBody>
      </p:sp>
      <p:sp>
        <p:nvSpPr>
          <p:cNvPr id="6" name="מציין מיקום של כותרת תחתונה 4"/>
          <p:cNvSpPr>
            <a:spLocks noGrp="1"/>
          </p:cNvSpPr>
          <p:nvPr>
            <p:ph type="ftr" sz="quarter" idx="11"/>
          </p:nvPr>
        </p:nvSpPr>
        <p:spPr/>
        <p:txBody>
          <a:bodyPr/>
          <a:lstStyle>
            <a:lvl1pPr>
              <a:defRPr/>
            </a:lvl1pPr>
          </a:lstStyle>
          <a:p>
            <a:pPr>
              <a:defRPr/>
            </a:pPr>
            <a:endParaRPr lang="he-IL"/>
          </a:p>
        </p:txBody>
      </p:sp>
      <p:sp>
        <p:nvSpPr>
          <p:cNvPr id="7" name="מציין מיקום של מספר שקופית 5"/>
          <p:cNvSpPr>
            <a:spLocks noGrp="1"/>
          </p:cNvSpPr>
          <p:nvPr>
            <p:ph type="sldNum" sz="quarter" idx="12"/>
          </p:nvPr>
        </p:nvSpPr>
        <p:spPr/>
        <p:txBody>
          <a:bodyPr/>
          <a:lstStyle>
            <a:lvl1pPr>
              <a:defRPr/>
            </a:lvl1pPr>
          </a:lstStyle>
          <a:p>
            <a:pPr>
              <a:defRPr/>
            </a:pPr>
            <a:fld id="{E13FB366-7E87-43B7-BE72-1E7C5E657A4F}" type="slidenum">
              <a:rPr lang="he-IL"/>
              <a:pPr>
                <a:defRPr/>
              </a:pPr>
              <a:t>‹#›</a:t>
            </a:fld>
            <a:endParaRPr lang="he-I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תמונה עם כיתוב">
    <p:spTree>
      <p:nvGrpSpPr>
        <p:cNvPr id="1" name=""/>
        <p:cNvGrpSpPr/>
        <p:nvPr/>
      </p:nvGrpSpPr>
      <p:grpSpPr>
        <a:xfrm>
          <a:off x="0" y="0"/>
          <a:ext cx="0" cy="0"/>
          <a:chOff x="0" y="0"/>
          <a:chExt cx="0" cy="0"/>
        </a:xfrm>
      </p:grpSpPr>
      <p:sp>
        <p:nvSpPr>
          <p:cNvPr id="2" name="כותרת 1"/>
          <p:cNvSpPr>
            <a:spLocks noGrp="1"/>
          </p:cNvSpPr>
          <p:nvPr>
            <p:ph type="title"/>
          </p:nvPr>
        </p:nvSpPr>
        <p:spPr>
          <a:xfrm>
            <a:off x="1792288" y="4800600"/>
            <a:ext cx="5486400" cy="566738"/>
          </a:xfrm>
        </p:spPr>
        <p:txBody>
          <a:bodyPr anchor="b"/>
          <a:lstStyle>
            <a:lvl1pPr algn="r">
              <a:defRPr sz="2000" b="1"/>
            </a:lvl1pPr>
          </a:lstStyle>
          <a:p>
            <a:r>
              <a:rPr lang="he-IL" smtClean="0"/>
              <a:t>לחץ כדי לערוך סגנון כותרת של תבנית בסיס</a:t>
            </a:r>
            <a:endParaRPr lang="he-IL"/>
          </a:p>
        </p:txBody>
      </p:sp>
      <p:sp>
        <p:nvSpPr>
          <p:cNvPr id="3" name="מציין מיקום של תמונה 2"/>
          <p:cNvSpPr>
            <a:spLocks noGrp="1"/>
          </p:cNvSpPr>
          <p:nvPr>
            <p:ph type="pic" idx="1"/>
          </p:nvPr>
        </p:nvSpPr>
        <p:spPr>
          <a:xfrm>
            <a:off x="1792288" y="612775"/>
            <a:ext cx="5486400" cy="4114800"/>
          </a:xfrm>
        </p:spPr>
        <p:txBody>
          <a:bodyPr rtlCol="1">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he-IL" noProof="0"/>
          </a:p>
        </p:txBody>
      </p:sp>
      <p:sp>
        <p:nvSpPr>
          <p:cNvPr id="4" name="מציין מיקום טקסט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e-IL" smtClean="0"/>
              <a:t>לחץ כדי לערוך סגנונות טקסט של תבנית בסיס</a:t>
            </a:r>
          </a:p>
        </p:txBody>
      </p:sp>
      <p:sp>
        <p:nvSpPr>
          <p:cNvPr id="5" name="מציין מיקום של תאריך 3"/>
          <p:cNvSpPr>
            <a:spLocks noGrp="1"/>
          </p:cNvSpPr>
          <p:nvPr>
            <p:ph type="dt" sz="half" idx="10"/>
          </p:nvPr>
        </p:nvSpPr>
        <p:spPr/>
        <p:txBody>
          <a:bodyPr/>
          <a:lstStyle>
            <a:lvl1pPr>
              <a:defRPr/>
            </a:lvl1pPr>
          </a:lstStyle>
          <a:p>
            <a:pPr>
              <a:defRPr/>
            </a:pPr>
            <a:fld id="{ECB102FE-8000-48CB-9270-2100220EC072}" type="datetimeFigureOut">
              <a:rPr lang="he-IL"/>
              <a:pPr>
                <a:defRPr/>
              </a:pPr>
              <a:t>כ"ב/אדר/תשע"ז</a:t>
            </a:fld>
            <a:endParaRPr lang="he-IL"/>
          </a:p>
        </p:txBody>
      </p:sp>
      <p:sp>
        <p:nvSpPr>
          <p:cNvPr id="6" name="מציין מיקום של כותרת תחתונה 4"/>
          <p:cNvSpPr>
            <a:spLocks noGrp="1"/>
          </p:cNvSpPr>
          <p:nvPr>
            <p:ph type="ftr" sz="quarter" idx="11"/>
          </p:nvPr>
        </p:nvSpPr>
        <p:spPr/>
        <p:txBody>
          <a:bodyPr/>
          <a:lstStyle>
            <a:lvl1pPr>
              <a:defRPr/>
            </a:lvl1pPr>
          </a:lstStyle>
          <a:p>
            <a:pPr>
              <a:defRPr/>
            </a:pPr>
            <a:endParaRPr lang="he-IL"/>
          </a:p>
        </p:txBody>
      </p:sp>
      <p:sp>
        <p:nvSpPr>
          <p:cNvPr id="7" name="מציין מיקום של מספר שקופית 5"/>
          <p:cNvSpPr>
            <a:spLocks noGrp="1"/>
          </p:cNvSpPr>
          <p:nvPr>
            <p:ph type="sldNum" sz="quarter" idx="12"/>
          </p:nvPr>
        </p:nvSpPr>
        <p:spPr/>
        <p:txBody>
          <a:bodyPr/>
          <a:lstStyle>
            <a:lvl1pPr>
              <a:defRPr/>
            </a:lvl1pPr>
          </a:lstStyle>
          <a:p>
            <a:pPr>
              <a:defRPr/>
            </a:pPr>
            <a:fld id="{DD0BC093-178E-4844-A3F1-5F9D497B5430}" type="slidenum">
              <a:rPr lang="he-IL"/>
              <a:pPr>
                <a:defRPr/>
              </a:pPr>
              <a:t>‹#›</a:t>
            </a:fld>
            <a:endParaRPr lang="he-IL"/>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srcRect/>
          <a:tile tx="0" ty="0" sx="100000" sy="100000" flip="none" algn="tl"/>
        </a:blipFill>
        <a:effectLst/>
      </p:bgPr>
    </p:bg>
    <p:spTree>
      <p:nvGrpSpPr>
        <p:cNvPr id="1" name=""/>
        <p:cNvGrpSpPr/>
        <p:nvPr/>
      </p:nvGrpSpPr>
      <p:grpSpPr>
        <a:xfrm>
          <a:off x="0" y="0"/>
          <a:ext cx="0" cy="0"/>
          <a:chOff x="0" y="0"/>
          <a:chExt cx="0" cy="0"/>
        </a:xfrm>
      </p:grpSpPr>
      <p:sp>
        <p:nvSpPr>
          <p:cNvPr id="1026" name="מציין מיקום של כותרת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he-IL" smtClean="0"/>
              <a:t>לחץ כדי לערוך סגנון כותרת של תבנית בסיס</a:t>
            </a:r>
          </a:p>
        </p:txBody>
      </p:sp>
      <p:sp>
        <p:nvSpPr>
          <p:cNvPr id="1027" name="מציין מיקום טקסט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p>
        </p:txBody>
      </p:sp>
      <p:sp>
        <p:nvSpPr>
          <p:cNvPr id="4" name="מציין מיקום של תאריך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64F86628-C721-418B-AF26-5A5DAE784F82}" type="datetimeFigureOut">
              <a:rPr lang="he-IL"/>
              <a:pPr>
                <a:defRPr/>
              </a:pPr>
              <a:t>כ"ב/אדר/תשע"ז</a:t>
            </a:fld>
            <a:endParaRPr lang="he-IL"/>
          </a:p>
        </p:txBody>
      </p:sp>
      <p:sp>
        <p:nvSpPr>
          <p:cNvPr id="5" name="מציין מיקום של כותרת תחתונה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he-IL"/>
          </a:p>
        </p:txBody>
      </p:sp>
      <p:sp>
        <p:nvSpPr>
          <p:cNvPr id="6" name="מציין מיקום של מספר שקופית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2EA1A090-F98D-40E3-B7EE-A8A0B777B585}" type="slidenum">
              <a:rPr lang="he-IL"/>
              <a:pPr>
                <a:defRPr/>
              </a:pPr>
              <a:t>‹#›</a:t>
            </a:fld>
            <a:endParaRPr lang="he-IL"/>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1" eaLnBrk="0" fontAlgn="base" hangingPunct="0">
        <a:spcBef>
          <a:spcPct val="0"/>
        </a:spcBef>
        <a:spcAft>
          <a:spcPct val="0"/>
        </a:spcAft>
        <a:defRPr sz="4400" kern="1200">
          <a:solidFill>
            <a:schemeClr val="tx1"/>
          </a:solidFill>
          <a:latin typeface="+mj-lt"/>
          <a:ea typeface="+mj-ea"/>
          <a:cs typeface="+mj-cs"/>
        </a:defRPr>
      </a:lvl1pPr>
      <a:lvl2pPr algn="ctr" rtl="1" eaLnBrk="0" fontAlgn="base" hangingPunct="0">
        <a:spcBef>
          <a:spcPct val="0"/>
        </a:spcBef>
        <a:spcAft>
          <a:spcPct val="0"/>
        </a:spcAft>
        <a:defRPr sz="4400">
          <a:solidFill>
            <a:schemeClr val="tx1"/>
          </a:solidFill>
          <a:latin typeface="Calibri" pitchFamily="34" charset="0"/>
          <a:cs typeface="Times New Roman" pitchFamily="18" charset="0"/>
        </a:defRPr>
      </a:lvl2pPr>
      <a:lvl3pPr algn="ctr" rtl="1" eaLnBrk="0" fontAlgn="base" hangingPunct="0">
        <a:spcBef>
          <a:spcPct val="0"/>
        </a:spcBef>
        <a:spcAft>
          <a:spcPct val="0"/>
        </a:spcAft>
        <a:defRPr sz="4400">
          <a:solidFill>
            <a:schemeClr val="tx1"/>
          </a:solidFill>
          <a:latin typeface="Calibri" pitchFamily="34" charset="0"/>
          <a:cs typeface="Times New Roman" pitchFamily="18" charset="0"/>
        </a:defRPr>
      </a:lvl3pPr>
      <a:lvl4pPr algn="ctr" rtl="1" eaLnBrk="0" fontAlgn="base" hangingPunct="0">
        <a:spcBef>
          <a:spcPct val="0"/>
        </a:spcBef>
        <a:spcAft>
          <a:spcPct val="0"/>
        </a:spcAft>
        <a:defRPr sz="4400">
          <a:solidFill>
            <a:schemeClr val="tx1"/>
          </a:solidFill>
          <a:latin typeface="Calibri" pitchFamily="34" charset="0"/>
          <a:cs typeface="Times New Roman" pitchFamily="18" charset="0"/>
        </a:defRPr>
      </a:lvl4pPr>
      <a:lvl5pPr algn="ctr" rtl="1" eaLnBrk="0" fontAlgn="base" hangingPunct="0">
        <a:spcBef>
          <a:spcPct val="0"/>
        </a:spcBef>
        <a:spcAft>
          <a:spcPct val="0"/>
        </a:spcAft>
        <a:defRPr sz="4400">
          <a:solidFill>
            <a:schemeClr val="tx1"/>
          </a:solidFill>
          <a:latin typeface="Calibri" pitchFamily="34" charset="0"/>
          <a:cs typeface="Times New Roman" pitchFamily="18" charset="0"/>
        </a:defRPr>
      </a:lvl5pPr>
      <a:lvl6pPr marL="457200" algn="ctr" rtl="1" fontAlgn="base">
        <a:spcBef>
          <a:spcPct val="0"/>
        </a:spcBef>
        <a:spcAft>
          <a:spcPct val="0"/>
        </a:spcAft>
        <a:defRPr sz="4400">
          <a:solidFill>
            <a:schemeClr val="tx1"/>
          </a:solidFill>
          <a:latin typeface="Calibri" pitchFamily="34" charset="0"/>
          <a:cs typeface="Times New Roman" pitchFamily="18" charset="0"/>
        </a:defRPr>
      </a:lvl6pPr>
      <a:lvl7pPr marL="914400" algn="ctr" rtl="1" fontAlgn="base">
        <a:spcBef>
          <a:spcPct val="0"/>
        </a:spcBef>
        <a:spcAft>
          <a:spcPct val="0"/>
        </a:spcAft>
        <a:defRPr sz="4400">
          <a:solidFill>
            <a:schemeClr val="tx1"/>
          </a:solidFill>
          <a:latin typeface="Calibri" pitchFamily="34" charset="0"/>
          <a:cs typeface="Times New Roman" pitchFamily="18" charset="0"/>
        </a:defRPr>
      </a:lvl7pPr>
      <a:lvl8pPr marL="1371600" algn="ctr" rtl="1" fontAlgn="base">
        <a:spcBef>
          <a:spcPct val="0"/>
        </a:spcBef>
        <a:spcAft>
          <a:spcPct val="0"/>
        </a:spcAft>
        <a:defRPr sz="4400">
          <a:solidFill>
            <a:schemeClr val="tx1"/>
          </a:solidFill>
          <a:latin typeface="Calibri" pitchFamily="34" charset="0"/>
          <a:cs typeface="Times New Roman" pitchFamily="18" charset="0"/>
        </a:defRPr>
      </a:lvl8pPr>
      <a:lvl9pPr marL="1828800" algn="ctr" rtl="1" fontAlgn="base">
        <a:spcBef>
          <a:spcPct val="0"/>
        </a:spcBef>
        <a:spcAft>
          <a:spcPct val="0"/>
        </a:spcAft>
        <a:defRPr sz="4400">
          <a:solidFill>
            <a:schemeClr val="tx1"/>
          </a:solidFill>
          <a:latin typeface="Calibri" pitchFamily="34" charset="0"/>
          <a:cs typeface="Times New Roman" pitchFamily="18" charset="0"/>
        </a:defRPr>
      </a:lvl9pPr>
    </p:titleStyle>
    <p:bodyStyle>
      <a:lvl1pPr marL="342900" indent="-342900" algn="r" rtl="1" eaLnBrk="0" fontAlgn="base" hangingPunct="0">
        <a:spcBef>
          <a:spcPct val="20000"/>
        </a:spcBef>
        <a:spcAft>
          <a:spcPct val="0"/>
        </a:spcAft>
        <a:buFont typeface="Arial" pitchFamily="34" charset="0"/>
        <a:buChar char="•"/>
        <a:defRPr sz="3200" kern="1200">
          <a:solidFill>
            <a:schemeClr val="tx1"/>
          </a:solidFill>
          <a:latin typeface="+mn-lt"/>
          <a:ea typeface="+mn-ea"/>
          <a:cs typeface="+mn-cs"/>
        </a:defRPr>
      </a:lvl1pPr>
      <a:lvl2pPr marL="742950" indent="-285750" algn="r" rtl="1" eaLnBrk="0" fontAlgn="base" hangingPunct="0">
        <a:spcBef>
          <a:spcPct val="20000"/>
        </a:spcBef>
        <a:spcAft>
          <a:spcPct val="0"/>
        </a:spcAft>
        <a:buFont typeface="Arial" pitchFamily="34" charset="0"/>
        <a:buChar char="–"/>
        <a:defRPr sz="2800" kern="1200">
          <a:solidFill>
            <a:schemeClr val="tx1"/>
          </a:solidFill>
          <a:latin typeface="+mn-lt"/>
          <a:ea typeface="+mn-ea"/>
          <a:cs typeface="+mn-cs"/>
        </a:defRPr>
      </a:lvl2pPr>
      <a:lvl3pPr marL="1143000" indent="-228600" algn="r" rtl="1" eaLnBrk="0" fontAlgn="base" hangingPunct="0">
        <a:spcBef>
          <a:spcPct val="20000"/>
        </a:spcBef>
        <a:spcAft>
          <a:spcPct val="0"/>
        </a:spcAft>
        <a:buFont typeface="Arial" pitchFamily="34" charset="0"/>
        <a:buChar char="•"/>
        <a:defRPr sz="2400" kern="1200">
          <a:solidFill>
            <a:schemeClr val="tx1"/>
          </a:solidFill>
          <a:latin typeface="+mn-lt"/>
          <a:ea typeface="+mn-ea"/>
          <a:cs typeface="+mn-cs"/>
        </a:defRPr>
      </a:lvl3pPr>
      <a:lvl4pPr marL="1600200" indent="-228600" algn="r" rtl="1"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4pPr>
      <a:lvl5pPr marL="2057400" indent="-228600" algn="r" rtl="1"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jpeg"/><Relationship Id="rId3" Type="http://schemas.openxmlformats.org/officeDocument/2006/relationships/image" Target="../media/image2.jpeg"/><Relationship Id="rId7" Type="http://schemas.openxmlformats.org/officeDocument/2006/relationships/image" Target="../media/image6.jpe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5.jpeg"/><Relationship Id="rId11" Type="http://schemas.openxmlformats.org/officeDocument/2006/relationships/image" Target="../media/image10.jpeg"/><Relationship Id="rId5" Type="http://schemas.openxmlformats.org/officeDocument/2006/relationships/image" Target="../media/image4.jpeg"/><Relationship Id="rId10" Type="http://schemas.openxmlformats.org/officeDocument/2006/relationships/image" Target="../media/image9.jpeg"/><Relationship Id="rId4" Type="http://schemas.openxmlformats.org/officeDocument/2006/relationships/image" Target="../media/image3.jpeg"/><Relationship Id="rId9" Type="http://schemas.openxmlformats.org/officeDocument/2006/relationships/image" Target="../media/image8.jpeg"/></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7.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1.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3.xml"/><Relationship Id="rId1" Type="http://schemas.openxmlformats.org/officeDocument/2006/relationships/slideLayout" Target="../slideLayouts/slideLayout7.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7.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7.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3" Type="http://schemas.openxmlformats.org/officeDocument/2006/relationships/image" Target="../media/image13.wmf"/><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3" Type="http://schemas.openxmlformats.org/officeDocument/2006/relationships/image" Target="../media/image14.wmf"/><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10.xml"/><Relationship Id="rId1" Type="http://schemas.openxmlformats.org/officeDocument/2006/relationships/slideLayout" Target="../slideLayouts/slideLayout4.xml"/><Relationship Id="rId5" Type="http://schemas.openxmlformats.org/officeDocument/2006/relationships/image" Target="../media/image16.jpeg"/><Relationship Id="rId4" Type="http://schemas.openxmlformats.org/officeDocument/2006/relationships/image" Target="../media/image15.jpeg"/></Relationships>
</file>

<file path=ppt/slides/_rels/slide26.xml.rels><?xml version="1.0" encoding="UTF-8" standalone="yes"?>
<Relationships xmlns="http://schemas.openxmlformats.org/package/2006/relationships"><Relationship Id="rId3" Type="http://schemas.openxmlformats.org/officeDocument/2006/relationships/image" Target="../media/image17.wmf"/><Relationship Id="rId2" Type="http://schemas.openxmlformats.org/officeDocument/2006/relationships/notesSlide" Target="../notesSlides/notesSlide11.xml"/><Relationship Id="rId1" Type="http://schemas.openxmlformats.org/officeDocument/2006/relationships/slideLayout" Target="../slideLayouts/slideLayout4.xml"/><Relationship Id="rId5" Type="http://schemas.openxmlformats.org/officeDocument/2006/relationships/image" Target="../media/image7.jpeg"/><Relationship Id="rId4" Type="http://schemas.openxmlformats.org/officeDocument/2006/relationships/image" Target="../media/image18.jpeg"/></Relationships>
</file>

<file path=ppt/slides/_rels/slide27.xml.rels><?xml version="1.0" encoding="UTF-8" standalone="yes"?>
<Relationships xmlns="http://schemas.openxmlformats.org/package/2006/relationships"><Relationship Id="rId3" Type="http://schemas.openxmlformats.org/officeDocument/2006/relationships/image" Target="../media/image19.wmf"/><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1.w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כותרת 1"/>
          <p:cNvSpPr>
            <a:spLocks noGrp="1"/>
          </p:cNvSpPr>
          <p:nvPr>
            <p:ph type="title"/>
          </p:nvPr>
        </p:nvSpPr>
        <p:spPr>
          <a:xfrm>
            <a:off x="2915816" y="2074838"/>
            <a:ext cx="4474840" cy="2218258"/>
          </a:xfrm>
        </p:spPr>
        <p:txBody>
          <a:bodyPr rtlCol="1">
            <a:noAutofit/>
            <a:scene3d>
              <a:camera prst="orthographicFront"/>
              <a:lightRig rig="soft" dir="t">
                <a:rot lat="0" lon="0" rev="2400000"/>
              </a:lightRig>
            </a:scene3d>
            <a:sp3d>
              <a:bevelT w="19050" h="12700"/>
            </a:sp3d>
          </a:bodyPr>
          <a:lstStyle/>
          <a:p>
            <a:pPr marL="54864" eaLnBrk="1" fontAlgn="auto" hangingPunct="1">
              <a:spcAft>
                <a:spcPts val="0"/>
              </a:spcAft>
              <a:defRPr/>
            </a:pPr>
            <a:r>
              <a:rPr lang="he-IL" sz="9600" b="1" dirty="0" smtClean="0">
                <a:solidFill>
                  <a:schemeClr val="tx2">
                    <a:tint val="100000"/>
                    <a:shade val="90000"/>
                    <a:satMod val="250000"/>
                    <a:alpha val="100000"/>
                  </a:schemeClr>
                </a:solidFill>
                <a:latin typeface="Guttman Yad-Brush" pitchFamily="2" charset="-79"/>
                <a:cs typeface="Guttman Yad-Brush" pitchFamily="2" charset="-79"/>
              </a:rPr>
              <a:t>שימור </a:t>
            </a:r>
            <a:br>
              <a:rPr lang="he-IL" sz="9600" b="1" dirty="0" smtClean="0">
                <a:solidFill>
                  <a:schemeClr val="tx2">
                    <a:tint val="100000"/>
                    <a:shade val="90000"/>
                    <a:satMod val="250000"/>
                    <a:alpha val="100000"/>
                  </a:schemeClr>
                </a:solidFill>
                <a:latin typeface="Guttman Yad-Brush" pitchFamily="2" charset="-79"/>
                <a:cs typeface="Guttman Yad-Brush" pitchFamily="2" charset="-79"/>
              </a:rPr>
            </a:br>
            <a:r>
              <a:rPr lang="he-IL" sz="9600" b="1" dirty="0" smtClean="0">
                <a:solidFill>
                  <a:schemeClr val="tx2">
                    <a:tint val="100000"/>
                    <a:shade val="90000"/>
                    <a:satMod val="250000"/>
                    <a:alpha val="100000"/>
                  </a:schemeClr>
                </a:solidFill>
                <a:latin typeface="Guttman Yad-Brush" pitchFamily="2" charset="-79"/>
                <a:cs typeface="Guttman Yad-Brush" pitchFamily="2" charset="-79"/>
              </a:rPr>
              <a:t>מזון</a:t>
            </a:r>
          </a:p>
        </p:txBody>
      </p:sp>
      <p:pic>
        <p:nvPicPr>
          <p:cNvPr id="6147" name="תמונה 5" descr="3images.jpg"/>
          <p:cNvPicPr>
            <a:picLocks noGrp="1" noChangeAspect="1"/>
          </p:cNvPicPr>
          <p:nvPr>
            <p:ph idx="1"/>
          </p:nvPr>
        </p:nvPicPr>
        <p:blipFill>
          <a:blip r:embed="rId3" cstate="print"/>
          <a:srcRect/>
          <a:stretch>
            <a:fillRect/>
          </a:stretch>
        </p:blipFill>
        <p:spPr>
          <a:xfrm>
            <a:off x="468313" y="333375"/>
            <a:ext cx="1933575" cy="1625600"/>
          </a:xfrm>
        </p:spPr>
      </p:pic>
      <p:pic>
        <p:nvPicPr>
          <p:cNvPr id="17410" name="Picture 2" descr="http://t1.gstatic.com/images?q=tbn:ANd9GcQDQtWfeT4UeQ4ezH6gYbv1cwjiAjuvfyqNsgGOrNtZ_HQGeMo4eg"/>
          <p:cNvPicPr>
            <a:picLocks noChangeAspect="1" noChangeArrowheads="1"/>
          </p:cNvPicPr>
          <p:nvPr/>
        </p:nvPicPr>
        <p:blipFill>
          <a:blip r:embed="rId4" cstate="print"/>
          <a:srcRect/>
          <a:stretch>
            <a:fillRect/>
          </a:stretch>
        </p:blipFill>
        <p:spPr bwMode="auto">
          <a:xfrm>
            <a:off x="7380288" y="476250"/>
            <a:ext cx="1512887" cy="1135063"/>
          </a:xfrm>
          <a:prstGeom prst="rect">
            <a:avLst/>
          </a:prstGeom>
          <a:noFill/>
          <a:ln w="9525">
            <a:noFill/>
            <a:miter lim="800000"/>
            <a:headEnd/>
            <a:tailEnd/>
          </a:ln>
        </p:spPr>
      </p:pic>
      <p:pic>
        <p:nvPicPr>
          <p:cNvPr id="17412" name="Picture 4" descr="http://t2.gstatic.com/images?q=tbn:ANd9GcROAHHSORAh-Qz-80MnLO39Meqm3_d-74ueBsrc0OP0MHXiW7LX"/>
          <p:cNvPicPr>
            <a:picLocks noChangeAspect="1" noChangeArrowheads="1"/>
          </p:cNvPicPr>
          <p:nvPr/>
        </p:nvPicPr>
        <p:blipFill>
          <a:blip r:embed="rId5" cstate="print"/>
          <a:srcRect/>
          <a:stretch>
            <a:fillRect/>
          </a:stretch>
        </p:blipFill>
        <p:spPr bwMode="auto">
          <a:xfrm>
            <a:off x="4140200" y="4797425"/>
            <a:ext cx="1849438" cy="1349375"/>
          </a:xfrm>
          <a:prstGeom prst="rect">
            <a:avLst/>
          </a:prstGeom>
          <a:noFill/>
          <a:ln w="9525">
            <a:noFill/>
            <a:miter lim="800000"/>
            <a:headEnd/>
            <a:tailEnd/>
          </a:ln>
        </p:spPr>
      </p:pic>
      <p:pic>
        <p:nvPicPr>
          <p:cNvPr id="17414" name="Picture 6" descr="http://t0.gstatic.com/images?q=tbn:ANd9GcTjQXUq0IswtFinJhR-iJqqyVbaE7jfZ4w2-_um2Mjko7Q5Nxk-"/>
          <p:cNvPicPr>
            <a:picLocks noChangeAspect="1" noChangeArrowheads="1"/>
          </p:cNvPicPr>
          <p:nvPr/>
        </p:nvPicPr>
        <p:blipFill>
          <a:blip r:embed="rId6" cstate="print"/>
          <a:srcRect/>
          <a:stretch>
            <a:fillRect/>
          </a:stretch>
        </p:blipFill>
        <p:spPr bwMode="auto">
          <a:xfrm>
            <a:off x="5003800" y="0"/>
            <a:ext cx="1560513" cy="1577975"/>
          </a:xfrm>
          <a:prstGeom prst="rect">
            <a:avLst/>
          </a:prstGeom>
          <a:noFill/>
          <a:ln w="9525">
            <a:noFill/>
            <a:miter lim="800000"/>
            <a:headEnd/>
            <a:tailEnd/>
          </a:ln>
        </p:spPr>
      </p:pic>
      <p:pic>
        <p:nvPicPr>
          <p:cNvPr id="17416" name="Picture 8" descr="http://t0.gstatic.com/images?q=tbn:ANd9GcRSEbXIX38RDEjA6A6XSeNDJUODrcENWvnJlS9D3OWG9CYDq4xSZw"/>
          <p:cNvPicPr>
            <a:picLocks noChangeAspect="1" noChangeArrowheads="1"/>
          </p:cNvPicPr>
          <p:nvPr/>
        </p:nvPicPr>
        <p:blipFill>
          <a:blip r:embed="rId7" cstate="print"/>
          <a:srcRect/>
          <a:stretch>
            <a:fillRect/>
          </a:stretch>
        </p:blipFill>
        <p:spPr bwMode="auto">
          <a:xfrm>
            <a:off x="2627313" y="188913"/>
            <a:ext cx="1885950" cy="1409700"/>
          </a:xfrm>
          <a:prstGeom prst="rect">
            <a:avLst/>
          </a:prstGeom>
          <a:noFill/>
          <a:ln w="9525">
            <a:noFill/>
            <a:miter lim="800000"/>
            <a:headEnd/>
            <a:tailEnd/>
          </a:ln>
        </p:spPr>
      </p:pic>
      <p:pic>
        <p:nvPicPr>
          <p:cNvPr id="17418" name="Picture 10" descr="http://t1.gstatic.com/images?q=tbn:ANd9GcRSKm0KxtNZgIONdlZPwnsMEnGBpPOQ84VB0-WfnBPZ0V2WNluE"/>
          <p:cNvPicPr>
            <a:picLocks noChangeAspect="1" noChangeArrowheads="1"/>
          </p:cNvPicPr>
          <p:nvPr/>
        </p:nvPicPr>
        <p:blipFill>
          <a:blip r:embed="rId8" cstate="print"/>
          <a:srcRect/>
          <a:stretch>
            <a:fillRect/>
          </a:stretch>
        </p:blipFill>
        <p:spPr bwMode="auto">
          <a:xfrm>
            <a:off x="611188" y="4652963"/>
            <a:ext cx="2089150" cy="1476375"/>
          </a:xfrm>
          <a:prstGeom prst="rect">
            <a:avLst/>
          </a:prstGeom>
          <a:noFill/>
          <a:ln w="9525">
            <a:noFill/>
            <a:miter lim="800000"/>
            <a:headEnd/>
            <a:tailEnd/>
          </a:ln>
        </p:spPr>
      </p:pic>
      <p:pic>
        <p:nvPicPr>
          <p:cNvPr id="17430" name="Picture 22" descr="http://t2.gstatic.com/images?q=tbn:ANd9GcTe1sAZCkUuLTxP0PU9FYpCzNZ8V4j8k6LnfEq2oanJVedbUUMe7w"/>
          <p:cNvPicPr>
            <a:picLocks noChangeAspect="1" noChangeArrowheads="1"/>
          </p:cNvPicPr>
          <p:nvPr/>
        </p:nvPicPr>
        <p:blipFill>
          <a:blip r:embed="rId9" cstate="print"/>
          <a:srcRect/>
          <a:stretch>
            <a:fillRect/>
          </a:stretch>
        </p:blipFill>
        <p:spPr bwMode="auto">
          <a:xfrm>
            <a:off x="7148513" y="2492375"/>
            <a:ext cx="1995487" cy="1657350"/>
          </a:xfrm>
          <a:prstGeom prst="rect">
            <a:avLst/>
          </a:prstGeom>
          <a:noFill/>
          <a:ln w="9525">
            <a:noFill/>
            <a:miter lim="800000"/>
            <a:headEnd/>
            <a:tailEnd/>
          </a:ln>
        </p:spPr>
      </p:pic>
      <p:sp>
        <p:nvSpPr>
          <p:cNvPr id="2058" name="AutoShape 24" descr="data:image/jpeg;base64,/9j/4AAQSkZJRgABAQAAAQABAAD/2wCEAAkGBxQSEhQUEhQUFRQVFBUVFBQWFBQVFRQVFBQWFxUUFBUYHCggGBolHBQUITEhJSkrLi4uFx8zODMsNygtLisBCgoKDg0OGhAQGywkHyQsLCwsLCwsLCwsLCwsLCwsLCwsLCwsLCwsLCwsLCwsLCwsLCwsLCwsLCwsLCwsLCwsLP/AABEIAPcAzAMBEQACEQEDEQH/xAAbAAABBQEBAAAAAAAAAAAAAAADAQIEBQYAB//EAEsQAAIBAgIECAoHBwEHBQAAAAECAAMRBCEFEjFBBhNRYXGRktEiMjNSU3KBobGyBxRCYnPB0hUWQ4KT4fAjFyQlNGOiwjVUg6Pi/8QAGgEBAQADAQEAAAAAAAAAAAAAAAECAwQFBv/EADMRAAICAQMDAgQDCQEBAQAAAAABAhEDEiFRBBMxFEEyM2FxIoGhBRUjNFKRscHw0VNC/9oADAMBAAIRAxEAPwD23EVlRWdjZVUsx5AouT1CAecYv6VNYsMPQyU216rZn+Rf1TqXTf1M0PNwiqrfSRizs4pfVT9RM2Lp4Gt5pgP3/wAaf4gHQid0vYgTvTOPDLGH+MfYFH5R2ocF7kuRrcLMWf4z9ZjtR4HclyCbhXivTVO2/fL2o8E7kuRh4VYr01Ttv3x2ocE7kuRp4U4r09Ttv3y9uPA1y5BnhTi/T1O23fL24cE1y5FHCfFenqdtu+O3Dga5ciHhJivT1O2ZO3Hga5cjTwjxXp6naMvbjwNcuRp4Q4n09TtRojwNcuRDp/E+nqdcaI8DVLkadOYn01Trl0R4JqlyNOm8R6Z+uNEeC6pcjDpqv6V+uNEeCapcnJpasdtRuuHCPBdT5H/tOr57SaUXUxP2lV9I3WY0olsa2mK42Vag/mMqhHganyIvCTFDZiKo/nbvl7UOBrlyTMNwyxq7MQ56SG+YGYPDDgyWSXJu+AnDWpiaxw9cKW4s1EqKNW9iAVZdl873FtmycuXEoq0b4Tb2ZvZoNpn+H2J4vAYg8qBO2wU+4mZ41ckYydJnheESyk8pJnoPycY4zNGI+mM4YJSiYFFIgDCJQNtBBtoAwiZAcBIBbSAS0A60oEtAEMAQiAIBKB1MSMqCASFFKyADVWZIjIxmRDlkZUaPgTiOL0hhG85mpn+dbD3mc2ZXBm7G/wASPdZxHSed/S1p2kKQwl241yjkACwW5AuSd5Hum/BBt6uDVllSo8wpjVFr3A5s53bPc5fxDldeQn2y7GNMk0qyeYO03fIy0SFrr5g6z3yF3H/Wl9Gvv75Cg2xg9GnUe+Ugn10ejp9R74An14ejp9R74G4hxw9HT7J75aG4g0h/06XZ/vFEsX6/9yn2YobnfX/uU+wILuJ9fPm0+wIom5x0gfNp9hYotsb+0G81OwvdFEO/aLcidhe6KLuJ+025E7C90USzqekn+72F7oaKrCftF/u9he6Qohx7fd7K90EBPjG+72V7pQBbFnkXsL3SkBHEX+yvZA+EAlYDGajo4UFqbB1vreMuY2Eck1TSao2RbR7vwZ0t9bwtKvq6vGKSVvexDFTY9IM4JR0to607Vnkf0rlRjlq1tamSiBUFmJCMfCY+KL32AnZOvA0o0aMt3Zljj6O/jD0Fe4zcq9jU215oadIYcbqvWv6ZbRKY5NJ0N3G9ad0XY3CrjhuVz0Ad8ulksU4z7lTsjvihY04r7lTqHfLpJZ3Hn0dTsjvjSSzhVb0VXsxQs7Xb0VXsy0LEGv6Gr2DLRL+g69T0NXsN3SUNX0O/1PQ1ew3dFIavoJap6Cr2G7opcjU+DtSr6Cr2W/TFLkW+DuLq+gqdTfpjbktvg7i63oH9/wCmTbkWxDh63oX9/wCmNhuOTD1x/AfrP6Ydcl34HClX9A3X/wDmTbku4hpV/QN2v7RtyNwbCr6E9sd0tEsC/GDbSbrHdKLGazb6VTqEgscmLC+MlQfy/wB5hJMziz3z6PcK9LR+HSoLMFY25ndmU9TCefkacm0dcVSPLfpf0q1bG/V6ngUqFtU2sWLorFr2udtuTKdODHtqNOWe9GLfRoupQMVz1jmbZZXO6dC2NTaYSno1PN95lTIyz0foliAUos3PqMfyh5Evcmlv2LUYLE7qVTsnumGuPKLolwOGFxg2Uqnvk1Q5RdMuBhwWM9HU6zLrx8ommXDEOj8Z6N+0Y14+RonwJ+zcZ6N+1Hcx8jRPg79l4z0bdqO5j5HbnwMOhsZ5jdYl7uPknbnwN/YuM8xutZe9j5HbnwKNBY3zD1rHex8jtT4F/d7GeYetI7+PkdqfAh0Bi96HrWTv4+R2p8DhoDF+j94k72PkdqXAo4O4v0fvjvw5L2ZcDv3axfmR38fI7MuDhwXxfmCO/DkdmXA9eDGL8wSd/GXtS4HjgzjPN95k7+MvalwIeC+L80dcd+A7UgZ4K4rzR1y+ogTsy4BPwYxY/h36GXvl78OR2ZcAamisQnj0m6LqfzkeSL8MqxyXlHo/APC49MLY+CvGNxa1DchLLa23K95xZqctjpx3p3NRwlwCPT12UFlK2a2YBYAi/tmCbRlRk+FGDvg6gprc2XIDOwYX915sxP8AGrMMnws87wmAdmACtc8xnoOSStnE03sj1LQOF1aYFtk82TtnfFUi3FPmmBkLxcA40oA00oAnFQBOK5oAnE80A7iOaAKKHNAHCjzQBwowDjSgHcVAF4qAdxcA404A004AwpABMsoBFIAJ6OsVXznUdZgGykBB015F/Z8wgFJR2SgR6NzAJFBLSAkCALABYjEpTF3ZVHKSBMowlJ1FWRyS3ZWVeE2GXbU6kc/ATeukzP2/waX1GNe4I8LMJ6U/06n6ZfRZ+P1RPVYuf8nfvbhPS/8A11P0x6LN/T+qHq8XP+RP3vwfpT/Tqfpj0Wbj9UPVYuf8ifvhg/SH+nU/THo83H6oeqxc/wCRDwzwY/iN/Tqd0ejzcfqi+pxcjDw3wfnv/Tfuj0ebj9R6nHyMbh5gx9qp/TMeizcfqPU4+QL/AEh4MelP/wAf95fQ5vp/cepx8gX+knCD7NY/yL+bTL0GX6D1MAR+k3C7qWI7NP8AXHoMnK/78h6iIfDfSLhWPhLWTnKKR/2sTMJdJkXBks0WaXR2kqVddajUVxvscx6w2j2znlFxdNGxNPwSSJiUY0AEwgA2EpBlEf6lP8RfjBTVSAhaY8i/QPiIBSUNkAMBACqIA8QCm4Qab4gaqWNQj2KOU8/NOvpum7u78HPmzaNl5MPiq7VDrOxYneT/AJaexGEYqoo8+UnJ2yJVmSNUiJUmZqYIwRDDIZDTIZIG8FBkyGSYCoZaLYGodmXeemEWwDQZIRZizNEhDNTNqJ+jcY9Fw9NijDYR8DyjmM0ZIqSpm2La8HrfBThAMZTubLVSwqKNmexl5j7p5mXHof0OmMrRcNNRkDaADaUgOj5Sn+IvxgGqkKQ9L+Rfo/MQCkw+yUEhRIB0AStVCqzHYoJPQBeWKcmkiN0rPOqlfXqF6n2jdu4T6BQ0w0x9jyXLVK2EwWGouzcZV4pQPBNr3z2dUwyTyRitMbZlCMJN26JTaJwn/ux2Jp7+f/5mx4cX9YzFcECya+HqrVHJaxNtwIJF+bKI9dUtOSNGEujtXB2Z/ReFpvU1a1TilsTrEXzFrC3X1TryzlGNwVs5cUIylUnSLjSvBLUoGvQrCqgGscrXUbSpBztyTlx9bc9E40zpydJUNUHaAUdEYEqpbG2JAJGpsJGYllmz3tjEcOGvjJNLgbRrqThcWrsNoK9V7G69NprfWTg/4kKM10sZL8ErKbQvB41cW2GrFqZUMTq2JuoBFr5EEG95vy9Qo4u5Hc1Y8LeTRLYdpTguqY0YZayopQPxlWw2gkgWsCcshl0zHH1LeLuNfkjOWCsmhP8AuWGj+Cuj6zcVTxjvVzyAUA226oK+F7DNU+qzwWpwpG2ODFLZS3M1wi4M1cLiFo+U4y3FMBbX1m1QLHY18vaJ04eojkhq8V5NU8ThKjV4jg7gdG0FqYxTiKrZBATqlrXIRbgao85vztOLv5c8qx7I6u3DGrluD0NitGY1+IOF4h2vqFWtc22ay2seYi0mRZ8S1arRYPHLaqKPhNwfOCq6l9ZGGtTY7SN4P3h+YmzHlWRWSUdLHcENIGhi6Rv4LsKb+q5Az6Dqn2TDNHVBmUHTPYGnmnQDaACaUgOl5Sn+IvxgGqkKRNLeRf1YBSYfZKCQJAOgELTp/wB3q+offN/TfNj9zXm+BnnrT3jySz4O6LXEOyuWAVb+Da5ztvBnL1Wd4opo34MSyOmV2msMKdaoi3srWF9uwTbgm5wUmas0VGbSL/6PGN64vl/pm3OdcE+4dU4v2il+F/f/AEdPRf8A6X2Mhp1bYmuB6ap85noYH/Cj9kcGZfxJfdm30L/6U34Vf4vPLz/zS+6/0elh/l/yZ5mZ7J5Re8AqpGOpAHJhUVuccWzW61B9k5OtV4X+X+Tq6V1lX/exrq6gaZp/ewpJ5zdx8FHVPPj/ACj+/wD4dz/mF9jIfSeP996aVP8A8h+U7eg+V+ZzdX8z8io4IE/XsNb0q/3m7qflS+xrwfMR6LwnUftHRt/Ore5QR755eD5OT8jvyfMh+ZmfpgY8fQG4UmI6S+fwE6f2f8Mvua+p8oxuhKhXEUCDmK1L5xOrKrg/szVB7o9O+lRP9Kgd4qOPYVHdPL6Tyzry+DzrDGzqR5y26xOuXhmpHu7zyTqBNABPKQHS8pT/ABF+IgGqkKRNK+RqeqYBSYbZKCQJAOEABpCjr0qiDayMB02y99psxS0zUvqYzjqi0ebtPoTyDQcCD/q1Pw//ACE4P2h8C+51dJ8TKjhN/wAzV9b/AMRN/S/Kiaeo+Yy2+j82av0U/i85v2j4j+f+jd0XmX5FZieDlXE1q702pgCvUXwmIN9a+4HLMTbHqoYoRjK/CNMunlknJqvJpMPhvq2j3p1WS4p1cw1x4WsQBe2eYnFOfd6hSivdHZGPbwtS+p5U0908cuOBDgY6gTYC9TM5fwak5esX8GX/AHujo6b5sf8AvZl5w00r9X0jQrJZtSktwCMwXqhlvy2JnJ0mLuYJRfP/AIdXUZNGVS+hL4QaNo6VVKuFrUxVVdUq5sSpzCuPGUgk52IzPTMMOSfTNxyJ0bMkI50nF7kXg9wWTA1BicbXorxYOoob7RFtYkgEmxNlAO2ZZ+peaOjGnuY4sHbeqbRW1+FCYjSlCsTqUKTaql/B8GzXduS5PUBNi6d4+nlH3ZHlUsqfshfpB0lha2KwzF+NoqpFXiWBa2tfVB3E/CY9JDJHHJVT9rMs0oykt9h2i9G6JWqtcYttVGDrSqDVIINwG8HWYA26bbTMcmTqHHS4/mZRjju0wXDbhQmMZEo3NOnc6xBGuxtmAcwAOXlMxwYXj3l5MpzUvBU8G8Ea2KooPSKzeqh1m9wPXM8stMGyRVs9oaeWdINoAJpSA6XlKf4i/EQDVSFIulPI1PUb4QCiw2yUEkSAdAFEAxnCjRJpuaijwGNz91jtvzGev0edSjoflHn9Ri0vUvBnmE7jlBmQAKglMWTtCV8KmsMTSZ721WH2dt8gRzdU0Z45XXbdGzDLGvjVhNP18EKfF4ak2uCP9W5tbftNz1CY4I9Rq1ZHtwZZpYdOmC35M007DkAvBUBIgyBOIMgRkMkDJkMhpaQyQgMxZmibhFysNt8gPcJzzZuR6twF4OHDoatUWq1BYLvpptsfvGwJ6BzzzM+XU6Xg6YRryahjOc2DGgAmlIMp+Up/iL8RANVIUjaS8lU9RvgYBRYbZKCQJAOEAdAEdAQQQCDkQcwRzyptO0GrM3pHgmrEmi2r91rlfYdo9878XXtbTVnJPpU94lNU4K4gbFU84cfnadK63EaH0swR4KYnzF7a98vrcXP6E9LkBtwQxPmr21j1uLn9DH0mQEeBmK81O2svrsXP6D0eQYeBGK5Kf9Qd0evxfX+xPR5PoMPATFndT/qf2k9fi+v9i+jyfQaeAGL/AOj/AFD+mPX4vr/Yvo8n0Gn6O8Xy0f6jfok/eGL6mXpMn0E/2cYrzqHbf9En7wx8My9JP6Cf7NMSdtSh2n/TJ+8MfDKullyL/sxxHpaPW/6ZP3hDhma6Z8haH0X1b+HXpgfdVmPUbTCXXx9kZLp3ybHg/wAEsPhLMoL1B/EexI9UbF+PPOLLnnk8m+ONRL4maTMaYAMwAbSkGUvKU/xF+IgpqpAR9IeSqeo3ymAUOF2QCt05pVk8GkVU31TUbMKbX1QL7bcuW7bNkYp7sxb4MvX0pW1WZMXWdhq6tksjXbM5DVAseXcZtSV1pMG3yXOh9PVb2d0rqN41VcDWVbnVJUi7b7eKdwvMJQj7bGSbNXRqhhddn+ZGaWqMx8ASAdAOgFZU0yi4pcNqtrsmuGy1bWbLbe/gmZqD06jHVvRF0hwgakXvhcQyJe9RVUqQPtDwr2ljjv3Qcq9gekMecXgKj4MvrsBq2Oq4KupZduRsD0355Yx0ZKmRvVG4kPR/Cc0VoUsXRr02ZVTjXsVZwACSb3zPxmUsWq3FoinVJlhpvhF9XrU6K0Xq1KikqFKjZfLwugzCGPUm7qiynToZo/hKHrjD1aNShVZSyhypDAAnIqeY9RlliqOpO0FO3TL2ajM68ASALAEJgDTAGGAMaUgOl5Sn+IvxEFNVIAGP8lU9RvlMAz1BrLfmlBn8VTUP4oepfWJYFkpX36tjds9tsrzl6jqpJ9vH593wdvS9HGUe5l8ey5Fw1aqxN3bIkHPK42gAdE8x9+TdN7eTvzenxxTSW/gZjK6AK7pckmzjwang5E6wGY3WN52YM2aEU5O19Txs0oN2lRcaBrLqjUN12c4tuYbjPQU1NWjUi5gyEgCQDoBW1NDocSuJJbXVNQLlq28LM5XJ8I75nrenSY6d7I+kuE2FpCoHrJrKGBQZsSMtW3LfKWOKb8IOcUVX0Z6owrAOrMahdlBuU1lCqDzkJf2zZ1PxGGLwR9P1RpDEUcPQ8JKNTXr1bHVS2WoDvNr+0jkNrjXbi5P38CX4mkgvCBv+K4HnV/g8mP5UhL40N00f+L4L8N/lrRD5MhL40bG85zaJAOgCwBDAGmANMoBtBAdLylP8RfiIBq5CgMd5N/Ub5TAM2j2Qk7AL9QvJKWlNmUI6pKPJmlckWvZqhLObZhM9b/OmeXBSrbzJnt5XFSd/DBePr7Frg9GKyhmBBHkwMuLG61vtcpnpwgscdKPFyZJZJOUiFpHDlSTmGGRKgX1SfHTcDl7Dnllbmyw7b1x8e/8A6a34IGCxRw9Vamrq0nOrq6wbwQBmSPtZhvaRLB6ZJ+zNa2f0N6DlOo2nQDoAloB0AE2HQ5lVv6oltgVKYGwAdAAkAqqALAAdAtAEIgHWgHQDoBwgHQBCYACnikZdZWBFyL3tmL3GfQeqWmB+sDsN+jmgDGggOn5Sn+IvzCAauQoHG+Tf1G+BgGTxXkKnqH4TVn+XL7G/pvnR+5R4Q3Gs9gostgDsvc5bybAc95ydG9c/sjt6+oRpPy7ZKGN3jEEC9geKyv5o33Fx1jknq6foeRYRK6uM6uufF8QrbI627oP8swyQtU0ZJlPjsOOKN7awOrtW5AbYbi+qAx2HbbLfPPT/AIbv2ZjJbGy0PULUKZO0ot+oTuMyZAE1paJY16lheR7FW5QYvhCUawQECcMuradUepi/Z6nG2y20dj1rLrLt3g7QZ1Y8qyK0cOfBLDKpEu02GkS0ASAJaAIYA2lVVhdWDDZcEEX5MooDaGz2t8xgBIBW6awxqKABTvcHXdiGXVZW8CynPLbfrmcCMg6R0YtRnbjKaFimQIAKqKgOsfOYVnz3WHTM46l7Mxdclho2mFSwZW8J2JXYC7FrDPde3smEk73RU0SGmJQdPylP8RfiIBq5CgcZ5N/Vb4GAZmmmshHKpHWIaTVMqbTtFVha6gKdm3ovsz6pcfSLFagYT6p5KeQn/XF80noGsD1QUBiMVreCo1b8ttb2KPztKk2RyS8lVpNmN0B8drBR5xJzvvyzPRPLbk8rxLw2ZbNWa3B0tRFXkAHVPSARjMkYsEzzJIjZGx9W1NiN015dkb+mWqaRl67iqchZh755WSpu0e/ji8Sp+AuA16FZQcr2BB2EGTG5YpqzHModRhbW9Gv40T11ufPPYbx4igODxQHSAQwCJhMIV4wsbl318tYW8BVte9z4vs2bpW7IkPoUhb7W1vtN5x54ZRmk8TxVJ3G1Rl0nIX65sww1zUTDJLTFs8+rVGdrsSzE78yTyT3oqMFS2R5Tbk9y3fgwwpF2cAhCxTVvawJte84/XJz0pe9WdHpWo6myv0DiSldLbGYKw5Qcs/jN3VQUsbv2NWCbU0bxp4Z6gKn5Sn+IvxEFNZIAWK8R/Vb4GAZrB7JQZ/TuEai5qqutTbNxbYd99+rv5jOvDkTWmTp+zOLPiaeuKte6K1cTTOYD7thFtpub55WtOrRk+jOPXiXK+g5NJhbLTWzX3Es5F7gAbt2ezbMJxrfI9uDPHO9sUXfJfaF0YxbjawsbWRduqOc72M8rRFTc+T1IJqKTNBMyga1YLtIHSZkkQrqukafnr1zbGD4MGmEpEVFYAg3G43mGWO1GzDJwkmUuG0I+tcm1jPF7UtWx72Tr8emkrHaZxOsqq3lEJUnlG4/CM09SSflF6PE4tyXwsNwfxtwyOb2zF+TeJn0+dpUzR+0OnVqcUWrOs6fUJHm9tjlqjcZtjnizF42gq1Zs1JmFBBUgEXAYsuGOTANZWTY41QbgE7Lki++15k1REwlGplsba24eceeQpF4Q/wDLVOgfMJv6T50TT1Hy2ZbQWNp0S7Ot2sNTLO+d7Hd0z0+pxTyJKL+5xYJxhbf5Gkp4k1cIzta7U6uzYPGAHUBPNcFDOor2a/0dqlqxW+GYzRnlqX4ifMJ6+b5cvszzsXxr7noLTwD1gdPylP8AET4iCmskAPE+I3qn4QDMYLZ1SglFb7YBWV+D2Hc3NNb8tgJkpSXhmDhF+UScFoqlS8RFHQBMW7MlS8E6AR8VX1Rz7pklYM3WpBn1qrFhyXnXHxsjBvcfXw+GK+DrKd2+Yp5L3LaKd6RU3ViDuIyM3NKS3KptFtofSz+EKjK1hcAnVYjfY7CeacGbptO8TfGals9iDpXGq7h1ORE8TMpat0e/0S046I9CqVcMOiajfkgpRaZbk1BtUyvHNI8z+HezAnFkc0xTaMu2mWOCxRadGPLI5MuJIsVed8MlnG0EokDIADoAE3J2Y0OobP5m+YysgDS9AvRqKu0rkOUgg2903YJqGRNmvLHVBpHnrT3jyTRYLTNJMLxTE6+o4tqnaxa2ftE87J02SWfWvFo7YZoLFpfkp9B4cvXpgbmDE8gU3/t7Z19TNRxu/sc+CLc0bxp4R6gOn5Sn+InzCCmskAPEeK3qn4QDNYMZQCUIBxmRGIDBBSYBT6dqEKCOWb8KtmMmZkaQCVFZxdN/Nzzblk4rYyxwUvJtcFTpOgZQrKRkbAicjm+QoV5K/S+AQAkC3Rs6ppfVyxvfdHRjxKexkcUoN56MMkckbRhkxSg6ZUspsy77XHdOPqMcZefJtw55Q2RP0XUYoNbbPDyJKex9Dgk5QTZtcHiSUF+QTvxSuJ4eeCjN0LXoI4zEyljjL2Nccko+GRKWENNrrmJyTwODuJveVZFT8lzRIInXjakjjlaZEw2BNPjLGwaprixubcWinWLb7qx9s2OT2MUguDJtYs3jNuXzj92bNRKFx2kkolQwY6wJuNXIBlUk3I3uNgO+ZqNmLdFXXrYarU1WoPxhIBBAQlmTXF/CGdr9Rm+OXLCO0tjW8cJPdbkZamFuo+rm5zNyDYFwl/GzzImTzZv6jHtY/wCkn08UlLjxSoeT26tvCIDZNvHi8+TA75qk5Ta1SNkUo+EWVN9ZVaxFwDY7RcXsZqMxF8en+InzCAauQDK3it0H4QDM4PZ1QUlCCHGVEY0zIgl4IRsXQDqQd8zhKnZi1ZjNJ6OKEhhluM6tpoyxzrYt+AdPVNVbm1lIF8h41yJyZsemmbpSsu9L0iVNuSednTs3YJUzNpiKZocWynXBO7Yb7bzp6ZrHTbpE6nInJtso9IYJtYGmL559E258+GT/AAs5YT5L3B6NBUXO7YJ5naUpNntrrNMEootaVLVFhOiMdKo4ZzcnbCol5mjW2TqOHmdGtsLxFtkminaJdjGkYRBDW3Hxm3feMJlJFKoGtrITbZdQbdE2JkYctnfVN9l7LfouTKYiax8w/wDZ3wBrVD5vWVH5wALV+TU2E2D3OWfJLQHDx6f4ifMJAauANq7D0H4QDMYLYOiCksQQ4yojGGZEBsZUYjC0yoxsFVpBxYi8qbXgeTtF6KWk5dCbMLFfbtExyZHJUzZFAdMaWCEqmbbzuE87PmS2Qc68GWr1rm5NzOS2aH+J2dRxVjkbGS2jZGNBmxj3veZLIzNSkjQaGxK1l5GG0fnOzDPXs/Jt12rLNMMBOiiWHWUgtxFolEfEC01T2MokI09ZCL28JvnMxTMiFSwpU3LsQNUDaT42/lGyblKyNBxqWzL5grc57PGbmIKvnu3TZuYHYoprVC2ubatxZSBYjl51MbkOrqm2zEXsbEE+CFt0jwem/TAJJoqBe2djt253/UZLKOHjp+InzCQGrgDX2HoMAy+B2DoEFJYgDoIMMyMQbCZIxYIiZGIhlALEYsoptt2DpM5uoyaI7eTKLZlsc+qSCc9/TPJrfcxl5oz2OxdRn4qiLsdp3Dom2MUlql4OrFgZuODdJeLFPE0EVwLa4As/OTtDTfinjls0Z5MVboDpvRwpEFfFbZzHkmnPi0O14OWe25G0TW4uqDymx6DNMZ6JpmeHdNGwZ7T1XJJWzJIrK+LJ2ZCeF1HXTm6hsjux4ElbIFVjOTVKzpjGItHEPna5AzPMOWdGPJk9t6MZ44E6k51bqRmdh/zKephyKcLOGcNMqBqzfd6z3TqRrZNoA2tZB/n9z1zYmawtm+71HvlINKtyj2L/AHgDCnKSebID3CAN+2n4ifMIBrIAjbDAMrgdg6BAJawUSvWVFZ3NlUEseQDbKlZCBoTSi4mkKi5bQy71Ybj7j7ZsnDS6MFK1ZMMgYwymIx5SMiVSAQx2KGb2gZTg6iX8RX7KzOC2szGEw5rVlUnxjdjzbTOSEdboxx/FbLjRehBRrksAQRkZseJxmlLwejLIpQuPkv6uHG6b5Yl7HOpMrtI4LjE1SxFsxzGaJJ1VmTUZeShOia6MLFXF9vinqPfNThZrWLS7izS4yv4OV+eZ9bkfaqPudGCP4tyNhKOvsnl4OmlldI6MuRQEr0rZckTg4OmZQnZCqi17SJ8HRHfyNwOI2idXTSqdcmrqYLyTVaeujz2S6VWZo1tEpGvMkYscZSDGgAT4yfiJ8wgGtgCGAZTBbB0QCYIBmOEFYYjErgyWVNQ1KmoQGZgpZEFwcth2b+aboLTFzNct3pKbAVVwJpVVNVadYlKtCsAKgCnKoLAXAvyc2/La7naf90YfDub0znNgwiUg1hKQrNLeL7p5fW/GbF8JB0SmpiF51y9omHTOpqzGqdGsABGc9KSvyZpiMLdEwaooBlvmJplG90Zp0BZJqcWjJNA3a22a5SryZJWR1rFWJGU5+44NyibdKkqYCrXvcmedLK5ttnTGFbEHF18pY7nRBANHm5nX08byI19S/wAJaKZ7CPMZKw6zNGDJ1NZmjAeZSDGgAG8ZPXT5hKDXSAQwDK4PZAD12IViouwBsOeAZTSg4vEpjQrvSNMpV1Bdqb6hW5UnLdt2W6Jvi7i4f2Nb86ioVhiaS4ajx1ZuNDmtWUAUVtYgHWNhv2zY/wAL1Ovy9zDyqRusJidZnUKQqaoDG41st1x7xe80Ne5sJBEgGgSkImkaF1nJ1UNUbXsZLgqMVTJRXXavgtzW2GcK3imJcoenCpkFmpax5VNr+ydUepdblUoshY7T1SsLW1F5Abk9JmrJnlLYwnL2QDC6QqU/EYjm2jqmqMpLwYQlK6Ra4ThAzZMgbnFxOiM5PyjvWNVuy4pJxguVI6Zn2te7MNWnwCxmEIGQv+U5eowSjH8Ks248ib3KesDPH00zvjJEb6qz7spux45S8IylmjEm4fCEZAT1unwaFb8nBly6mObFU0Yq7apUKW8FyFDeKWYCyjpM7o4pNHNLIiyp4umr8XchvCsCjjW1RdtQkWfLPK8zUHVmGrcPhMWlVSyE2DFTdWUhlNiCrAEEQ00LshVdN0wEIDkONa4A8FC4QO1zsJZdlzY3mWhksfo7SArAkKVtqkXIN1dQytlzHZJKNBOwzDwl9dfmEhTXSA4wDKYSASxAKtqNmyc0nzyHiObi7HLky5B7JnZBatEsjK9QsLpkosdmq4IFrXzt5psd0J14BLwVMgCw1VsAq820E88NkokESARVlAjrIQrq2BYElM77VOwiceTp2ncDJNlNi9Hm+SMOa1x7DOZwlwYOC9iMuiqh+wbc4tCxSfsRY2x1PQlVja1hvJm2OFnTCMYGi0ZoZaQzzM6Y40hKbZaWmw1nQBjUwdw6pi4RflFtjTTHIJVFL2Fi6g5JQU2kNDu7VyjoBXpLTYMjErqhhcEMPOmyM0q28GDjZJxeCJaiysoNHXIuLhiaRQXzyFzeRPZlaAYbBBUrU3q3NSo5dlsjK1VVJUZmxzuOYjplbdppCtqIlLQ1EMAKxNyfBvT8JdZH1MhsBprstvmTnLglIscDgFoqQpY3tmxubKAFXZsAAEwcm/JUqCPtX1l+IkKa6QHQDK4aAShAFtAFVQMwBc7ctv8Alz1wBYAhEtkEEAdaQp0A6Qp0A6AdAOggkoOgCQBJAdKCBidGK7MxJFxawttKupbO+1XtbmEyUqJQuI0erkE3ysCOVQrDVPTre4SJ0WhuH0dTS2qDlszJ3WlcmyUSGmJQFU5r6y/GUGvkBA09izRw9aou1KbMPYIBkdEaap1FBvqk7mFvfsgF1TqA7CD0GAEBgDoB0A6AdAOgHQDoB0A6AJeAdeAdeAJAOgCXgHXgCEwBpMAYzQCPVxSDayj2iUFPpLTKgHUBY7b7BlzmLBudC1WbD0WqCzmmhYc5UXkBLdAQQQCCLEEXBB2giAZyrwMogk0Wanf7PjoOgHMdclAAeDFQeKyHrU/AxRbF/Zddd3U4743Alqq7R7x3ybjYacSw3fCLFDfrrckWWjvrxixR314xYo7680WKEONf/LRZKE+t1P8ALRYoX6zU5PhFsUJ9Yq8nyxYo76xV5PlixQnH1eT5YsUdx1bk+XvixR3GVuT3r3xYFBrn7PvXvjcbDhSxB+ye0nfG42CDCYg/YPaT9UbjY46KxB+zbpdfyMbgb+7dY7Sg6WP5CUBKfBC/jVfYq/mT+UUQs8DwboUiDq67D7T+F1DYOqUFvAP/2Q=="/>
          <p:cNvSpPr>
            <a:spLocks noChangeAspect="1" noChangeArrowheads="1"/>
          </p:cNvSpPr>
          <p:nvPr/>
        </p:nvSpPr>
        <p:spPr bwMode="auto">
          <a:xfrm>
            <a:off x="8923338" y="-144463"/>
            <a:ext cx="304800" cy="304801"/>
          </a:xfrm>
          <a:prstGeom prst="rect">
            <a:avLst/>
          </a:prstGeom>
          <a:noFill/>
          <a:ln w="9525">
            <a:noFill/>
            <a:miter lim="800000"/>
            <a:headEnd/>
            <a:tailEnd/>
          </a:ln>
        </p:spPr>
        <p:txBody>
          <a:bodyPr/>
          <a:lstStyle/>
          <a:p>
            <a:endParaRPr lang="he-IL">
              <a:latin typeface="Calibri" pitchFamily="34" charset="0"/>
            </a:endParaRPr>
          </a:p>
        </p:txBody>
      </p:sp>
      <p:pic>
        <p:nvPicPr>
          <p:cNvPr id="17434" name="Picture 26" descr="http://images.mysupermarket.co.il/Products_1000/45/001645.jpg"/>
          <p:cNvPicPr>
            <a:picLocks noChangeAspect="1" noChangeArrowheads="1"/>
          </p:cNvPicPr>
          <p:nvPr/>
        </p:nvPicPr>
        <p:blipFill>
          <a:blip r:embed="rId10" cstate="print"/>
          <a:srcRect/>
          <a:stretch>
            <a:fillRect/>
          </a:stretch>
        </p:blipFill>
        <p:spPr bwMode="auto">
          <a:xfrm>
            <a:off x="6948488" y="4797425"/>
            <a:ext cx="1200150" cy="1450975"/>
          </a:xfrm>
          <a:prstGeom prst="rect">
            <a:avLst/>
          </a:prstGeom>
          <a:noFill/>
          <a:ln w="9525">
            <a:noFill/>
            <a:miter lim="800000"/>
            <a:headEnd/>
            <a:tailEnd/>
          </a:ln>
        </p:spPr>
      </p:pic>
      <p:pic>
        <p:nvPicPr>
          <p:cNvPr id="23" name="Picture 4" descr="http://t3.gstatic.com/images?q=tbn:ANd9GcQYiPGoOls7LBf8AJqcWufDvwAvjGpXdT7J6AUkCJ4SgAtI9ePs"/>
          <p:cNvPicPr>
            <a:picLocks noChangeAspect="1" noChangeArrowheads="1"/>
          </p:cNvPicPr>
          <p:nvPr/>
        </p:nvPicPr>
        <p:blipFill>
          <a:blip r:embed="rId11" cstate="print"/>
          <a:srcRect/>
          <a:stretch>
            <a:fillRect/>
          </a:stretch>
        </p:blipFill>
        <p:spPr bwMode="auto">
          <a:xfrm>
            <a:off x="684213" y="2636838"/>
            <a:ext cx="1855787" cy="1258887"/>
          </a:xfrm>
          <a:prstGeom prst="rect">
            <a:avLst/>
          </a:prstGeom>
          <a:noFill/>
          <a:ln w="9525">
            <a:noFill/>
            <a:miter lim="800000"/>
            <a:headEnd/>
            <a:tailEnd/>
          </a:ln>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nodeType="afterEffect">
                                  <p:stCondLst>
                                    <p:cond delay="0"/>
                                  </p:stCondLst>
                                  <p:childTnLst>
                                    <p:set>
                                      <p:cBhvr>
                                        <p:cTn id="6" dur="1" fill="hold">
                                          <p:stCondLst>
                                            <p:cond delay="0"/>
                                          </p:stCondLst>
                                        </p:cTn>
                                        <p:tgtEl>
                                          <p:spTgt spid="6146"/>
                                        </p:tgtEl>
                                        <p:attrNameLst>
                                          <p:attrName>style.visibility</p:attrName>
                                        </p:attrNameLst>
                                      </p:cBhvr>
                                      <p:to>
                                        <p:strVal val="visible"/>
                                      </p:to>
                                    </p:set>
                                    <p:anim calcmode="lin" valueType="num">
                                      <p:cBhvr>
                                        <p:cTn id="7" dur="1000" fill="hold"/>
                                        <p:tgtEl>
                                          <p:spTgt spid="6146"/>
                                        </p:tgtEl>
                                        <p:attrNameLst>
                                          <p:attrName>ppt_w</p:attrName>
                                        </p:attrNameLst>
                                      </p:cBhvr>
                                      <p:tavLst>
                                        <p:tav tm="0">
                                          <p:val>
                                            <p:fltVal val="0"/>
                                          </p:val>
                                        </p:tav>
                                        <p:tav tm="100000">
                                          <p:val>
                                            <p:strVal val="#ppt_w"/>
                                          </p:val>
                                        </p:tav>
                                      </p:tavLst>
                                    </p:anim>
                                    <p:anim calcmode="lin" valueType="num">
                                      <p:cBhvr>
                                        <p:cTn id="8" dur="1000" fill="hold"/>
                                        <p:tgtEl>
                                          <p:spTgt spid="6146"/>
                                        </p:tgtEl>
                                        <p:attrNameLst>
                                          <p:attrName>ppt_h</p:attrName>
                                        </p:attrNameLst>
                                      </p:cBhvr>
                                      <p:tavLst>
                                        <p:tav tm="0">
                                          <p:val>
                                            <p:fltVal val="0"/>
                                          </p:val>
                                        </p:tav>
                                        <p:tav tm="100000">
                                          <p:val>
                                            <p:strVal val="#ppt_h"/>
                                          </p:val>
                                        </p:tav>
                                      </p:tavLst>
                                    </p:anim>
                                  </p:childTnLst>
                                </p:cTn>
                              </p:par>
                            </p:childTnLst>
                          </p:cTn>
                        </p:par>
                        <p:par>
                          <p:cTn id="9" fill="hold">
                            <p:stCondLst>
                              <p:cond delay="1000"/>
                            </p:stCondLst>
                            <p:childTnLst>
                              <p:par>
                                <p:cTn id="10" presetID="10" presetClass="entr" presetSubtype="0" fill="hold" nodeType="afterEffect">
                                  <p:stCondLst>
                                    <p:cond delay="0"/>
                                  </p:stCondLst>
                                  <p:childTnLst>
                                    <p:set>
                                      <p:cBhvr>
                                        <p:cTn id="11" dur="1" fill="hold">
                                          <p:stCondLst>
                                            <p:cond delay="0"/>
                                          </p:stCondLst>
                                        </p:cTn>
                                        <p:tgtEl>
                                          <p:spTgt spid="17410"/>
                                        </p:tgtEl>
                                        <p:attrNameLst>
                                          <p:attrName>style.visibility</p:attrName>
                                        </p:attrNameLst>
                                      </p:cBhvr>
                                      <p:to>
                                        <p:strVal val="visible"/>
                                      </p:to>
                                    </p:set>
                                    <p:animEffect transition="in" filter="fade">
                                      <p:cBhvr>
                                        <p:cTn id="12" dur="1000"/>
                                        <p:tgtEl>
                                          <p:spTgt spid="17410"/>
                                        </p:tgtEl>
                                      </p:cBhvr>
                                    </p:animEffect>
                                  </p:childTnLst>
                                </p:cTn>
                              </p:par>
                            </p:childTnLst>
                          </p:cTn>
                        </p:par>
                        <p:par>
                          <p:cTn id="13" fill="hold">
                            <p:stCondLst>
                              <p:cond delay="2000"/>
                            </p:stCondLst>
                            <p:childTnLst>
                              <p:par>
                                <p:cTn id="14" presetID="10" presetClass="entr" presetSubtype="0" fill="hold" nodeType="afterEffect">
                                  <p:stCondLst>
                                    <p:cond delay="0"/>
                                  </p:stCondLst>
                                  <p:childTnLst>
                                    <p:set>
                                      <p:cBhvr>
                                        <p:cTn id="15" dur="1" fill="hold">
                                          <p:stCondLst>
                                            <p:cond delay="0"/>
                                          </p:stCondLst>
                                        </p:cTn>
                                        <p:tgtEl>
                                          <p:spTgt spid="17414"/>
                                        </p:tgtEl>
                                        <p:attrNameLst>
                                          <p:attrName>style.visibility</p:attrName>
                                        </p:attrNameLst>
                                      </p:cBhvr>
                                      <p:to>
                                        <p:strVal val="visible"/>
                                      </p:to>
                                    </p:set>
                                    <p:animEffect transition="in" filter="fade">
                                      <p:cBhvr>
                                        <p:cTn id="16" dur="1000"/>
                                        <p:tgtEl>
                                          <p:spTgt spid="17414"/>
                                        </p:tgtEl>
                                      </p:cBhvr>
                                    </p:animEffect>
                                  </p:childTnLst>
                                </p:cTn>
                              </p:par>
                            </p:childTnLst>
                          </p:cTn>
                        </p:par>
                        <p:par>
                          <p:cTn id="17" fill="hold">
                            <p:stCondLst>
                              <p:cond delay="3000"/>
                            </p:stCondLst>
                            <p:childTnLst>
                              <p:par>
                                <p:cTn id="18" presetID="10" presetClass="entr" presetSubtype="0" fill="hold" nodeType="afterEffect">
                                  <p:stCondLst>
                                    <p:cond delay="0"/>
                                  </p:stCondLst>
                                  <p:childTnLst>
                                    <p:set>
                                      <p:cBhvr>
                                        <p:cTn id="19" dur="1" fill="hold">
                                          <p:stCondLst>
                                            <p:cond delay="0"/>
                                          </p:stCondLst>
                                        </p:cTn>
                                        <p:tgtEl>
                                          <p:spTgt spid="17416"/>
                                        </p:tgtEl>
                                        <p:attrNameLst>
                                          <p:attrName>style.visibility</p:attrName>
                                        </p:attrNameLst>
                                      </p:cBhvr>
                                      <p:to>
                                        <p:strVal val="visible"/>
                                      </p:to>
                                    </p:set>
                                    <p:animEffect transition="in" filter="fade">
                                      <p:cBhvr>
                                        <p:cTn id="20" dur="1000"/>
                                        <p:tgtEl>
                                          <p:spTgt spid="17416"/>
                                        </p:tgtEl>
                                      </p:cBhvr>
                                    </p:animEffect>
                                  </p:childTnLst>
                                </p:cTn>
                              </p:par>
                            </p:childTnLst>
                          </p:cTn>
                        </p:par>
                        <p:par>
                          <p:cTn id="21" fill="hold">
                            <p:stCondLst>
                              <p:cond delay="4000"/>
                            </p:stCondLst>
                            <p:childTnLst>
                              <p:par>
                                <p:cTn id="22" presetID="10" presetClass="entr" presetSubtype="0" fill="hold" nodeType="afterEffect">
                                  <p:stCondLst>
                                    <p:cond delay="0"/>
                                  </p:stCondLst>
                                  <p:childTnLst>
                                    <p:set>
                                      <p:cBhvr>
                                        <p:cTn id="23" dur="1" fill="hold">
                                          <p:stCondLst>
                                            <p:cond delay="0"/>
                                          </p:stCondLst>
                                        </p:cTn>
                                        <p:tgtEl>
                                          <p:spTgt spid="6147"/>
                                        </p:tgtEl>
                                        <p:attrNameLst>
                                          <p:attrName>style.visibility</p:attrName>
                                        </p:attrNameLst>
                                      </p:cBhvr>
                                      <p:to>
                                        <p:strVal val="visible"/>
                                      </p:to>
                                    </p:set>
                                    <p:animEffect transition="in" filter="fade">
                                      <p:cBhvr>
                                        <p:cTn id="24" dur="1000"/>
                                        <p:tgtEl>
                                          <p:spTgt spid="6147"/>
                                        </p:tgtEl>
                                      </p:cBhvr>
                                    </p:animEffect>
                                  </p:childTnLst>
                                </p:cTn>
                              </p:par>
                            </p:childTnLst>
                          </p:cTn>
                        </p:par>
                        <p:par>
                          <p:cTn id="25" fill="hold">
                            <p:stCondLst>
                              <p:cond delay="5000"/>
                            </p:stCondLst>
                            <p:childTnLst>
                              <p:par>
                                <p:cTn id="26" presetID="10" presetClass="entr" presetSubtype="0" fill="hold" nodeType="afterEffect">
                                  <p:stCondLst>
                                    <p:cond delay="0"/>
                                  </p:stCondLst>
                                  <p:childTnLst>
                                    <p:set>
                                      <p:cBhvr>
                                        <p:cTn id="27" dur="1" fill="hold">
                                          <p:stCondLst>
                                            <p:cond delay="0"/>
                                          </p:stCondLst>
                                        </p:cTn>
                                        <p:tgtEl>
                                          <p:spTgt spid="17430"/>
                                        </p:tgtEl>
                                        <p:attrNameLst>
                                          <p:attrName>style.visibility</p:attrName>
                                        </p:attrNameLst>
                                      </p:cBhvr>
                                      <p:to>
                                        <p:strVal val="visible"/>
                                      </p:to>
                                    </p:set>
                                    <p:animEffect transition="in" filter="fade">
                                      <p:cBhvr>
                                        <p:cTn id="28" dur="1000"/>
                                        <p:tgtEl>
                                          <p:spTgt spid="17430"/>
                                        </p:tgtEl>
                                      </p:cBhvr>
                                    </p:animEffect>
                                  </p:childTnLst>
                                </p:cTn>
                              </p:par>
                            </p:childTnLst>
                          </p:cTn>
                        </p:par>
                        <p:par>
                          <p:cTn id="29" fill="hold">
                            <p:stCondLst>
                              <p:cond delay="6000"/>
                            </p:stCondLst>
                            <p:childTnLst>
                              <p:par>
                                <p:cTn id="30" presetID="10" presetClass="entr" presetSubtype="0" fill="hold" nodeType="afterEffect">
                                  <p:stCondLst>
                                    <p:cond delay="0"/>
                                  </p:stCondLst>
                                  <p:childTnLst>
                                    <p:set>
                                      <p:cBhvr>
                                        <p:cTn id="31" dur="1" fill="hold">
                                          <p:stCondLst>
                                            <p:cond delay="0"/>
                                          </p:stCondLst>
                                        </p:cTn>
                                        <p:tgtEl>
                                          <p:spTgt spid="23"/>
                                        </p:tgtEl>
                                        <p:attrNameLst>
                                          <p:attrName>style.visibility</p:attrName>
                                        </p:attrNameLst>
                                      </p:cBhvr>
                                      <p:to>
                                        <p:strVal val="visible"/>
                                      </p:to>
                                    </p:set>
                                    <p:animEffect transition="in" filter="fade">
                                      <p:cBhvr>
                                        <p:cTn id="32" dur="1000"/>
                                        <p:tgtEl>
                                          <p:spTgt spid="23"/>
                                        </p:tgtEl>
                                      </p:cBhvr>
                                    </p:animEffect>
                                  </p:childTnLst>
                                </p:cTn>
                              </p:par>
                            </p:childTnLst>
                          </p:cTn>
                        </p:par>
                        <p:par>
                          <p:cTn id="33" fill="hold">
                            <p:stCondLst>
                              <p:cond delay="7000"/>
                            </p:stCondLst>
                            <p:childTnLst>
                              <p:par>
                                <p:cTn id="34" presetID="10" presetClass="entr" presetSubtype="0" fill="hold" nodeType="afterEffect">
                                  <p:stCondLst>
                                    <p:cond delay="0"/>
                                  </p:stCondLst>
                                  <p:childTnLst>
                                    <p:set>
                                      <p:cBhvr>
                                        <p:cTn id="35" dur="1" fill="hold">
                                          <p:stCondLst>
                                            <p:cond delay="0"/>
                                          </p:stCondLst>
                                        </p:cTn>
                                        <p:tgtEl>
                                          <p:spTgt spid="17434"/>
                                        </p:tgtEl>
                                        <p:attrNameLst>
                                          <p:attrName>style.visibility</p:attrName>
                                        </p:attrNameLst>
                                      </p:cBhvr>
                                      <p:to>
                                        <p:strVal val="visible"/>
                                      </p:to>
                                    </p:set>
                                    <p:animEffect transition="in" filter="fade">
                                      <p:cBhvr>
                                        <p:cTn id="36" dur="1000"/>
                                        <p:tgtEl>
                                          <p:spTgt spid="17434"/>
                                        </p:tgtEl>
                                      </p:cBhvr>
                                    </p:animEffect>
                                  </p:childTnLst>
                                </p:cTn>
                              </p:par>
                            </p:childTnLst>
                          </p:cTn>
                        </p:par>
                        <p:par>
                          <p:cTn id="37" fill="hold">
                            <p:stCondLst>
                              <p:cond delay="8000"/>
                            </p:stCondLst>
                            <p:childTnLst>
                              <p:par>
                                <p:cTn id="38" presetID="10" presetClass="entr" presetSubtype="0" fill="hold" nodeType="afterEffect">
                                  <p:stCondLst>
                                    <p:cond delay="0"/>
                                  </p:stCondLst>
                                  <p:childTnLst>
                                    <p:set>
                                      <p:cBhvr>
                                        <p:cTn id="39" dur="1" fill="hold">
                                          <p:stCondLst>
                                            <p:cond delay="0"/>
                                          </p:stCondLst>
                                        </p:cTn>
                                        <p:tgtEl>
                                          <p:spTgt spid="17412"/>
                                        </p:tgtEl>
                                        <p:attrNameLst>
                                          <p:attrName>style.visibility</p:attrName>
                                        </p:attrNameLst>
                                      </p:cBhvr>
                                      <p:to>
                                        <p:strVal val="visible"/>
                                      </p:to>
                                    </p:set>
                                    <p:animEffect transition="in" filter="fade">
                                      <p:cBhvr>
                                        <p:cTn id="40" dur="1000"/>
                                        <p:tgtEl>
                                          <p:spTgt spid="17412"/>
                                        </p:tgtEl>
                                      </p:cBhvr>
                                    </p:animEffect>
                                  </p:childTnLst>
                                </p:cTn>
                              </p:par>
                            </p:childTnLst>
                          </p:cTn>
                        </p:par>
                        <p:par>
                          <p:cTn id="41" fill="hold">
                            <p:stCondLst>
                              <p:cond delay="9000"/>
                            </p:stCondLst>
                            <p:childTnLst>
                              <p:par>
                                <p:cTn id="42" presetID="10" presetClass="entr" presetSubtype="0" fill="hold" nodeType="afterEffect">
                                  <p:stCondLst>
                                    <p:cond delay="0"/>
                                  </p:stCondLst>
                                  <p:childTnLst>
                                    <p:set>
                                      <p:cBhvr>
                                        <p:cTn id="43" dur="1" fill="hold">
                                          <p:stCondLst>
                                            <p:cond delay="0"/>
                                          </p:stCondLst>
                                        </p:cTn>
                                        <p:tgtEl>
                                          <p:spTgt spid="17418"/>
                                        </p:tgtEl>
                                        <p:attrNameLst>
                                          <p:attrName>style.visibility</p:attrName>
                                        </p:attrNameLst>
                                      </p:cBhvr>
                                      <p:to>
                                        <p:strVal val="visible"/>
                                      </p:to>
                                    </p:set>
                                    <p:animEffect transition="in" filter="fade">
                                      <p:cBhvr>
                                        <p:cTn id="44" dur="1000"/>
                                        <p:tgtEl>
                                          <p:spTgt spid="174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4" name="דיאגרמה 13"/>
          <p:cNvGraphicFramePr/>
          <p:nvPr/>
        </p:nvGraphicFramePr>
        <p:xfrm>
          <a:off x="1907704" y="1268760"/>
          <a:ext cx="6096000"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TextBox 2"/>
          <p:cNvSpPr txBox="1"/>
          <p:nvPr/>
        </p:nvSpPr>
        <p:spPr>
          <a:xfrm>
            <a:off x="755576" y="620688"/>
            <a:ext cx="1944216" cy="1846659"/>
          </a:xfrm>
          <a:prstGeom prst="rect">
            <a:avLst/>
          </a:prstGeom>
          <a:noFill/>
        </p:spPr>
        <p:txBody>
          <a:bodyPr wrap="square" rtlCol="1">
            <a:spAutoFit/>
          </a:bodyPr>
          <a:lstStyle/>
          <a:p>
            <a:pPr lvl="0" algn="ctr"/>
            <a:r>
              <a:rPr lang="he-IL" sz="2400" b="1" dirty="0" smtClean="0"/>
              <a:t>תזכורת:</a:t>
            </a:r>
          </a:p>
          <a:p>
            <a:pPr lvl="0" algn="ctr"/>
            <a:r>
              <a:rPr lang="he-IL" b="1" dirty="0" smtClean="0">
                <a:solidFill>
                  <a:srgbClr val="FF0000"/>
                </a:solidFill>
              </a:rPr>
              <a:t>חיטוי:</a:t>
            </a:r>
            <a:r>
              <a:rPr lang="he-IL" b="1" dirty="0" smtClean="0"/>
              <a:t> השמדת החיידקים </a:t>
            </a:r>
          </a:p>
          <a:p>
            <a:pPr lvl="0" algn="ctr"/>
            <a:r>
              <a:rPr lang="he-IL" b="1" dirty="0" smtClean="0"/>
              <a:t> בעלי יכולת הדבקה (</a:t>
            </a:r>
            <a:r>
              <a:rPr lang="he-IL" b="1" dirty="0" smtClean="0">
                <a:solidFill>
                  <a:schemeClr val="tx2">
                    <a:lumMod val="75000"/>
                  </a:schemeClr>
                </a:solidFill>
                <a:effectLst>
                  <a:outerShdw blurRad="38100" dist="38100" dir="2700000" algn="tl">
                    <a:srgbClr val="000000">
                      <a:alpha val="43137"/>
                    </a:srgbClr>
                  </a:outerShdw>
                </a:effectLst>
              </a:rPr>
              <a:t>אין הרג של נבגים</a:t>
            </a:r>
            <a:r>
              <a:rPr lang="he-IL" b="1" dirty="0" smtClean="0"/>
              <a:t>) </a:t>
            </a:r>
            <a:endParaRPr lang="he-IL" b="1"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דיאגרמה 1"/>
          <p:cNvGraphicFramePr/>
          <p:nvPr>
            <p:extLst>
              <p:ext uri="{D42A27DB-BD31-4B8C-83A1-F6EECF244321}">
                <p14:modId xmlns:p14="http://schemas.microsoft.com/office/powerpoint/2010/main" xmlns="" val="834288674"/>
              </p:ext>
            </p:extLst>
          </p:nvPr>
        </p:nvGraphicFramePr>
        <p:xfrm>
          <a:off x="1547664" y="1340768"/>
          <a:ext cx="6504384" cy="469629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TextBox 2"/>
          <p:cNvSpPr txBox="1"/>
          <p:nvPr/>
        </p:nvSpPr>
        <p:spPr>
          <a:xfrm>
            <a:off x="2339752" y="692696"/>
            <a:ext cx="5009267" cy="646331"/>
          </a:xfrm>
          <a:prstGeom prst="rect">
            <a:avLst/>
          </a:prstGeom>
        </p:spPr>
        <p:style>
          <a:lnRef idx="2">
            <a:schemeClr val="accent2"/>
          </a:lnRef>
          <a:fillRef idx="1">
            <a:schemeClr val="lt1"/>
          </a:fillRef>
          <a:effectRef idx="0">
            <a:schemeClr val="accent2"/>
          </a:effectRef>
          <a:fontRef idx="minor">
            <a:schemeClr val="dk1"/>
          </a:fontRef>
        </p:style>
        <p:txBody>
          <a:bodyPr wrap="square" rtlCol="1">
            <a:spAutoFit/>
          </a:bodyPr>
          <a:lstStyle/>
          <a:p>
            <a:pPr algn="ctr"/>
            <a:r>
              <a:rPr lang="he-IL" sz="3600" b="1" dirty="0" smtClean="0"/>
              <a:t>שיטות של חיטוי מזון</a:t>
            </a:r>
            <a:endParaRPr lang="he-IL" sz="3600" b="1"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כותרת 1"/>
          <p:cNvSpPr>
            <a:spLocks noGrp="1"/>
          </p:cNvSpPr>
          <p:nvPr>
            <p:ph type="title"/>
          </p:nvPr>
        </p:nvSpPr>
        <p:spPr>
          <a:xfrm>
            <a:off x="392113" y="400110"/>
            <a:ext cx="8229600" cy="777875"/>
          </a:xfrm>
        </p:spPr>
        <p:style>
          <a:lnRef idx="2">
            <a:schemeClr val="accent2"/>
          </a:lnRef>
          <a:fillRef idx="1">
            <a:schemeClr val="lt1"/>
          </a:fillRef>
          <a:effectRef idx="0">
            <a:schemeClr val="accent2"/>
          </a:effectRef>
          <a:fontRef idx="minor">
            <a:schemeClr val="dk1"/>
          </a:fontRef>
        </p:style>
        <p:txBody>
          <a:bodyPr/>
          <a:lstStyle/>
          <a:p>
            <a:pPr eaLnBrk="1" hangingPunct="1"/>
            <a:r>
              <a:rPr lang="he-IL" b="1" dirty="0" smtClean="0">
                <a:solidFill>
                  <a:schemeClr val="tx2"/>
                </a:solidFill>
                <a:latin typeface="Guttman Yad-Brush" pitchFamily="2" charset="-79"/>
                <a:cs typeface="Guttman Yad-Brush" pitchFamily="2" charset="-79"/>
              </a:rPr>
              <a:t>שיטת כימיות </a:t>
            </a:r>
          </a:p>
        </p:txBody>
      </p:sp>
      <p:sp>
        <p:nvSpPr>
          <p:cNvPr id="21507" name="מציין מיקום תוכן 2"/>
          <p:cNvSpPr>
            <a:spLocks noGrp="1"/>
          </p:cNvSpPr>
          <p:nvPr>
            <p:ph sz="half" idx="1"/>
          </p:nvPr>
        </p:nvSpPr>
        <p:spPr>
          <a:xfrm>
            <a:off x="468313" y="1470025"/>
            <a:ext cx="8077200" cy="5271343"/>
          </a:xfrm>
        </p:spPr>
        <p:txBody>
          <a:bodyPr rtlCol="1">
            <a:normAutofit fontScale="92500" lnSpcReduction="10000"/>
          </a:bodyPr>
          <a:lstStyle/>
          <a:p>
            <a:pPr marL="0" indent="0" eaLnBrk="1" fontAlgn="auto" hangingPunct="1">
              <a:spcAft>
                <a:spcPts val="0"/>
              </a:spcAft>
              <a:buClr>
                <a:srgbClr val="FF0000"/>
              </a:buClr>
              <a:buNone/>
              <a:defRPr/>
            </a:pPr>
            <a:r>
              <a:rPr lang="he-IL" b="1" dirty="0" smtClean="0">
                <a:latin typeface="Arial" pitchFamily="34" charset="0"/>
              </a:rPr>
              <a:t>שימוש באוזון כחומר חיטוי כימי במזון:</a:t>
            </a:r>
          </a:p>
          <a:p>
            <a:pPr eaLnBrk="1" fontAlgn="auto" hangingPunct="1">
              <a:spcAft>
                <a:spcPts val="0"/>
              </a:spcAft>
              <a:buClr>
                <a:srgbClr val="FF0000"/>
              </a:buClr>
              <a:defRPr/>
            </a:pPr>
            <a:r>
              <a:rPr lang="he-IL" sz="2400" dirty="0">
                <a:solidFill>
                  <a:srgbClr val="006163"/>
                </a:solidFill>
                <a:latin typeface="Arial" panose="020B0604020202020204" pitchFamily="34" charset="0"/>
              </a:rPr>
              <a:t>אוזון עשוי מחמצן ונוצר בתהליך יינון של האוויר על ידי אור אולטרה סגול או מעבר של זרם חשמל באוויר. הזרם החשמלי או האור האולטרה סגול מפרק חלק ממולקולות החמצן הנמצאות באוויר והמולקולות המפורקות יתחברו עם מולקולות החמצן הקיימות באוויר וייצרו חמצן </a:t>
            </a:r>
            <a:r>
              <a:rPr lang="he-IL" sz="2400" b="1" dirty="0" smtClean="0">
                <a:solidFill>
                  <a:srgbClr val="006163"/>
                </a:solidFill>
                <a:latin typeface="Arial" panose="020B0604020202020204" pitchFamily="34" charset="0"/>
              </a:rPr>
              <a:t>3</a:t>
            </a:r>
            <a:r>
              <a:rPr lang="en-US" sz="2400" dirty="0" smtClean="0">
                <a:solidFill>
                  <a:srgbClr val="006163"/>
                </a:solidFill>
                <a:latin typeface="Arial" panose="020B0604020202020204" pitchFamily="34" charset="0"/>
              </a:rPr>
              <a:t>O</a:t>
            </a:r>
            <a:r>
              <a:rPr lang="he-IL" sz="2400" dirty="0" smtClean="0">
                <a:solidFill>
                  <a:srgbClr val="006163"/>
                </a:solidFill>
                <a:latin typeface="Arial" panose="020B0604020202020204" pitchFamily="34" charset="0"/>
              </a:rPr>
              <a:t>.</a:t>
            </a:r>
          </a:p>
          <a:p>
            <a:pPr eaLnBrk="1" fontAlgn="auto" hangingPunct="1">
              <a:spcAft>
                <a:spcPts val="0"/>
              </a:spcAft>
              <a:buClr>
                <a:srgbClr val="FF0000"/>
              </a:buClr>
              <a:defRPr/>
            </a:pPr>
            <a:r>
              <a:rPr lang="he-IL" sz="2400" dirty="0">
                <a:solidFill>
                  <a:srgbClr val="006163"/>
                </a:solidFill>
                <a:latin typeface="Arial" panose="020B0604020202020204" pitchFamily="34" charset="0"/>
              </a:rPr>
              <a:t>זוהי המולקולה המחמצנת ביותר הקיימת בטבע, יותר מכלור או תמיסה היפר </a:t>
            </a:r>
            <a:r>
              <a:rPr lang="he-IL" sz="2400" dirty="0" err="1">
                <a:solidFill>
                  <a:srgbClr val="006163"/>
                </a:solidFill>
                <a:latin typeface="Arial" panose="020B0604020202020204" pitchFamily="34" charset="0"/>
              </a:rPr>
              <a:t>כלורית</a:t>
            </a:r>
            <a:r>
              <a:rPr lang="he-IL" sz="2400" dirty="0">
                <a:solidFill>
                  <a:srgbClr val="006163"/>
                </a:solidFill>
                <a:latin typeface="Arial" panose="020B0604020202020204" pitchFamily="34" charset="0"/>
              </a:rPr>
              <a:t>. </a:t>
            </a:r>
            <a:endParaRPr lang="he-IL" sz="2400" dirty="0" smtClean="0">
              <a:solidFill>
                <a:srgbClr val="006163"/>
              </a:solidFill>
              <a:latin typeface="Arial" panose="020B0604020202020204" pitchFamily="34" charset="0"/>
            </a:endParaRPr>
          </a:p>
          <a:p>
            <a:pPr eaLnBrk="1" fontAlgn="auto" hangingPunct="1">
              <a:spcAft>
                <a:spcPts val="0"/>
              </a:spcAft>
              <a:buClr>
                <a:srgbClr val="FF0000"/>
              </a:buClr>
              <a:defRPr/>
            </a:pPr>
            <a:r>
              <a:rPr lang="he-IL" sz="2400" dirty="0">
                <a:solidFill>
                  <a:srgbClr val="006163"/>
                </a:solidFill>
                <a:latin typeface="Arial" panose="020B0604020202020204" pitchFamily="34" charset="0"/>
              </a:rPr>
              <a:t>תאי חיידקים הם בעלי רמת ארגון גבוהה והחמצן הנוסף </a:t>
            </a:r>
            <a:r>
              <a:rPr lang="he-IL" sz="2400" dirty="0" smtClean="0">
                <a:solidFill>
                  <a:srgbClr val="006163"/>
                </a:solidFill>
                <a:latin typeface="Arial" panose="020B0604020202020204" pitchFamily="34" charset="0"/>
              </a:rPr>
              <a:t>שבאוזון מפריע </a:t>
            </a:r>
            <a:r>
              <a:rPr lang="he-IL" sz="2400" dirty="0">
                <a:solidFill>
                  <a:srgbClr val="006163"/>
                </a:solidFill>
                <a:latin typeface="Arial" panose="020B0604020202020204" pitchFamily="34" charset="0"/>
              </a:rPr>
              <a:t>לסדר בתוך התאים והורס אותם, על ידי הרס קרומי התא או על ידי הרס חלבונים מתפקדים בתוך התא. כאשר האוזון מסיים את התחברותו הוא הופך חזרה להיות חמצן ולכן </a:t>
            </a:r>
            <a:r>
              <a:rPr lang="he-IL" sz="2400" u="sng" dirty="0">
                <a:solidFill>
                  <a:srgbClr val="006163"/>
                </a:solidFill>
                <a:latin typeface="Arial" panose="020B0604020202020204" pitchFamily="34" charset="0"/>
              </a:rPr>
              <a:t>אין </a:t>
            </a:r>
            <a:r>
              <a:rPr lang="he-IL" sz="2400" dirty="0">
                <a:solidFill>
                  <a:srgbClr val="006163"/>
                </a:solidFill>
                <a:latin typeface="Arial" panose="020B0604020202020204" pitchFamily="34" charset="0"/>
              </a:rPr>
              <a:t>שארית שהוא משאיר אחריו. שלא כמו כימיקלים, ברגע שהכנסת אותם למים הם נמצאים במים. זהו פתרון ירוק מאד לחיטוי.</a:t>
            </a:r>
            <a:endParaRPr lang="he-IL" sz="2400" b="1" dirty="0" smtClean="0">
              <a:latin typeface="Arial" pitchFamily="34" charset="0"/>
            </a:endParaRPr>
          </a:p>
          <a:p>
            <a:pPr eaLnBrk="1" fontAlgn="auto" hangingPunct="1">
              <a:spcAft>
                <a:spcPts val="0"/>
              </a:spcAft>
              <a:defRPr/>
            </a:pPr>
            <a:r>
              <a:rPr lang="he-IL" sz="2400" dirty="0">
                <a:solidFill>
                  <a:srgbClr val="006163"/>
                </a:solidFill>
                <a:latin typeface="Arial" panose="020B0604020202020204" pitchFamily="34" charset="0"/>
              </a:rPr>
              <a:t>אוזון מאושר על ידי משרד הבריאות הישראלי לשימוש כחומר חיטוי לירקות ופירות המיועדים לעיבוד תעשייתי או לטיפול בבתי אריזה. </a:t>
            </a:r>
            <a:endParaRPr lang="he-IL" sz="2400" dirty="0" smtClean="0"/>
          </a:p>
        </p:txBody>
      </p:sp>
      <p:sp>
        <p:nvSpPr>
          <p:cNvPr id="5" name="TextBox 4"/>
          <p:cNvSpPr txBox="1"/>
          <p:nvPr/>
        </p:nvSpPr>
        <p:spPr>
          <a:xfrm>
            <a:off x="0" y="0"/>
            <a:ext cx="2627784" cy="400110"/>
          </a:xfrm>
          <a:prstGeom prst="rect">
            <a:avLst/>
          </a:prstGeom>
          <a:noFill/>
        </p:spPr>
        <p:txBody>
          <a:bodyPr wrap="square" rtlCol="1">
            <a:spAutoFit/>
          </a:bodyPr>
          <a:lstStyle/>
          <a:p>
            <a:pPr algn="ctr"/>
            <a:r>
              <a:rPr lang="he-IL" sz="2000" b="1" dirty="0" smtClean="0">
                <a:solidFill>
                  <a:prstClr val="black"/>
                </a:solidFill>
              </a:rPr>
              <a:t>חיטוי- שיטה כימית </a:t>
            </a:r>
            <a:endParaRPr lang="he-IL" sz="2000" b="1" dirty="0">
              <a:solidFill>
                <a:prstClr val="black"/>
              </a:solidFill>
            </a:endParaRPr>
          </a:p>
        </p:txBody>
      </p:sp>
    </p:spTree>
    <p:extLst>
      <p:ext uri="{BB962C8B-B14F-4D97-AF65-F5344CB8AC3E}">
        <p14:creationId xmlns:p14="http://schemas.microsoft.com/office/powerpoint/2010/main" xmlns="" val="309117692"/>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afterEffect">
                                  <p:stCondLst>
                                    <p:cond delay="0"/>
                                  </p:stCondLst>
                                  <p:childTnLst>
                                    <p:set>
                                      <p:cBhvr>
                                        <p:cTn id="6" dur="1" fill="hold">
                                          <p:stCondLst>
                                            <p:cond delay="0"/>
                                          </p:stCondLst>
                                        </p:cTn>
                                        <p:tgtEl>
                                          <p:spTgt spid="21506"/>
                                        </p:tgtEl>
                                        <p:attrNameLst>
                                          <p:attrName>style.visibility</p:attrName>
                                        </p:attrNameLst>
                                      </p:cBhvr>
                                      <p:to>
                                        <p:strVal val="visible"/>
                                      </p:to>
                                    </p:set>
                                    <p:anim calcmode="lin" valueType="num">
                                      <p:cBhvr>
                                        <p:cTn id="7" dur="1000" fill="hold"/>
                                        <p:tgtEl>
                                          <p:spTgt spid="21506"/>
                                        </p:tgtEl>
                                        <p:attrNameLst>
                                          <p:attrName>ppt_w</p:attrName>
                                        </p:attrNameLst>
                                      </p:cBhvr>
                                      <p:tavLst>
                                        <p:tav tm="0">
                                          <p:val>
                                            <p:fltVal val="0"/>
                                          </p:val>
                                        </p:tav>
                                        <p:tav tm="100000">
                                          <p:val>
                                            <p:strVal val="#ppt_w"/>
                                          </p:val>
                                        </p:tav>
                                      </p:tavLst>
                                    </p:anim>
                                    <p:anim calcmode="lin" valueType="num">
                                      <p:cBhvr>
                                        <p:cTn id="8" dur="1000" fill="hold"/>
                                        <p:tgtEl>
                                          <p:spTgt spid="21506"/>
                                        </p:tgtEl>
                                        <p:attrNameLst>
                                          <p:attrName>ppt_h</p:attrName>
                                        </p:attrNameLst>
                                      </p:cBhvr>
                                      <p:tavLst>
                                        <p:tav tm="0">
                                          <p:val>
                                            <p:fltVal val="0"/>
                                          </p:val>
                                        </p:tav>
                                        <p:tav tm="100000">
                                          <p:val>
                                            <p:strVal val="#ppt_h"/>
                                          </p:val>
                                        </p:tav>
                                      </p:tavLst>
                                    </p:anim>
                                  </p:childTnLst>
                                </p:cTn>
                              </p:par>
                            </p:childTnLst>
                          </p:cTn>
                        </p:par>
                        <p:par>
                          <p:cTn id="9" fill="hold">
                            <p:stCondLst>
                              <p:cond delay="1000"/>
                            </p:stCondLst>
                            <p:childTnLst>
                              <p:par>
                                <p:cTn id="10" presetID="23" presetClass="entr" presetSubtype="16" fill="hold" grpId="0" nodeType="afterEffect">
                                  <p:stCondLst>
                                    <p:cond delay="0"/>
                                  </p:stCondLst>
                                  <p:childTnLst>
                                    <p:set>
                                      <p:cBhvr>
                                        <p:cTn id="11" dur="1" fill="hold">
                                          <p:stCondLst>
                                            <p:cond delay="0"/>
                                          </p:stCondLst>
                                        </p:cTn>
                                        <p:tgtEl>
                                          <p:spTgt spid="21507">
                                            <p:txEl>
                                              <p:pRg st="0" end="0"/>
                                            </p:txEl>
                                          </p:spTgt>
                                        </p:tgtEl>
                                        <p:attrNameLst>
                                          <p:attrName>style.visibility</p:attrName>
                                        </p:attrNameLst>
                                      </p:cBhvr>
                                      <p:to>
                                        <p:strVal val="visible"/>
                                      </p:to>
                                    </p:set>
                                    <p:anim calcmode="lin" valueType="num">
                                      <p:cBhvr>
                                        <p:cTn id="12" dur="1000" fill="hold"/>
                                        <p:tgtEl>
                                          <p:spTgt spid="21507">
                                            <p:txEl>
                                              <p:pRg st="0" end="0"/>
                                            </p:txEl>
                                          </p:spTgt>
                                        </p:tgtEl>
                                        <p:attrNameLst>
                                          <p:attrName>ppt_w</p:attrName>
                                        </p:attrNameLst>
                                      </p:cBhvr>
                                      <p:tavLst>
                                        <p:tav tm="0">
                                          <p:val>
                                            <p:fltVal val="0"/>
                                          </p:val>
                                        </p:tav>
                                        <p:tav tm="100000">
                                          <p:val>
                                            <p:strVal val="#ppt_w"/>
                                          </p:val>
                                        </p:tav>
                                      </p:tavLst>
                                    </p:anim>
                                    <p:anim calcmode="lin" valueType="num">
                                      <p:cBhvr>
                                        <p:cTn id="13" dur="1000" fill="hold"/>
                                        <p:tgtEl>
                                          <p:spTgt spid="21507">
                                            <p:txEl>
                                              <p:pRg st="0" end="0"/>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506" grpId="0" animBg="1"/>
      <p:bldP spid="21507"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כותרת 1"/>
          <p:cNvSpPr>
            <a:spLocks noGrp="1"/>
          </p:cNvSpPr>
          <p:nvPr>
            <p:ph type="title"/>
          </p:nvPr>
        </p:nvSpPr>
        <p:spPr>
          <a:xfrm>
            <a:off x="392113" y="400110"/>
            <a:ext cx="8229600" cy="777875"/>
          </a:xfrm>
        </p:spPr>
        <p:style>
          <a:lnRef idx="2">
            <a:schemeClr val="accent2"/>
          </a:lnRef>
          <a:fillRef idx="1">
            <a:schemeClr val="lt1"/>
          </a:fillRef>
          <a:effectRef idx="0">
            <a:schemeClr val="accent2"/>
          </a:effectRef>
          <a:fontRef idx="minor">
            <a:schemeClr val="dk1"/>
          </a:fontRef>
        </p:style>
        <p:txBody>
          <a:bodyPr/>
          <a:lstStyle/>
          <a:p>
            <a:pPr eaLnBrk="1" hangingPunct="1"/>
            <a:r>
              <a:rPr lang="he-IL" b="1" dirty="0" smtClean="0">
                <a:solidFill>
                  <a:schemeClr val="tx2"/>
                </a:solidFill>
                <a:latin typeface="Guttman Yad-Brush" pitchFamily="2" charset="-79"/>
                <a:cs typeface="Guttman Yad-Brush" pitchFamily="2" charset="-79"/>
              </a:rPr>
              <a:t>שיטה פיזיקאלית </a:t>
            </a:r>
          </a:p>
        </p:txBody>
      </p:sp>
      <p:sp>
        <p:nvSpPr>
          <p:cNvPr id="21507" name="מציין מיקום תוכן 2"/>
          <p:cNvSpPr>
            <a:spLocks noGrp="1"/>
          </p:cNvSpPr>
          <p:nvPr>
            <p:ph sz="half" idx="1"/>
          </p:nvPr>
        </p:nvSpPr>
        <p:spPr>
          <a:xfrm>
            <a:off x="468313" y="1177985"/>
            <a:ext cx="8077200" cy="5563383"/>
          </a:xfrm>
        </p:spPr>
        <p:txBody>
          <a:bodyPr rtlCol="1">
            <a:normAutofit/>
          </a:bodyPr>
          <a:lstStyle/>
          <a:p>
            <a:pPr marL="0" indent="0" eaLnBrk="1" fontAlgn="auto" hangingPunct="1">
              <a:spcAft>
                <a:spcPts val="0"/>
              </a:spcAft>
              <a:buClr>
                <a:srgbClr val="FF0000"/>
              </a:buClr>
              <a:buNone/>
              <a:defRPr/>
            </a:pPr>
            <a:r>
              <a:rPr lang="he-IL" b="1" dirty="0" smtClean="0">
                <a:latin typeface="Arial" pitchFamily="34" charset="0"/>
              </a:rPr>
              <a:t>שימוש בחום כתהליך חיטוי מזון- </a:t>
            </a:r>
            <a:r>
              <a:rPr lang="he-IL" sz="3500" b="1" dirty="0" smtClean="0">
                <a:solidFill>
                  <a:srgbClr val="FF0000"/>
                </a:solidFill>
                <a:latin typeface="Arial" pitchFamily="34" charset="0"/>
              </a:rPr>
              <a:t>תהליך </a:t>
            </a:r>
            <a:r>
              <a:rPr lang="he-IL" sz="3500" b="1" dirty="0" err="1" smtClean="0">
                <a:solidFill>
                  <a:srgbClr val="FF0000"/>
                </a:solidFill>
                <a:latin typeface="Arial" pitchFamily="34" charset="0"/>
              </a:rPr>
              <a:t>הפיסטור</a:t>
            </a:r>
            <a:r>
              <a:rPr lang="he-IL" b="1" dirty="0" smtClean="0">
                <a:latin typeface="Arial" pitchFamily="34" charset="0"/>
              </a:rPr>
              <a:t>:</a:t>
            </a:r>
          </a:p>
        </p:txBody>
      </p:sp>
      <p:sp>
        <p:nvSpPr>
          <p:cNvPr id="5" name="TextBox 4"/>
          <p:cNvSpPr txBox="1"/>
          <p:nvPr/>
        </p:nvSpPr>
        <p:spPr>
          <a:xfrm>
            <a:off x="0" y="0"/>
            <a:ext cx="2627784" cy="400110"/>
          </a:xfrm>
          <a:prstGeom prst="rect">
            <a:avLst/>
          </a:prstGeom>
          <a:noFill/>
        </p:spPr>
        <p:txBody>
          <a:bodyPr wrap="square" rtlCol="1">
            <a:spAutoFit/>
          </a:bodyPr>
          <a:lstStyle/>
          <a:p>
            <a:pPr algn="ctr"/>
            <a:r>
              <a:rPr lang="he-IL" sz="2000" b="1" dirty="0" smtClean="0">
                <a:solidFill>
                  <a:prstClr val="black"/>
                </a:solidFill>
              </a:rPr>
              <a:t>חיטוי- שיטה פיזיקאלית </a:t>
            </a:r>
            <a:endParaRPr lang="he-IL" sz="2000" b="1" dirty="0">
              <a:solidFill>
                <a:prstClr val="black"/>
              </a:solidFill>
            </a:endParaRPr>
          </a:p>
        </p:txBody>
      </p:sp>
      <p:sp>
        <p:nvSpPr>
          <p:cNvPr id="2" name="מלבן 1"/>
          <p:cNvSpPr/>
          <p:nvPr/>
        </p:nvSpPr>
        <p:spPr>
          <a:xfrm>
            <a:off x="899592" y="2136339"/>
            <a:ext cx="7200800" cy="4401205"/>
          </a:xfrm>
          <a:prstGeom prst="rect">
            <a:avLst/>
          </a:prstGeom>
        </p:spPr>
        <p:txBody>
          <a:bodyPr wrap="square">
            <a:spAutoFit/>
          </a:bodyPr>
          <a:lstStyle/>
          <a:p>
            <a:pPr marL="342900" indent="-342900">
              <a:buFont typeface="Arial" panose="020B0604020202020204" pitchFamily="34" charset="0"/>
              <a:buChar char="•"/>
            </a:pPr>
            <a:r>
              <a:rPr lang="he-IL" sz="2000" dirty="0"/>
              <a:t> הוא תהליך, הקרוי על שמו של לואי </a:t>
            </a:r>
            <a:r>
              <a:rPr lang="he-IL" sz="2000" dirty="0" smtClean="0"/>
              <a:t>פסטר, מפתח השיטה. </a:t>
            </a:r>
            <a:endParaRPr lang="he-IL" sz="2000" dirty="0"/>
          </a:p>
          <a:p>
            <a:pPr marL="342900" indent="-342900">
              <a:buFont typeface="Arial" panose="020B0604020202020204" pitchFamily="34" charset="0"/>
              <a:buChar char="•"/>
            </a:pPr>
            <a:r>
              <a:rPr lang="he-IL" sz="2000" dirty="0" smtClean="0"/>
              <a:t>הוא </a:t>
            </a:r>
            <a:r>
              <a:rPr lang="he-IL" sz="2000" dirty="0"/>
              <a:t>תהליך של חימום לטמפרטורה של 73 מעלות צלזיוס ל־16 שניות וקירור </a:t>
            </a:r>
            <a:r>
              <a:rPr lang="he-IL" sz="2000" dirty="0" err="1"/>
              <a:t>מיידי</a:t>
            </a:r>
            <a:r>
              <a:rPr lang="he-IL" sz="2000" dirty="0"/>
              <a:t> ל 2 מעלות צלזיוס. </a:t>
            </a:r>
            <a:endParaRPr lang="he-IL" sz="2000" dirty="0" smtClean="0"/>
          </a:p>
          <a:p>
            <a:pPr marL="342900" indent="-342900">
              <a:buFont typeface="Arial" panose="020B0604020202020204" pitchFamily="34" charset="0"/>
              <a:buChar char="•"/>
            </a:pPr>
            <a:r>
              <a:rPr lang="he-IL" sz="2000" dirty="0" smtClean="0"/>
              <a:t>תהליך </a:t>
            </a:r>
            <a:r>
              <a:rPr lang="he-IL" sz="2000" dirty="0"/>
              <a:t>זה הורס את כל החיידקים הפתוגניים ואת כל הפטריות (שמרים ועובשים שונים). </a:t>
            </a:r>
            <a:endParaRPr lang="he-IL" sz="2000" dirty="0" smtClean="0"/>
          </a:p>
          <a:p>
            <a:pPr marL="342900" indent="-342900">
              <a:buFont typeface="Arial" panose="020B0604020202020204" pitchFamily="34" charset="0"/>
              <a:buChar char="•"/>
            </a:pPr>
            <a:r>
              <a:rPr lang="he-IL" sz="2000" dirty="0" smtClean="0"/>
              <a:t>החימום </a:t>
            </a:r>
            <a:r>
              <a:rPr lang="he-IL" sz="2000" dirty="0"/>
              <a:t>המהיר בטמפרטורה מבוקרת והקירור המהיר גורמים לכך, שנשמרים רוב הערכים התזונתיים (החלבונים, הוויטמינים) של המזון המפוסטר. </a:t>
            </a:r>
            <a:endParaRPr lang="he-IL" sz="2000" dirty="0" smtClean="0"/>
          </a:p>
          <a:p>
            <a:pPr marL="342900" indent="-342900">
              <a:buFont typeface="Arial" panose="020B0604020202020204" pitchFamily="34" charset="0"/>
              <a:buChar char="•"/>
            </a:pPr>
            <a:r>
              <a:rPr lang="he-IL" sz="2000" dirty="0" smtClean="0"/>
              <a:t>החיסרון </a:t>
            </a:r>
            <a:r>
              <a:rPr lang="he-IL" sz="2000" dirty="0"/>
              <a:t>בתהליך הוא שהוא אינו פוגע בנבגי החיידקים. </a:t>
            </a:r>
            <a:endParaRPr lang="he-IL" sz="2000" dirty="0" smtClean="0"/>
          </a:p>
          <a:p>
            <a:pPr marL="342900" indent="-342900">
              <a:buFont typeface="Arial" panose="020B0604020202020204" pitchFamily="34" charset="0"/>
              <a:buChar char="•"/>
            </a:pPr>
            <a:r>
              <a:rPr lang="he-IL" sz="2000" dirty="0" smtClean="0"/>
              <a:t>תהליך </a:t>
            </a:r>
            <a:r>
              <a:rPr lang="he-IL" sz="2000" dirty="0"/>
              <a:t>זה מגביל את אורך החיים של המזון המפוסטר שכן לאחר פרק זמן מסוים, הנבגים מתפתחים לחיידקים פעילים ופוגעים במזון. </a:t>
            </a:r>
            <a:endParaRPr lang="he-IL" sz="2000" dirty="0" smtClean="0"/>
          </a:p>
          <a:p>
            <a:pPr marL="342900" indent="-342900">
              <a:buFont typeface="Arial" panose="020B0604020202020204" pitchFamily="34" charset="0"/>
              <a:buChar char="•"/>
            </a:pPr>
            <a:r>
              <a:rPr lang="he-IL" sz="2000" dirty="0" smtClean="0"/>
              <a:t>שמירה </a:t>
            </a:r>
            <a:r>
              <a:rPr lang="he-IL" sz="2000" dirty="0"/>
              <a:t>בקירור של מזון מפוסטר מעכבת את התהליך ומאריכה את אורך החיים של המוצר. </a:t>
            </a:r>
            <a:endParaRPr lang="he-IL" sz="2000" dirty="0" smtClean="0"/>
          </a:p>
          <a:p>
            <a:pPr marL="342900" indent="-342900">
              <a:buFont typeface="Arial" panose="020B0604020202020204" pitchFamily="34" charset="0"/>
              <a:buChar char="•"/>
            </a:pPr>
            <a:r>
              <a:rPr lang="he-IL" sz="2000" dirty="0" smtClean="0"/>
              <a:t>בישראל</a:t>
            </a:r>
            <a:r>
              <a:rPr lang="he-IL" sz="2000" dirty="0"/>
              <a:t>, החלב הנמכר בשקיות הינו חלב מפוסטר.</a:t>
            </a:r>
          </a:p>
        </p:txBody>
      </p:sp>
    </p:spTree>
    <p:extLst>
      <p:ext uri="{BB962C8B-B14F-4D97-AF65-F5344CB8AC3E}">
        <p14:creationId xmlns:p14="http://schemas.microsoft.com/office/powerpoint/2010/main" xmlns="" val="1242367122"/>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afterEffect">
                                  <p:stCondLst>
                                    <p:cond delay="0"/>
                                  </p:stCondLst>
                                  <p:childTnLst>
                                    <p:set>
                                      <p:cBhvr>
                                        <p:cTn id="6" dur="1" fill="hold">
                                          <p:stCondLst>
                                            <p:cond delay="0"/>
                                          </p:stCondLst>
                                        </p:cTn>
                                        <p:tgtEl>
                                          <p:spTgt spid="21506"/>
                                        </p:tgtEl>
                                        <p:attrNameLst>
                                          <p:attrName>style.visibility</p:attrName>
                                        </p:attrNameLst>
                                      </p:cBhvr>
                                      <p:to>
                                        <p:strVal val="visible"/>
                                      </p:to>
                                    </p:set>
                                    <p:anim calcmode="lin" valueType="num">
                                      <p:cBhvr>
                                        <p:cTn id="7" dur="1000" fill="hold"/>
                                        <p:tgtEl>
                                          <p:spTgt spid="21506"/>
                                        </p:tgtEl>
                                        <p:attrNameLst>
                                          <p:attrName>ppt_w</p:attrName>
                                        </p:attrNameLst>
                                      </p:cBhvr>
                                      <p:tavLst>
                                        <p:tav tm="0">
                                          <p:val>
                                            <p:fltVal val="0"/>
                                          </p:val>
                                        </p:tav>
                                        <p:tav tm="100000">
                                          <p:val>
                                            <p:strVal val="#ppt_w"/>
                                          </p:val>
                                        </p:tav>
                                      </p:tavLst>
                                    </p:anim>
                                    <p:anim calcmode="lin" valueType="num">
                                      <p:cBhvr>
                                        <p:cTn id="8" dur="1000" fill="hold"/>
                                        <p:tgtEl>
                                          <p:spTgt spid="21506"/>
                                        </p:tgtEl>
                                        <p:attrNameLst>
                                          <p:attrName>ppt_h</p:attrName>
                                        </p:attrNameLst>
                                      </p:cBhvr>
                                      <p:tavLst>
                                        <p:tav tm="0">
                                          <p:val>
                                            <p:fltVal val="0"/>
                                          </p:val>
                                        </p:tav>
                                        <p:tav tm="100000">
                                          <p:val>
                                            <p:strVal val="#ppt_h"/>
                                          </p:val>
                                        </p:tav>
                                      </p:tavLst>
                                    </p:anim>
                                  </p:childTnLst>
                                </p:cTn>
                              </p:par>
                            </p:childTnLst>
                          </p:cTn>
                        </p:par>
                        <p:par>
                          <p:cTn id="9" fill="hold">
                            <p:stCondLst>
                              <p:cond delay="1000"/>
                            </p:stCondLst>
                            <p:childTnLst>
                              <p:par>
                                <p:cTn id="10" presetID="23" presetClass="entr" presetSubtype="16" fill="hold" grpId="0" nodeType="afterEffect">
                                  <p:stCondLst>
                                    <p:cond delay="0"/>
                                  </p:stCondLst>
                                  <p:childTnLst>
                                    <p:set>
                                      <p:cBhvr>
                                        <p:cTn id="11" dur="1" fill="hold">
                                          <p:stCondLst>
                                            <p:cond delay="0"/>
                                          </p:stCondLst>
                                        </p:cTn>
                                        <p:tgtEl>
                                          <p:spTgt spid="21507">
                                            <p:txEl>
                                              <p:pRg st="0" end="0"/>
                                            </p:txEl>
                                          </p:spTgt>
                                        </p:tgtEl>
                                        <p:attrNameLst>
                                          <p:attrName>style.visibility</p:attrName>
                                        </p:attrNameLst>
                                      </p:cBhvr>
                                      <p:to>
                                        <p:strVal val="visible"/>
                                      </p:to>
                                    </p:set>
                                    <p:anim calcmode="lin" valueType="num">
                                      <p:cBhvr>
                                        <p:cTn id="12" dur="1000" fill="hold"/>
                                        <p:tgtEl>
                                          <p:spTgt spid="21507">
                                            <p:txEl>
                                              <p:pRg st="0" end="0"/>
                                            </p:txEl>
                                          </p:spTgt>
                                        </p:tgtEl>
                                        <p:attrNameLst>
                                          <p:attrName>ppt_w</p:attrName>
                                        </p:attrNameLst>
                                      </p:cBhvr>
                                      <p:tavLst>
                                        <p:tav tm="0">
                                          <p:val>
                                            <p:fltVal val="0"/>
                                          </p:val>
                                        </p:tav>
                                        <p:tav tm="100000">
                                          <p:val>
                                            <p:strVal val="#ppt_w"/>
                                          </p:val>
                                        </p:tav>
                                      </p:tavLst>
                                    </p:anim>
                                    <p:anim calcmode="lin" valueType="num">
                                      <p:cBhvr>
                                        <p:cTn id="13" dur="1000" fill="hold"/>
                                        <p:tgtEl>
                                          <p:spTgt spid="21507">
                                            <p:txEl>
                                              <p:pRg st="0" end="0"/>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506" grpId="0" animBg="1"/>
      <p:bldP spid="21507"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4" name="דיאגרמה 13"/>
          <p:cNvGraphicFramePr/>
          <p:nvPr/>
        </p:nvGraphicFramePr>
        <p:xfrm>
          <a:off x="1907704" y="1268760"/>
          <a:ext cx="6096000"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TextBox 2"/>
          <p:cNvSpPr txBox="1"/>
          <p:nvPr/>
        </p:nvSpPr>
        <p:spPr>
          <a:xfrm>
            <a:off x="755576" y="620688"/>
            <a:ext cx="1944216" cy="1569660"/>
          </a:xfrm>
          <a:prstGeom prst="rect">
            <a:avLst/>
          </a:prstGeom>
          <a:noFill/>
        </p:spPr>
        <p:txBody>
          <a:bodyPr wrap="square" rtlCol="1">
            <a:spAutoFit/>
          </a:bodyPr>
          <a:lstStyle/>
          <a:p>
            <a:pPr algn="ctr"/>
            <a:r>
              <a:rPr lang="he-IL" sz="2400" b="1" dirty="0">
                <a:solidFill>
                  <a:prstClr val="black">
                    <a:lumMod val="95000"/>
                    <a:lumOff val="5000"/>
                  </a:prstClr>
                </a:solidFill>
                <a:effectLst>
                  <a:outerShdw blurRad="38100" dist="38100" dir="2700000" algn="tl">
                    <a:srgbClr val="000000">
                      <a:alpha val="43137"/>
                    </a:srgbClr>
                  </a:outerShdw>
                </a:effectLst>
              </a:rPr>
              <a:t>תזכורת:</a:t>
            </a:r>
          </a:p>
          <a:p>
            <a:pPr algn="ctr"/>
            <a:r>
              <a:rPr lang="he-IL" b="1" dirty="0">
                <a:solidFill>
                  <a:srgbClr val="FF0000"/>
                </a:solidFill>
              </a:rPr>
              <a:t>עיקור:</a:t>
            </a:r>
            <a:r>
              <a:rPr lang="he-IL" b="1" dirty="0">
                <a:solidFill>
                  <a:prstClr val="black"/>
                </a:solidFill>
              </a:rPr>
              <a:t> סילוק</a:t>
            </a:r>
            <a:r>
              <a:rPr lang="he-IL" b="1" dirty="0">
                <a:solidFill>
                  <a:srgbClr val="4BACC6">
                    <a:lumMod val="75000"/>
                  </a:srgbClr>
                </a:solidFill>
              </a:rPr>
              <a:t> </a:t>
            </a:r>
            <a:r>
              <a:rPr lang="he-IL" b="1" dirty="0">
                <a:solidFill>
                  <a:srgbClr val="1F497D">
                    <a:lumMod val="75000"/>
                  </a:srgbClr>
                </a:solidFill>
                <a:effectLst>
                  <a:outerShdw blurRad="38100" dist="38100" dir="2700000" algn="tl">
                    <a:srgbClr val="000000">
                      <a:alpha val="43137"/>
                    </a:srgbClr>
                  </a:outerShdw>
                </a:effectLst>
              </a:rPr>
              <a:t>כל צורות החיים </a:t>
            </a:r>
            <a:r>
              <a:rPr lang="he-IL" b="1" dirty="0">
                <a:solidFill>
                  <a:prstClr val="black"/>
                </a:solidFill>
              </a:rPr>
              <a:t>של המיקרואורגניזמים,</a:t>
            </a:r>
          </a:p>
          <a:p>
            <a:pPr algn="ctr"/>
            <a:r>
              <a:rPr lang="he-IL" b="1" dirty="0">
                <a:solidFill>
                  <a:srgbClr val="1F497D">
                    <a:lumMod val="75000"/>
                  </a:srgbClr>
                </a:solidFill>
                <a:effectLst>
                  <a:outerShdw blurRad="38100" dist="38100" dir="2700000" algn="tl">
                    <a:srgbClr val="000000">
                      <a:alpha val="43137"/>
                    </a:srgbClr>
                  </a:outerShdw>
                </a:effectLst>
              </a:rPr>
              <a:t> כולל </a:t>
            </a:r>
            <a:r>
              <a:rPr lang="he-IL" b="1" dirty="0">
                <a:solidFill>
                  <a:srgbClr val="1F497D">
                    <a:lumMod val="75000"/>
                  </a:srgbClr>
                </a:solidFill>
                <a:effectLst>
                  <a:outerShdw blurRad="38100" dist="38100" dir="2700000" algn="tl">
                    <a:srgbClr val="000000">
                      <a:alpha val="43137"/>
                    </a:srgbClr>
                  </a:outerShdw>
                </a:effectLst>
                <a:hlinkClick r:id="" action="ppaction://hlinkshowjump?jump=nextslide"/>
              </a:rPr>
              <a:t>הנבגים</a:t>
            </a:r>
            <a:endParaRPr lang="he-IL" b="1" dirty="0">
              <a:solidFill>
                <a:srgbClr val="1F497D">
                  <a:lumMod val="75000"/>
                </a:srgbClr>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xmlns="" val="120540082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דיאגרמה 1"/>
          <p:cNvGraphicFramePr/>
          <p:nvPr>
            <p:extLst>
              <p:ext uri="{D42A27DB-BD31-4B8C-83A1-F6EECF244321}">
                <p14:modId xmlns:p14="http://schemas.microsoft.com/office/powerpoint/2010/main" xmlns="" val="964822389"/>
              </p:ext>
            </p:extLst>
          </p:nvPr>
        </p:nvGraphicFramePr>
        <p:xfrm>
          <a:off x="1547664" y="1340768"/>
          <a:ext cx="6504384" cy="469629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TextBox 2"/>
          <p:cNvSpPr txBox="1"/>
          <p:nvPr/>
        </p:nvSpPr>
        <p:spPr>
          <a:xfrm>
            <a:off x="2339752" y="692696"/>
            <a:ext cx="5009267" cy="646331"/>
          </a:xfrm>
          <a:prstGeom prst="rect">
            <a:avLst/>
          </a:prstGeom>
        </p:spPr>
        <p:style>
          <a:lnRef idx="2">
            <a:schemeClr val="accent2"/>
          </a:lnRef>
          <a:fillRef idx="1">
            <a:schemeClr val="lt1"/>
          </a:fillRef>
          <a:effectRef idx="0">
            <a:schemeClr val="accent2"/>
          </a:effectRef>
          <a:fontRef idx="minor">
            <a:schemeClr val="dk1"/>
          </a:fontRef>
        </p:style>
        <p:txBody>
          <a:bodyPr wrap="square" rtlCol="1">
            <a:spAutoFit/>
          </a:bodyPr>
          <a:lstStyle/>
          <a:p>
            <a:pPr algn="ctr"/>
            <a:r>
              <a:rPr lang="he-IL" sz="3600" b="1" dirty="0" smtClean="0"/>
              <a:t>שיטות של עיקור מזון</a:t>
            </a:r>
            <a:endParaRPr lang="he-IL" sz="3600" b="1"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כותרת 1"/>
          <p:cNvSpPr>
            <a:spLocks noGrp="1"/>
          </p:cNvSpPr>
          <p:nvPr>
            <p:ph type="title"/>
          </p:nvPr>
        </p:nvSpPr>
        <p:spPr>
          <a:xfrm>
            <a:off x="468313" y="692150"/>
            <a:ext cx="8229600" cy="777875"/>
          </a:xfrm>
        </p:spPr>
        <p:style>
          <a:lnRef idx="2">
            <a:schemeClr val="accent2"/>
          </a:lnRef>
          <a:fillRef idx="1">
            <a:schemeClr val="lt1"/>
          </a:fillRef>
          <a:effectRef idx="0">
            <a:schemeClr val="accent2"/>
          </a:effectRef>
          <a:fontRef idx="minor">
            <a:schemeClr val="dk1"/>
          </a:fontRef>
        </p:style>
        <p:txBody>
          <a:bodyPr/>
          <a:lstStyle/>
          <a:p>
            <a:pPr eaLnBrk="1" hangingPunct="1"/>
            <a:r>
              <a:rPr lang="he-IL" b="1" dirty="0" smtClean="0">
                <a:solidFill>
                  <a:schemeClr val="tx2"/>
                </a:solidFill>
                <a:latin typeface="Guttman Yad-Brush" pitchFamily="2" charset="-79"/>
                <a:cs typeface="Guttman Yad-Brush" pitchFamily="2" charset="-79"/>
              </a:rPr>
              <a:t>שיטת הסינון</a:t>
            </a:r>
          </a:p>
        </p:txBody>
      </p:sp>
      <p:sp>
        <p:nvSpPr>
          <p:cNvPr id="21507" name="מציין מיקום תוכן 2"/>
          <p:cNvSpPr>
            <a:spLocks noGrp="1"/>
          </p:cNvSpPr>
          <p:nvPr>
            <p:ph sz="half" idx="1"/>
          </p:nvPr>
        </p:nvSpPr>
        <p:spPr>
          <a:xfrm>
            <a:off x="468313" y="1844675"/>
            <a:ext cx="8077200" cy="4537075"/>
          </a:xfrm>
        </p:spPr>
        <p:txBody>
          <a:bodyPr rtlCol="1">
            <a:normAutofit/>
          </a:bodyPr>
          <a:lstStyle/>
          <a:p>
            <a:pPr eaLnBrk="1" fontAlgn="auto" hangingPunct="1">
              <a:spcAft>
                <a:spcPts val="0"/>
              </a:spcAft>
              <a:buClr>
                <a:srgbClr val="FF0000"/>
              </a:buClr>
              <a:buFont typeface="Wingdings" pitchFamily="2" charset="2"/>
              <a:buChar char="v"/>
              <a:defRPr/>
            </a:pPr>
            <a:r>
              <a:rPr lang="he-IL" b="1" dirty="0" smtClean="0">
                <a:latin typeface="Arial" pitchFamily="34" charset="0"/>
              </a:rPr>
              <a:t>בשיטה זו משתמשים במסננת בעלת גודל חרירים הקטנה מ- 0.22 מיקרון.</a:t>
            </a:r>
          </a:p>
          <a:p>
            <a:pPr eaLnBrk="1" fontAlgn="auto" hangingPunct="1">
              <a:spcAft>
                <a:spcPts val="0"/>
              </a:spcAft>
              <a:buClr>
                <a:srgbClr val="FF0000"/>
              </a:buClr>
              <a:buFont typeface="Wingdings" pitchFamily="2" charset="2"/>
              <a:buChar char="v"/>
              <a:defRPr/>
            </a:pPr>
            <a:r>
              <a:rPr lang="he-IL" b="1" dirty="0" smtClean="0">
                <a:latin typeface="Arial" pitchFamily="34" charset="0"/>
              </a:rPr>
              <a:t>שיטה זו משמשת לעיקור נוזלים שיכולים </a:t>
            </a:r>
            <a:r>
              <a:rPr lang="he-IL" b="1" dirty="0" err="1" smtClean="0">
                <a:latin typeface="Arial" pitchFamily="34" charset="0"/>
              </a:rPr>
              <a:t>לההרס</a:t>
            </a:r>
            <a:r>
              <a:rPr lang="he-IL" b="1" dirty="0" smtClean="0">
                <a:latin typeface="Arial" pitchFamily="34" charset="0"/>
              </a:rPr>
              <a:t> בתהליך של הקרנה או חימום.</a:t>
            </a:r>
          </a:p>
          <a:p>
            <a:pPr eaLnBrk="1" fontAlgn="auto" hangingPunct="1">
              <a:spcAft>
                <a:spcPts val="0"/>
              </a:spcAft>
              <a:buClr>
                <a:srgbClr val="FF0000"/>
              </a:buClr>
              <a:buFont typeface="Wingdings" pitchFamily="2" charset="2"/>
              <a:buChar char="v"/>
              <a:defRPr/>
            </a:pPr>
            <a:r>
              <a:rPr lang="he-IL" b="1" dirty="0" smtClean="0">
                <a:latin typeface="Arial" pitchFamily="34" charset="0"/>
              </a:rPr>
              <a:t>מיקרואורגניזמים הגדולים מגודל של 0.22 מיקרון נלכדים במסננת ואינם עוברים לתסנין (הנוזל המסונן).</a:t>
            </a:r>
          </a:p>
          <a:p>
            <a:pPr eaLnBrk="1" fontAlgn="auto" hangingPunct="1">
              <a:spcAft>
                <a:spcPts val="0"/>
              </a:spcAft>
              <a:buClr>
                <a:srgbClr val="FF0000"/>
              </a:buClr>
              <a:buFont typeface="Wingdings" pitchFamily="2" charset="2"/>
              <a:buChar char="v"/>
              <a:defRPr/>
            </a:pPr>
            <a:r>
              <a:rPr lang="he-IL" b="1" dirty="0" smtClean="0">
                <a:latin typeface="Arial" pitchFamily="34" charset="0"/>
              </a:rPr>
              <a:t>התסנין המתקבל נחשב למעוקר, וללא </a:t>
            </a:r>
            <a:r>
              <a:rPr lang="he-IL" b="1" dirty="0" err="1" smtClean="0">
                <a:latin typeface="Arial" pitchFamily="34" charset="0"/>
              </a:rPr>
              <a:t>מיקרוארגניזמים</a:t>
            </a:r>
            <a:r>
              <a:rPr lang="he-IL" b="1" dirty="0" smtClean="0">
                <a:latin typeface="Arial" pitchFamily="34" charset="0"/>
              </a:rPr>
              <a:t> כלל.</a:t>
            </a:r>
          </a:p>
          <a:p>
            <a:pPr eaLnBrk="1" fontAlgn="auto" hangingPunct="1">
              <a:spcAft>
                <a:spcPts val="0"/>
              </a:spcAft>
              <a:defRPr/>
            </a:pPr>
            <a:endParaRPr lang="he-IL" dirty="0" smtClean="0"/>
          </a:p>
        </p:txBody>
      </p:sp>
      <p:sp>
        <p:nvSpPr>
          <p:cNvPr id="5" name="TextBox 4"/>
          <p:cNvSpPr txBox="1"/>
          <p:nvPr/>
        </p:nvSpPr>
        <p:spPr>
          <a:xfrm>
            <a:off x="0" y="0"/>
            <a:ext cx="2627784" cy="400110"/>
          </a:xfrm>
          <a:prstGeom prst="rect">
            <a:avLst/>
          </a:prstGeom>
          <a:noFill/>
        </p:spPr>
        <p:txBody>
          <a:bodyPr wrap="square" rtlCol="1">
            <a:spAutoFit/>
          </a:bodyPr>
          <a:lstStyle/>
          <a:p>
            <a:pPr algn="ctr"/>
            <a:r>
              <a:rPr lang="he-IL" sz="2000" b="1" dirty="0" smtClean="0"/>
              <a:t>עיקור- שיטה </a:t>
            </a:r>
            <a:r>
              <a:rPr lang="he-IL" sz="2000" b="1" dirty="0" err="1" smtClean="0"/>
              <a:t>מכנית</a:t>
            </a:r>
            <a:r>
              <a:rPr lang="he-IL" sz="2000" b="1" dirty="0" smtClean="0"/>
              <a:t> </a:t>
            </a:r>
            <a:endParaRPr lang="he-IL" sz="2000" b="1"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afterEffect">
                                  <p:stCondLst>
                                    <p:cond delay="0"/>
                                  </p:stCondLst>
                                  <p:childTnLst>
                                    <p:set>
                                      <p:cBhvr>
                                        <p:cTn id="6" dur="1" fill="hold">
                                          <p:stCondLst>
                                            <p:cond delay="0"/>
                                          </p:stCondLst>
                                        </p:cTn>
                                        <p:tgtEl>
                                          <p:spTgt spid="21506"/>
                                        </p:tgtEl>
                                        <p:attrNameLst>
                                          <p:attrName>style.visibility</p:attrName>
                                        </p:attrNameLst>
                                      </p:cBhvr>
                                      <p:to>
                                        <p:strVal val="visible"/>
                                      </p:to>
                                    </p:set>
                                    <p:anim calcmode="lin" valueType="num">
                                      <p:cBhvr>
                                        <p:cTn id="7" dur="1000" fill="hold"/>
                                        <p:tgtEl>
                                          <p:spTgt spid="21506"/>
                                        </p:tgtEl>
                                        <p:attrNameLst>
                                          <p:attrName>ppt_w</p:attrName>
                                        </p:attrNameLst>
                                      </p:cBhvr>
                                      <p:tavLst>
                                        <p:tav tm="0">
                                          <p:val>
                                            <p:fltVal val="0"/>
                                          </p:val>
                                        </p:tav>
                                        <p:tav tm="100000">
                                          <p:val>
                                            <p:strVal val="#ppt_w"/>
                                          </p:val>
                                        </p:tav>
                                      </p:tavLst>
                                    </p:anim>
                                    <p:anim calcmode="lin" valueType="num">
                                      <p:cBhvr>
                                        <p:cTn id="8" dur="1000" fill="hold"/>
                                        <p:tgtEl>
                                          <p:spTgt spid="21506"/>
                                        </p:tgtEl>
                                        <p:attrNameLst>
                                          <p:attrName>ppt_h</p:attrName>
                                        </p:attrNameLst>
                                      </p:cBhvr>
                                      <p:tavLst>
                                        <p:tav tm="0">
                                          <p:val>
                                            <p:fltVal val="0"/>
                                          </p:val>
                                        </p:tav>
                                        <p:tav tm="100000">
                                          <p:val>
                                            <p:strVal val="#ppt_h"/>
                                          </p:val>
                                        </p:tav>
                                      </p:tavLst>
                                    </p:anim>
                                  </p:childTnLst>
                                </p:cTn>
                              </p:par>
                            </p:childTnLst>
                          </p:cTn>
                        </p:par>
                        <p:par>
                          <p:cTn id="9" fill="hold">
                            <p:stCondLst>
                              <p:cond delay="1000"/>
                            </p:stCondLst>
                            <p:childTnLst>
                              <p:par>
                                <p:cTn id="10" presetID="23" presetClass="entr" presetSubtype="16" fill="hold" grpId="0" nodeType="afterEffect">
                                  <p:stCondLst>
                                    <p:cond delay="0"/>
                                  </p:stCondLst>
                                  <p:childTnLst>
                                    <p:set>
                                      <p:cBhvr>
                                        <p:cTn id="11" dur="1" fill="hold">
                                          <p:stCondLst>
                                            <p:cond delay="0"/>
                                          </p:stCondLst>
                                        </p:cTn>
                                        <p:tgtEl>
                                          <p:spTgt spid="21507">
                                            <p:txEl>
                                              <p:pRg st="0" end="0"/>
                                            </p:txEl>
                                          </p:spTgt>
                                        </p:tgtEl>
                                        <p:attrNameLst>
                                          <p:attrName>style.visibility</p:attrName>
                                        </p:attrNameLst>
                                      </p:cBhvr>
                                      <p:to>
                                        <p:strVal val="visible"/>
                                      </p:to>
                                    </p:set>
                                    <p:anim calcmode="lin" valueType="num">
                                      <p:cBhvr>
                                        <p:cTn id="12" dur="1000" fill="hold"/>
                                        <p:tgtEl>
                                          <p:spTgt spid="21507">
                                            <p:txEl>
                                              <p:pRg st="0" end="0"/>
                                            </p:txEl>
                                          </p:spTgt>
                                        </p:tgtEl>
                                        <p:attrNameLst>
                                          <p:attrName>ppt_w</p:attrName>
                                        </p:attrNameLst>
                                      </p:cBhvr>
                                      <p:tavLst>
                                        <p:tav tm="0">
                                          <p:val>
                                            <p:fltVal val="0"/>
                                          </p:val>
                                        </p:tav>
                                        <p:tav tm="100000">
                                          <p:val>
                                            <p:strVal val="#ppt_w"/>
                                          </p:val>
                                        </p:tav>
                                      </p:tavLst>
                                    </p:anim>
                                    <p:anim calcmode="lin" valueType="num">
                                      <p:cBhvr>
                                        <p:cTn id="13" dur="1000" fill="hold"/>
                                        <p:tgtEl>
                                          <p:spTgt spid="21507">
                                            <p:txEl>
                                              <p:pRg st="0" end="0"/>
                                            </p:txEl>
                                          </p:spTgt>
                                        </p:tgtEl>
                                        <p:attrNameLst>
                                          <p:attrName>ppt_h</p:attrName>
                                        </p:attrNameLst>
                                      </p:cBhvr>
                                      <p:tavLst>
                                        <p:tav tm="0">
                                          <p:val>
                                            <p:fltVal val="0"/>
                                          </p:val>
                                        </p:tav>
                                        <p:tav tm="100000">
                                          <p:val>
                                            <p:strVal val="#ppt_h"/>
                                          </p:val>
                                        </p:tav>
                                      </p:tavLst>
                                    </p:anim>
                                  </p:childTnLst>
                                </p:cTn>
                              </p:par>
                            </p:childTnLst>
                          </p:cTn>
                        </p:par>
                        <p:par>
                          <p:cTn id="14" fill="hold">
                            <p:stCondLst>
                              <p:cond delay="2000"/>
                            </p:stCondLst>
                            <p:childTnLst>
                              <p:par>
                                <p:cTn id="15" presetID="23" presetClass="entr" presetSubtype="16" fill="hold" grpId="0" nodeType="afterEffect">
                                  <p:stCondLst>
                                    <p:cond delay="0"/>
                                  </p:stCondLst>
                                  <p:childTnLst>
                                    <p:set>
                                      <p:cBhvr>
                                        <p:cTn id="16" dur="1" fill="hold">
                                          <p:stCondLst>
                                            <p:cond delay="0"/>
                                          </p:stCondLst>
                                        </p:cTn>
                                        <p:tgtEl>
                                          <p:spTgt spid="21507">
                                            <p:txEl>
                                              <p:pRg st="1" end="1"/>
                                            </p:txEl>
                                          </p:spTgt>
                                        </p:tgtEl>
                                        <p:attrNameLst>
                                          <p:attrName>style.visibility</p:attrName>
                                        </p:attrNameLst>
                                      </p:cBhvr>
                                      <p:to>
                                        <p:strVal val="visible"/>
                                      </p:to>
                                    </p:set>
                                    <p:anim calcmode="lin" valueType="num">
                                      <p:cBhvr>
                                        <p:cTn id="17" dur="1000" fill="hold"/>
                                        <p:tgtEl>
                                          <p:spTgt spid="21507">
                                            <p:txEl>
                                              <p:pRg st="1" end="1"/>
                                            </p:txEl>
                                          </p:spTgt>
                                        </p:tgtEl>
                                        <p:attrNameLst>
                                          <p:attrName>ppt_w</p:attrName>
                                        </p:attrNameLst>
                                      </p:cBhvr>
                                      <p:tavLst>
                                        <p:tav tm="0">
                                          <p:val>
                                            <p:fltVal val="0"/>
                                          </p:val>
                                        </p:tav>
                                        <p:tav tm="100000">
                                          <p:val>
                                            <p:strVal val="#ppt_w"/>
                                          </p:val>
                                        </p:tav>
                                      </p:tavLst>
                                    </p:anim>
                                    <p:anim calcmode="lin" valueType="num">
                                      <p:cBhvr>
                                        <p:cTn id="18" dur="1000" fill="hold"/>
                                        <p:tgtEl>
                                          <p:spTgt spid="21507">
                                            <p:txEl>
                                              <p:pRg st="1" end="1"/>
                                            </p:txEl>
                                          </p:spTgt>
                                        </p:tgtEl>
                                        <p:attrNameLst>
                                          <p:attrName>ppt_h</p:attrName>
                                        </p:attrNameLst>
                                      </p:cBhvr>
                                      <p:tavLst>
                                        <p:tav tm="0">
                                          <p:val>
                                            <p:fltVal val="0"/>
                                          </p:val>
                                        </p:tav>
                                        <p:tav tm="100000">
                                          <p:val>
                                            <p:strVal val="#ppt_h"/>
                                          </p:val>
                                        </p:tav>
                                      </p:tavLst>
                                    </p:anim>
                                  </p:childTnLst>
                                </p:cTn>
                              </p:par>
                            </p:childTnLst>
                          </p:cTn>
                        </p:par>
                        <p:par>
                          <p:cTn id="19" fill="hold">
                            <p:stCondLst>
                              <p:cond delay="3000"/>
                            </p:stCondLst>
                            <p:childTnLst>
                              <p:par>
                                <p:cTn id="20" presetID="23" presetClass="entr" presetSubtype="16" fill="hold" grpId="0" nodeType="afterEffect">
                                  <p:stCondLst>
                                    <p:cond delay="0"/>
                                  </p:stCondLst>
                                  <p:childTnLst>
                                    <p:set>
                                      <p:cBhvr>
                                        <p:cTn id="21" dur="1" fill="hold">
                                          <p:stCondLst>
                                            <p:cond delay="0"/>
                                          </p:stCondLst>
                                        </p:cTn>
                                        <p:tgtEl>
                                          <p:spTgt spid="21507">
                                            <p:txEl>
                                              <p:pRg st="2" end="2"/>
                                            </p:txEl>
                                          </p:spTgt>
                                        </p:tgtEl>
                                        <p:attrNameLst>
                                          <p:attrName>style.visibility</p:attrName>
                                        </p:attrNameLst>
                                      </p:cBhvr>
                                      <p:to>
                                        <p:strVal val="visible"/>
                                      </p:to>
                                    </p:set>
                                    <p:anim calcmode="lin" valueType="num">
                                      <p:cBhvr>
                                        <p:cTn id="22" dur="1000" fill="hold"/>
                                        <p:tgtEl>
                                          <p:spTgt spid="21507">
                                            <p:txEl>
                                              <p:pRg st="2" end="2"/>
                                            </p:txEl>
                                          </p:spTgt>
                                        </p:tgtEl>
                                        <p:attrNameLst>
                                          <p:attrName>ppt_w</p:attrName>
                                        </p:attrNameLst>
                                      </p:cBhvr>
                                      <p:tavLst>
                                        <p:tav tm="0">
                                          <p:val>
                                            <p:fltVal val="0"/>
                                          </p:val>
                                        </p:tav>
                                        <p:tav tm="100000">
                                          <p:val>
                                            <p:strVal val="#ppt_w"/>
                                          </p:val>
                                        </p:tav>
                                      </p:tavLst>
                                    </p:anim>
                                    <p:anim calcmode="lin" valueType="num">
                                      <p:cBhvr>
                                        <p:cTn id="23" dur="1000" fill="hold"/>
                                        <p:tgtEl>
                                          <p:spTgt spid="21507">
                                            <p:txEl>
                                              <p:pRg st="2" end="2"/>
                                            </p:txEl>
                                          </p:spTgt>
                                        </p:tgtEl>
                                        <p:attrNameLst>
                                          <p:attrName>ppt_h</p:attrName>
                                        </p:attrNameLst>
                                      </p:cBhvr>
                                      <p:tavLst>
                                        <p:tav tm="0">
                                          <p:val>
                                            <p:fltVal val="0"/>
                                          </p:val>
                                        </p:tav>
                                        <p:tav tm="100000">
                                          <p:val>
                                            <p:strVal val="#ppt_h"/>
                                          </p:val>
                                        </p:tav>
                                      </p:tavLst>
                                    </p:anim>
                                  </p:childTnLst>
                                </p:cTn>
                              </p:par>
                            </p:childTnLst>
                          </p:cTn>
                        </p:par>
                        <p:par>
                          <p:cTn id="24" fill="hold">
                            <p:stCondLst>
                              <p:cond delay="4000"/>
                            </p:stCondLst>
                            <p:childTnLst>
                              <p:par>
                                <p:cTn id="25" presetID="23" presetClass="entr" presetSubtype="16" fill="hold" grpId="0" nodeType="afterEffect">
                                  <p:stCondLst>
                                    <p:cond delay="0"/>
                                  </p:stCondLst>
                                  <p:childTnLst>
                                    <p:set>
                                      <p:cBhvr>
                                        <p:cTn id="26" dur="1" fill="hold">
                                          <p:stCondLst>
                                            <p:cond delay="0"/>
                                          </p:stCondLst>
                                        </p:cTn>
                                        <p:tgtEl>
                                          <p:spTgt spid="21507">
                                            <p:txEl>
                                              <p:pRg st="3" end="3"/>
                                            </p:txEl>
                                          </p:spTgt>
                                        </p:tgtEl>
                                        <p:attrNameLst>
                                          <p:attrName>style.visibility</p:attrName>
                                        </p:attrNameLst>
                                      </p:cBhvr>
                                      <p:to>
                                        <p:strVal val="visible"/>
                                      </p:to>
                                    </p:set>
                                    <p:anim calcmode="lin" valueType="num">
                                      <p:cBhvr>
                                        <p:cTn id="27" dur="1000" fill="hold"/>
                                        <p:tgtEl>
                                          <p:spTgt spid="21507">
                                            <p:txEl>
                                              <p:pRg st="3" end="3"/>
                                            </p:txEl>
                                          </p:spTgt>
                                        </p:tgtEl>
                                        <p:attrNameLst>
                                          <p:attrName>ppt_w</p:attrName>
                                        </p:attrNameLst>
                                      </p:cBhvr>
                                      <p:tavLst>
                                        <p:tav tm="0">
                                          <p:val>
                                            <p:fltVal val="0"/>
                                          </p:val>
                                        </p:tav>
                                        <p:tav tm="100000">
                                          <p:val>
                                            <p:strVal val="#ppt_w"/>
                                          </p:val>
                                        </p:tav>
                                      </p:tavLst>
                                    </p:anim>
                                    <p:anim calcmode="lin" valueType="num">
                                      <p:cBhvr>
                                        <p:cTn id="28" dur="1000" fill="hold"/>
                                        <p:tgtEl>
                                          <p:spTgt spid="21507">
                                            <p:txEl>
                                              <p:pRg st="3" end="3"/>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506" grpId="0" animBg="1"/>
      <p:bldP spid="21507"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כותרת 1"/>
          <p:cNvSpPr>
            <a:spLocks noGrp="1"/>
          </p:cNvSpPr>
          <p:nvPr>
            <p:ph type="title"/>
          </p:nvPr>
        </p:nvSpPr>
        <p:spPr>
          <a:xfrm>
            <a:off x="468313" y="692150"/>
            <a:ext cx="8229600" cy="777875"/>
          </a:xfrm>
        </p:spPr>
        <p:style>
          <a:lnRef idx="2">
            <a:schemeClr val="accent2"/>
          </a:lnRef>
          <a:fillRef idx="1">
            <a:schemeClr val="lt1"/>
          </a:fillRef>
          <a:effectRef idx="0">
            <a:schemeClr val="accent2"/>
          </a:effectRef>
          <a:fontRef idx="minor">
            <a:schemeClr val="dk1"/>
          </a:fontRef>
        </p:style>
        <p:txBody>
          <a:bodyPr/>
          <a:lstStyle/>
          <a:p>
            <a:pPr eaLnBrk="1" hangingPunct="1"/>
            <a:r>
              <a:rPr lang="he-IL" b="1" dirty="0" smtClean="0">
                <a:solidFill>
                  <a:schemeClr val="tx2"/>
                </a:solidFill>
                <a:latin typeface="Guttman Yad-Brush" pitchFamily="2" charset="-79"/>
                <a:cs typeface="Guttman Yad-Brush" pitchFamily="2" charset="-79"/>
              </a:rPr>
              <a:t>שיטת ההקרנה</a:t>
            </a:r>
          </a:p>
        </p:txBody>
      </p:sp>
      <p:sp>
        <p:nvSpPr>
          <p:cNvPr id="21507" name="מציין מיקום תוכן 2"/>
          <p:cNvSpPr>
            <a:spLocks noGrp="1"/>
          </p:cNvSpPr>
          <p:nvPr>
            <p:ph sz="half" idx="1"/>
          </p:nvPr>
        </p:nvSpPr>
        <p:spPr>
          <a:xfrm>
            <a:off x="468313" y="1844675"/>
            <a:ext cx="8077200" cy="4537075"/>
          </a:xfrm>
        </p:spPr>
        <p:txBody>
          <a:bodyPr rtlCol="1">
            <a:normAutofit lnSpcReduction="10000"/>
          </a:bodyPr>
          <a:lstStyle/>
          <a:p>
            <a:pPr eaLnBrk="1" fontAlgn="auto" hangingPunct="1">
              <a:spcAft>
                <a:spcPts val="0"/>
              </a:spcAft>
              <a:buClr>
                <a:srgbClr val="FF0000"/>
              </a:buClr>
              <a:buFont typeface="Wingdings" pitchFamily="2" charset="2"/>
              <a:buChar char="v"/>
              <a:defRPr/>
            </a:pPr>
            <a:r>
              <a:rPr lang="he-IL" b="1" dirty="0" smtClean="0">
                <a:latin typeface="Arial" pitchFamily="34" charset="0"/>
              </a:rPr>
              <a:t>ההקרנה נעשית במתקן מיוחד בעל קירות אטומים שאינם נותנים לקרינה המסוכנת להיפלט החוצה.</a:t>
            </a:r>
          </a:p>
          <a:p>
            <a:pPr eaLnBrk="1" fontAlgn="auto" hangingPunct="1">
              <a:spcAft>
                <a:spcPts val="0"/>
              </a:spcAft>
              <a:buClr>
                <a:srgbClr val="FF0000"/>
              </a:buClr>
              <a:buFont typeface="Wingdings" pitchFamily="2" charset="2"/>
              <a:buChar char="v"/>
              <a:defRPr/>
            </a:pPr>
            <a:r>
              <a:rPr lang="he-IL" b="1" dirty="0" smtClean="0">
                <a:latin typeface="Arial" pitchFamily="34" charset="0"/>
              </a:rPr>
              <a:t> שיטה זו הינה שיטה בטוחה ויעילה משום שהקרינה לא נשארת במזון.</a:t>
            </a:r>
          </a:p>
          <a:p>
            <a:pPr eaLnBrk="1" fontAlgn="auto" hangingPunct="1">
              <a:spcAft>
                <a:spcPts val="0"/>
              </a:spcAft>
              <a:buClr>
                <a:srgbClr val="FF0000"/>
              </a:buClr>
              <a:buFont typeface="Wingdings" pitchFamily="2" charset="2"/>
              <a:buChar char="v"/>
              <a:defRPr/>
            </a:pPr>
            <a:r>
              <a:rPr lang="he-IL" b="1" dirty="0" smtClean="0">
                <a:latin typeface="Arial" pitchFamily="34" charset="0"/>
              </a:rPr>
              <a:t>באמצעות שיטה זו משמרים בעיקר תבלינים, בצל, פולי קפה ועוד. </a:t>
            </a:r>
            <a:endParaRPr lang="en-US" b="1" dirty="0" smtClean="0">
              <a:latin typeface="Arial" pitchFamily="34" charset="0"/>
              <a:cs typeface="Arial" pitchFamily="34" charset="0"/>
            </a:endParaRPr>
          </a:p>
          <a:p>
            <a:pPr eaLnBrk="1" fontAlgn="auto" hangingPunct="1">
              <a:spcAft>
                <a:spcPts val="0"/>
              </a:spcAft>
              <a:buClr>
                <a:srgbClr val="FF0000"/>
              </a:buClr>
              <a:buFont typeface="Wingdings" pitchFamily="2" charset="2"/>
              <a:buChar char="v"/>
              <a:defRPr/>
            </a:pPr>
            <a:r>
              <a:rPr lang="he-IL" b="1" dirty="0" smtClean="0">
                <a:latin typeface="Arial" pitchFamily="34" charset="0"/>
              </a:rPr>
              <a:t>השיטה היא ייחודית בכך שהיא נעזרת בקרינה שממיתה את הפטריות והחיידקים שבמזון. </a:t>
            </a:r>
          </a:p>
          <a:p>
            <a:pPr eaLnBrk="1" fontAlgn="auto" hangingPunct="1">
              <a:spcAft>
                <a:spcPts val="0"/>
              </a:spcAft>
              <a:buClr>
                <a:srgbClr val="FF0000"/>
              </a:buClr>
              <a:buFont typeface="Wingdings" pitchFamily="2" charset="2"/>
              <a:buChar char="v"/>
              <a:defRPr/>
            </a:pPr>
            <a:r>
              <a:rPr lang="he-IL" b="1" dirty="0" smtClean="0">
                <a:latin typeface="Arial" pitchFamily="34" charset="0"/>
              </a:rPr>
              <a:t>בארץ ישנו מתקן בנחל סורק שמבצע הקרנה</a:t>
            </a:r>
          </a:p>
          <a:p>
            <a:pPr eaLnBrk="1" fontAlgn="auto" hangingPunct="1">
              <a:spcAft>
                <a:spcPts val="0"/>
              </a:spcAft>
              <a:buClr>
                <a:srgbClr val="FF0000"/>
              </a:buClr>
              <a:buFont typeface="Wingdings" pitchFamily="2" charset="2"/>
              <a:buChar char="v"/>
              <a:defRPr/>
            </a:pPr>
            <a:r>
              <a:rPr lang="he-IL" b="1" dirty="0" smtClean="0">
                <a:latin typeface="Arial" pitchFamily="34" charset="0"/>
              </a:rPr>
              <a:t> וישנו סימון מיוחד על מוצר שעבר הקרנה</a:t>
            </a:r>
          </a:p>
          <a:p>
            <a:pPr eaLnBrk="1" fontAlgn="auto" hangingPunct="1">
              <a:spcAft>
                <a:spcPts val="0"/>
              </a:spcAft>
              <a:defRPr/>
            </a:pPr>
            <a:endParaRPr lang="he-IL" dirty="0" smtClean="0"/>
          </a:p>
        </p:txBody>
      </p:sp>
      <p:pic>
        <p:nvPicPr>
          <p:cNvPr id="9220" name="Picture 4" descr="https://encrypted-tbn3.gstatic.com/images?q=tbn:ANd9GcQBLseyFPlhiu_7VRt_SKwPpyu7_PM1GYuvxDxctrfoI1Onv4cQOA"/>
          <p:cNvPicPr>
            <a:picLocks noChangeAspect="1" noChangeArrowheads="1"/>
          </p:cNvPicPr>
          <p:nvPr/>
        </p:nvPicPr>
        <p:blipFill>
          <a:blip r:embed="rId3" cstate="print"/>
          <a:srcRect/>
          <a:stretch>
            <a:fillRect/>
          </a:stretch>
        </p:blipFill>
        <p:spPr bwMode="auto">
          <a:xfrm>
            <a:off x="182563" y="4797425"/>
            <a:ext cx="1677987" cy="1747838"/>
          </a:xfrm>
          <a:prstGeom prst="rect">
            <a:avLst/>
          </a:prstGeom>
          <a:noFill/>
          <a:ln w="9525">
            <a:noFill/>
            <a:miter lim="800000"/>
            <a:headEnd/>
            <a:tailEnd/>
          </a:ln>
        </p:spPr>
      </p:pic>
      <p:sp>
        <p:nvSpPr>
          <p:cNvPr id="5" name="TextBox 4"/>
          <p:cNvSpPr txBox="1"/>
          <p:nvPr/>
        </p:nvSpPr>
        <p:spPr>
          <a:xfrm>
            <a:off x="0" y="0"/>
            <a:ext cx="2771800" cy="400110"/>
          </a:xfrm>
          <a:prstGeom prst="rect">
            <a:avLst/>
          </a:prstGeom>
          <a:noFill/>
        </p:spPr>
        <p:txBody>
          <a:bodyPr wrap="square" rtlCol="1">
            <a:spAutoFit/>
          </a:bodyPr>
          <a:lstStyle/>
          <a:p>
            <a:pPr algn="ctr"/>
            <a:r>
              <a:rPr lang="he-IL" sz="2000" b="1" dirty="0" smtClean="0"/>
              <a:t>עיקור- שיטה </a:t>
            </a:r>
            <a:r>
              <a:rPr lang="he-IL" sz="2000" b="1" dirty="0" err="1" smtClean="0"/>
              <a:t>פיזיקלית</a:t>
            </a:r>
            <a:endParaRPr lang="he-IL" sz="2000" b="1"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afterEffect">
                                  <p:stCondLst>
                                    <p:cond delay="0"/>
                                  </p:stCondLst>
                                  <p:childTnLst>
                                    <p:set>
                                      <p:cBhvr>
                                        <p:cTn id="6" dur="1" fill="hold">
                                          <p:stCondLst>
                                            <p:cond delay="0"/>
                                          </p:stCondLst>
                                        </p:cTn>
                                        <p:tgtEl>
                                          <p:spTgt spid="21506"/>
                                        </p:tgtEl>
                                        <p:attrNameLst>
                                          <p:attrName>style.visibility</p:attrName>
                                        </p:attrNameLst>
                                      </p:cBhvr>
                                      <p:to>
                                        <p:strVal val="visible"/>
                                      </p:to>
                                    </p:set>
                                    <p:anim calcmode="lin" valueType="num">
                                      <p:cBhvr>
                                        <p:cTn id="7" dur="1000" fill="hold"/>
                                        <p:tgtEl>
                                          <p:spTgt spid="21506"/>
                                        </p:tgtEl>
                                        <p:attrNameLst>
                                          <p:attrName>ppt_w</p:attrName>
                                        </p:attrNameLst>
                                      </p:cBhvr>
                                      <p:tavLst>
                                        <p:tav tm="0">
                                          <p:val>
                                            <p:fltVal val="0"/>
                                          </p:val>
                                        </p:tav>
                                        <p:tav tm="100000">
                                          <p:val>
                                            <p:strVal val="#ppt_w"/>
                                          </p:val>
                                        </p:tav>
                                      </p:tavLst>
                                    </p:anim>
                                    <p:anim calcmode="lin" valueType="num">
                                      <p:cBhvr>
                                        <p:cTn id="8" dur="1000" fill="hold"/>
                                        <p:tgtEl>
                                          <p:spTgt spid="21506"/>
                                        </p:tgtEl>
                                        <p:attrNameLst>
                                          <p:attrName>ppt_h</p:attrName>
                                        </p:attrNameLst>
                                      </p:cBhvr>
                                      <p:tavLst>
                                        <p:tav tm="0">
                                          <p:val>
                                            <p:fltVal val="0"/>
                                          </p:val>
                                        </p:tav>
                                        <p:tav tm="100000">
                                          <p:val>
                                            <p:strVal val="#ppt_h"/>
                                          </p:val>
                                        </p:tav>
                                      </p:tavLst>
                                    </p:anim>
                                  </p:childTnLst>
                                </p:cTn>
                              </p:par>
                            </p:childTnLst>
                          </p:cTn>
                        </p:par>
                        <p:par>
                          <p:cTn id="9" fill="hold">
                            <p:stCondLst>
                              <p:cond delay="1000"/>
                            </p:stCondLst>
                            <p:childTnLst>
                              <p:par>
                                <p:cTn id="10" presetID="23" presetClass="entr" presetSubtype="16" fill="hold" grpId="0" nodeType="afterEffect">
                                  <p:stCondLst>
                                    <p:cond delay="0"/>
                                  </p:stCondLst>
                                  <p:childTnLst>
                                    <p:set>
                                      <p:cBhvr>
                                        <p:cTn id="11" dur="1" fill="hold">
                                          <p:stCondLst>
                                            <p:cond delay="0"/>
                                          </p:stCondLst>
                                        </p:cTn>
                                        <p:tgtEl>
                                          <p:spTgt spid="21507">
                                            <p:txEl>
                                              <p:pRg st="0" end="0"/>
                                            </p:txEl>
                                          </p:spTgt>
                                        </p:tgtEl>
                                        <p:attrNameLst>
                                          <p:attrName>style.visibility</p:attrName>
                                        </p:attrNameLst>
                                      </p:cBhvr>
                                      <p:to>
                                        <p:strVal val="visible"/>
                                      </p:to>
                                    </p:set>
                                    <p:anim calcmode="lin" valueType="num">
                                      <p:cBhvr>
                                        <p:cTn id="12" dur="1000" fill="hold"/>
                                        <p:tgtEl>
                                          <p:spTgt spid="21507">
                                            <p:txEl>
                                              <p:pRg st="0" end="0"/>
                                            </p:txEl>
                                          </p:spTgt>
                                        </p:tgtEl>
                                        <p:attrNameLst>
                                          <p:attrName>ppt_w</p:attrName>
                                        </p:attrNameLst>
                                      </p:cBhvr>
                                      <p:tavLst>
                                        <p:tav tm="0">
                                          <p:val>
                                            <p:fltVal val="0"/>
                                          </p:val>
                                        </p:tav>
                                        <p:tav tm="100000">
                                          <p:val>
                                            <p:strVal val="#ppt_w"/>
                                          </p:val>
                                        </p:tav>
                                      </p:tavLst>
                                    </p:anim>
                                    <p:anim calcmode="lin" valueType="num">
                                      <p:cBhvr>
                                        <p:cTn id="13" dur="1000" fill="hold"/>
                                        <p:tgtEl>
                                          <p:spTgt spid="21507">
                                            <p:txEl>
                                              <p:pRg st="0" end="0"/>
                                            </p:txEl>
                                          </p:spTgt>
                                        </p:tgtEl>
                                        <p:attrNameLst>
                                          <p:attrName>ppt_h</p:attrName>
                                        </p:attrNameLst>
                                      </p:cBhvr>
                                      <p:tavLst>
                                        <p:tav tm="0">
                                          <p:val>
                                            <p:fltVal val="0"/>
                                          </p:val>
                                        </p:tav>
                                        <p:tav tm="100000">
                                          <p:val>
                                            <p:strVal val="#ppt_h"/>
                                          </p:val>
                                        </p:tav>
                                      </p:tavLst>
                                    </p:anim>
                                  </p:childTnLst>
                                </p:cTn>
                              </p:par>
                            </p:childTnLst>
                          </p:cTn>
                        </p:par>
                        <p:par>
                          <p:cTn id="14" fill="hold">
                            <p:stCondLst>
                              <p:cond delay="2000"/>
                            </p:stCondLst>
                            <p:childTnLst>
                              <p:par>
                                <p:cTn id="15" presetID="23" presetClass="entr" presetSubtype="16" fill="hold" grpId="0" nodeType="afterEffect">
                                  <p:stCondLst>
                                    <p:cond delay="0"/>
                                  </p:stCondLst>
                                  <p:childTnLst>
                                    <p:set>
                                      <p:cBhvr>
                                        <p:cTn id="16" dur="1" fill="hold">
                                          <p:stCondLst>
                                            <p:cond delay="0"/>
                                          </p:stCondLst>
                                        </p:cTn>
                                        <p:tgtEl>
                                          <p:spTgt spid="21507">
                                            <p:txEl>
                                              <p:pRg st="1" end="1"/>
                                            </p:txEl>
                                          </p:spTgt>
                                        </p:tgtEl>
                                        <p:attrNameLst>
                                          <p:attrName>style.visibility</p:attrName>
                                        </p:attrNameLst>
                                      </p:cBhvr>
                                      <p:to>
                                        <p:strVal val="visible"/>
                                      </p:to>
                                    </p:set>
                                    <p:anim calcmode="lin" valueType="num">
                                      <p:cBhvr>
                                        <p:cTn id="17" dur="1000" fill="hold"/>
                                        <p:tgtEl>
                                          <p:spTgt spid="21507">
                                            <p:txEl>
                                              <p:pRg st="1" end="1"/>
                                            </p:txEl>
                                          </p:spTgt>
                                        </p:tgtEl>
                                        <p:attrNameLst>
                                          <p:attrName>ppt_w</p:attrName>
                                        </p:attrNameLst>
                                      </p:cBhvr>
                                      <p:tavLst>
                                        <p:tav tm="0">
                                          <p:val>
                                            <p:fltVal val="0"/>
                                          </p:val>
                                        </p:tav>
                                        <p:tav tm="100000">
                                          <p:val>
                                            <p:strVal val="#ppt_w"/>
                                          </p:val>
                                        </p:tav>
                                      </p:tavLst>
                                    </p:anim>
                                    <p:anim calcmode="lin" valueType="num">
                                      <p:cBhvr>
                                        <p:cTn id="18" dur="1000" fill="hold"/>
                                        <p:tgtEl>
                                          <p:spTgt spid="21507">
                                            <p:txEl>
                                              <p:pRg st="1" end="1"/>
                                            </p:txEl>
                                          </p:spTgt>
                                        </p:tgtEl>
                                        <p:attrNameLst>
                                          <p:attrName>ppt_h</p:attrName>
                                        </p:attrNameLst>
                                      </p:cBhvr>
                                      <p:tavLst>
                                        <p:tav tm="0">
                                          <p:val>
                                            <p:fltVal val="0"/>
                                          </p:val>
                                        </p:tav>
                                        <p:tav tm="100000">
                                          <p:val>
                                            <p:strVal val="#ppt_h"/>
                                          </p:val>
                                        </p:tav>
                                      </p:tavLst>
                                    </p:anim>
                                  </p:childTnLst>
                                </p:cTn>
                              </p:par>
                            </p:childTnLst>
                          </p:cTn>
                        </p:par>
                        <p:par>
                          <p:cTn id="19" fill="hold">
                            <p:stCondLst>
                              <p:cond delay="3000"/>
                            </p:stCondLst>
                            <p:childTnLst>
                              <p:par>
                                <p:cTn id="20" presetID="23" presetClass="entr" presetSubtype="16" fill="hold" grpId="0" nodeType="afterEffect">
                                  <p:stCondLst>
                                    <p:cond delay="0"/>
                                  </p:stCondLst>
                                  <p:childTnLst>
                                    <p:set>
                                      <p:cBhvr>
                                        <p:cTn id="21" dur="1" fill="hold">
                                          <p:stCondLst>
                                            <p:cond delay="0"/>
                                          </p:stCondLst>
                                        </p:cTn>
                                        <p:tgtEl>
                                          <p:spTgt spid="21507">
                                            <p:txEl>
                                              <p:pRg st="2" end="2"/>
                                            </p:txEl>
                                          </p:spTgt>
                                        </p:tgtEl>
                                        <p:attrNameLst>
                                          <p:attrName>style.visibility</p:attrName>
                                        </p:attrNameLst>
                                      </p:cBhvr>
                                      <p:to>
                                        <p:strVal val="visible"/>
                                      </p:to>
                                    </p:set>
                                    <p:anim calcmode="lin" valueType="num">
                                      <p:cBhvr>
                                        <p:cTn id="22" dur="1000" fill="hold"/>
                                        <p:tgtEl>
                                          <p:spTgt spid="21507">
                                            <p:txEl>
                                              <p:pRg st="2" end="2"/>
                                            </p:txEl>
                                          </p:spTgt>
                                        </p:tgtEl>
                                        <p:attrNameLst>
                                          <p:attrName>ppt_w</p:attrName>
                                        </p:attrNameLst>
                                      </p:cBhvr>
                                      <p:tavLst>
                                        <p:tav tm="0">
                                          <p:val>
                                            <p:fltVal val="0"/>
                                          </p:val>
                                        </p:tav>
                                        <p:tav tm="100000">
                                          <p:val>
                                            <p:strVal val="#ppt_w"/>
                                          </p:val>
                                        </p:tav>
                                      </p:tavLst>
                                    </p:anim>
                                    <p:anim calcmode="lin" valueType="num">
                                      <p:cBhvr>
                                        <p:cTn id="23" dur="1000" fill="hold"/>
                                        <p:tgtEl>
                                          <p:spTgt spid="21507">
                                            <p:txEl>
                                              <p:pRg st="2" end="2"/>
                                            </p:txEl>
                                          </p:spTgt>
                                        </p:tgtEl>
                                        <p:attrNameLst>
                                          <p:attrName>ppt_h</p:attrName>
                                        </p:attrNameLst>
                                      </p:cBhvr>
                                      <p:tavLst>
                                        <p:tav tm="0">
                                          <p:val>
                                            <p:fltVal val="0"/>
                                          </p:val>
                                        </p:tav>
                                        <p:tav tm="100000">
                                          <p:val>
                                            <p:strVal val="#ppt_h"/>
                                          </p:val>
                                        </p:tav>
                                      </p:tavLst>
                                    </p:anim>
                                  </p:childTnLst>
                                </p:cTn>
                              </p:par>
                            </p:childTnLst>
                          </p:cTn>
                        </p:par>
                        <p:par>
                          <p:cTn id="24" fill="hold">
                            <p:stCondLst>
                              <p:cond delay="4000"/>
                            </p:stCondLst>
                            <p:childTnLst>
                              <p:par>
                                <p:cTn id="25" presetID="23" presetClass="entr" presetSubtype="16" fill="hold" grpId="0" nodeType="afterEffect">
                                  <p:stCondLst>
                                    <p:cond delay="0"/>
                                  </p:stCondLst>
                                  <p:childTnLst>
                                    <p:set>
                                      <p:cBhvr>
                                        <p:cTn id="26" dur="1" fill="hold">
                                          <p:stCondLst>
                                            <p:cond delay="0"/>
                                          </p:stCondLst>
                                        </p:cTn>
                                        <p:tgtEl>
                                          <p:spTgt spid="21507">
                                            <p:txEl>
                                              <p:pRg st="3" end="3"/>
                                            </p:txEl>
                                          </p:spTgt>
                                        </p:tgtEl>
                                        <p:attrNameLst>
                                          <p:attrName>style.visibility</p:attrName>
                                        </p:attrNameLst>
                                      </p:cBhvr>
                                      <p:to>
                                        <p:strVal val="visible"/>
                                      </p:to>
                                    </p:set>
                                    <p:anim calcmode="lin" valueType="num">
                                      <p:cBhvr>
                                        <p:cTn id="27" dur="1000" fill="hold"/>
                                        <p:tgtEl>
                                          <p:spTgt spid="21507">
                                            <p:txEl>
                                              <p:pRg st="3" end="3"/>
                                            </p:txEl>
                                          </p:spTgt>
                                        </p:tgtEl>
                                        <p:attrNameLst>
                                          <p:attrName>ppt_w</p:attrName>
                                        </p:attrNameLst>
                                      </p:cBhvr>
                                      <p:tavLst>
                                        <p:tav tm="0">
                                          <p:val>
                                            <p:fltVal val="0"/>
                                          </p:val>
                                        </p:tav>
                                        <p:tav tm="100000">
                                          <p:val>
                                            <p:strVal val="#ppt_w"/>
                                          </p:val>
                                        </p:tav>
                                      </p:tavLst>
                                    </p:anim>
                                    <p:anim calcmode="lin" valueType="num">
                                      <p:cBhvr>
                                        <p:cTn id="28" dur="1000" fill="hold"/>
                                        <p:tgtEl>
                                          <p:spTgt spid="21507">
                                            <p:txEl>
                                              <p:pRg st="3" end="3"/>
                                            </p:txEl>
                                          </p:spTgt>
                                        </p:tgtEl>
                                        <p:attrNameLst>
                                          <p:attrName>ppt_h</p:attrName>
                                        </p:attrNameLst>
                                      </p:cBhvr>
                                      <p:tavLst>
                                        <p:tav tm="0">
                                          <p:val>
                                            <p:fltVal val="0"/>
                                          </p:val>
                                        </p:tav>
                                        <p:tav tm="100000">
                                          <p:val>
                                            <p:strVal val="#ppt_h"/>
                                          </p:val>
                                        </p:tav>
                                      </p:tavLst>
                                    </p:anim>
                                  </p:childTnLst>
                                </p:cTn>
                              </p:par>
                            </p:childTnLst>
                          </p:cTn>
                        </p:par>
                      </p:childTnLst>
                    </p:cTn>
                  </p:par>
                  <p:par>
                    <p:cTn id="29" fill="hold">
                      <p:stCondLst>
                        <p:cond delay="indefinite"/>
                      </p:stCondLst>
                      <p:childTnLst>
                        <p:par>
                          <p:cTn id="30" fill="hold">
                            <p:stCondLst>
                              <p:cond delay="0"/>
                            </p:stCondLst>
                            <p:childTnLst>
                              <p:par>
                                <p:cTn id="31" presetID="23" presetClass="entr" presetSubtype="16" fill="hold" grpId="0" nodeType="clickEffect">
                                  <p:stCondLst>
                                    <p:cond delay="0"/>
                                  </p:stCondLst>
                                  <p:childTnLst>
                                    <p:set>
                                      <p:cBhvr>
                                        <p:cTn id="32" dur="1" fill="hold">
                                          <p:stCondLst>
                                            <p:cond delay="0"/>
                                          </p:stCondLst>
                                        </p:cTn>
                                        <p:tgtEl>
                                          <p:spTgt spid="21507">
                                            <p:txEl>
                                              <p:pRg st="4" end="4"/>
                                            </p:txEl>
                                          </p:spTgt>
                                        </p:tgtEl>
                                        <p:attrNameLst>
                                          <p:attrName>style.visibility</p:attrName>
                                        </p:attrNameLst>
                                      </p:cBhvr>
                                      <p:to>
                                        <p:strVal val="visible"/>
                                      </p:to>
                                    </p:set>
                                    <p:anim calcmode="lin" valueType="num">
                                      <p:cBhvr>
                                        <p:cTn id="33" dur="1000" fill="hold"/>
                                        <p:tgtEl>
                                          <p:spTgt spid="21507">
                                            <p:txEl>
                                              <p:pRg st="4" end="4"/>
                                            </p:txEl>
                                          </p:spTgt>
                                        </p:tgtEl>
                                        <p:attrNameLst>
                                          <p:attrName>ppt_w</p:attrName>
                                        </p:attrNameLst>
                                      </p:cBhvr>
                                      <p:tavLst>
                                        <p:tav tm="0">
                                          <p:val>
                                            <p:fltVal val="0"/>
                                          </p:val>
                                        </p:tav>
                                        <p:tav tm="100000">
                                          <p:val>
                                            <p:strVal val="#ppt_w"/>
                                          </p:val>
                                        </p:tav>
                                      </p:tavLst>
                                    </p:anim>
                                    <p:anim calcmode="lin" valueType="num">
                                      <p:cBhvr>
                                        <p:cTn id="34" dur="1000" fill="hold"/>
                                        <p:tgtEl>
                                          <p:spTgt spid="21507">
                                            <p:txEl>
                                              <p:pRg st="4" end="4"/>
                                            </p:txEl>
                                          </p:spTgt>
                                        </p:tgtEl>
                                        <p:attrNameLst>
                                          <p:attrName>ppt_h</p:attrName>
                                        </p:attrNameLst>
                                      </p:cBhvr>
                                      <p:tavLst>
                                        <p:tav tm="0">
                                          <p:val>
                                            <p:fltVal val="0"/>
                                          </p:val>
                                        </p:tav>
                                        <p:tav tm="100000">
                                          <p:val>
                                            <p:strVal val="#ppt_h"/>
                                          </p:val>
                                        </p:tav>
                                      </p:tavLst>
                                    </p:anim>
                                  </p:childTnLst>
                                </p:cTn>
                              </p:par>
                            </p:childTnLst>
                          </p:cTn>
                        </p:par>
                      </p:childTnLst>
                    </p:cTn>
                  </p:par>
                  <p:par>
                    <p:cTn id="35" fill="hold">
                      <p:stCondLst>
                        <p:cond delay="indefinite"/>
                      </p:stCondLst>
                      <p:childTnLst>
                        <p:par>
                          <p:cTn id="36" fill="hold">
                            <p:stCondLst>
                              <p:cond delay="0"/>
                            </p:stCondLst>
                            <p:childTnLst>
                              <p:par>
                                <p:cTn id="37" presetID="23" presetClass="entr" presetSubtype="16" fill="hold" grpId="0" nodeType="clickEffect">
                                  <p:stCondLst>
                                    <p:cond delay="0"/>
                                  </p:stCondLst>
                                  <p:childTnLst>
                                    <p:set>
                                      <p:cBhvr>
                                        <p:cTn id="38" dur="1" fill="hold">
                                          <p:stCondLst>
                                            <p:cond delay="0"/>
                                          </p:stCondLst>
                                        </p:cTn>
                                        <p:tgtEl>
                                          <p:spTgt spid="21507">
                                            <p:txEl>
                                              <p:pRg st="5" end="5"/>
                                            </p:txEl>
                                          </p:spTgt>
                                        </p:tgtEl>
                                        <p:attrNameLst>
                                          <p:attrName>style.visibility</p:attrName>
                                        </p:attrNameLst>
                                      </p:cBhvr>
                                      <p:to>
                                        <p:strVal val="visible"/>
                                      </p:to>
                                    </p:set>
                                    <p:anim calcmode="lin" valueType="num">
                                      <p:cBhvr>
                                        <p:cTn id="39" dur="1000" fill="hold"/>
                                        <p:tgtEl>
                                          <p:spTgt spid="21507">
                                            <p:txEl>
                                              <p:pRg st="5" end="5"/>
                                            </p:txEl>
                                          </p:spTgt>
                                        </p:tgtEl>
                                        <p:attrNameLst>
                                          <p:attrName>ppt_w</p:attrName>
                                        </p:attrNameLst>
                                      </p:cBhvr>
                                      <p:tavLst>
                                        <p:tav tm="0">
                                          <p:val>
                                            <p:fltVal val="0"/>
                                          </p:val>
                                        </p:tav>
                                        <p:tav tm="100000">
                                          <p:val>
                                            <p:strVal val="#ppt_w"/>
                                          </p:val>
                                        </p:tav>
                                      </p:tavLst>
                                    </p:anim>
                                    <p:anim calcmode="lin" valueType="num">
                                      <p:cBhvr>
                                        <p:cTn id="40" dur="1000" fill="hold"/>
                                        <p:tgtEl>
                                          <p:spTgt spid="21507">
                                            <p:txEl>
                                              <p:pRg st="5" end="5"/>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506" grpId="0" animBg="1"/>
      <p:bldP spid="21507"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a:noFill/>
          <a:ln w="9525">
            <a:noFill/>
            <a:miter lim="800000"/>
            <a:headEnd/>
            <a:tailEnd/>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anchor="ctr" anchorCtr="0" compatLnSpc="1">
            <a:prstTxWarp prst="textNoShape">
              <a:avLst/>
            </a:prstTxWarp>
          </a:bodyPr>
          <a:lstStyle/>
          <a:p>
            <a:pPr eaLnBrk="1" hangingPunct="1"/>
            <a:r>
              <a:rPr lang="he-IL" b="1" dirty="0" smtClean="0">
                <a:solidFill>
                  <a:schemeClr val="tx2"/>
                </a:solidFill>
                <a:latin typeface="Guttman Yad-Brush" pitchFamily="2" charset="-79"/>
                <a:cs typeface="Guttman Yad-Brush" pitchFamily="2" charset="-79"/>
              </a:rPr>
              <a:t>שיטת החימום</a:t>
            </a:r>
          </a:p>
        </p:txBody>
      </p:sp>
      <p:sp>
        <p:nvSpPr>
          <p:cNvPr id="3" name="מציין מיקום תוכן 2"/>
          <p:cNvSpPr>
            <a:spLocks noGrp="1"/>
          </p:cNvSpPr>
          <p:nvPr>
            <p:ph sz="half" idx="1"/>
          </p:nvPr>
        </p:nvSpPr>
        <p:spPr>
          <a:xfrm>
            <a:off x="457200" y="1600200"/>
            <a:ext cx="4038600" cy="5257800"/>
          </a:xfrm>
        </p:spPr>
        <p:style>
          <a:lnRef idx="2">
            <a:schemeClr val="accent1">
              <a:shade val="50000"/>
            </a:schemeClr>
          </a:lnRef>
          <a:fillRef idx="1">
            <a:schemeClr val="accent1"/>
          </a:fillRef>
          <a:effectRef idx="0">
            <a:schemeClr val="accent1"/>
          </a:effectRef>
          <a:fontRef idx="minor">
            <a:schemeClr val="lt1"/>
          </a:fontRef>
        </p:style>
        <p:txBody>
          <a:bodyPr/>
          <a:lstStyle/>
          <a:p>
            <a:pPr algn="ctr"/>
            <a:r>
              <a:rPr lang="he-IL" dirty="0" smtClean="0">
                <a:solidFill>
                  <a:schemeClr val="tx1"/>
                </a:solidFill>
                <a:effectLst>
                  <a:outerShdw blurRad="38100" dist="38100" dir="2700000" algn="tl">
                    <a:srgbClr val="000000">
                      <a:alpha val="43137"/>
                    </a:srgbClr>
                  </a:outerShdw>
                </a:effectLst>
              </a:rPr>
              <a:t>חימום יבש</a:t>
            </a:r>
          </a:p>
          <a:p>
            <a:pPr>
              <a:buNone/>
            </a:pPr>
            <a:r>
              <a:rPr lang="he-IL" dirty="0" smtClean="0"/>
              <a:t>חימום בתנור בטמפרטורה של 180 מעלות צלזיוס למשך שעתיים.</a:t>
            </a:r>
          </a:p>
          <a:p>
            <a:pPr>
              <a:buNone/>
            </a:pPr>
            <a:r>
              <a:rPr lang="he-IL" dirty="0" smtClean="0"/>
              <a:t>טמפרטורה זו באופן ממושך של שעתיים גורמת להרס כל צורות החיים כולל הנבגים.</a:t>
            </a:r>
            <a:endParaRPr lang="he-IL" dirty="0"/>
          </a:p>
        </p:txBody>
      </p:sp>
      <p:sp>
        <p:nvSpPr>
          <p:cNvPr id="4" name="מציין מיקום תוכן 3"/>
          <p:cNvSpPr>
            <a:spLocks noGrp="1"/>
          </p:cNvSpPr>
          <p:nvPr>
            <p:ph sz="half" idx="2"/>
          </p:nvPr>
        </p:nvSpPr>
        <p:spPr>
          <a:xfrm>
            <a:off x="4648200" y="1600200"/>
            <a:ext cx="4038600" cy="5257800"/>
          </a:xfrm>
        </p:spPr>
        <p:style>
          <a:lnRef idx="2">
            <a:schemeClr val="accent2">
              <a:shade val="50000"/>
            </a:schemeClr>
          </a:lnRef>
          <a:fillRef idx="1">
            <a:schemeClr val="accent2"/>
          </a:fillRef>
          <a:effectRef idx="0">
            <a:schemeClr val="accent2"/>
          </a:effectRef>
          <a:fontRef idx="minor">
            <a:schemeClr val="lt1"/>
          </a:fontRef>
        </p:style>
        <p:txBody>
          <a:bodyPr/>
          <a:lstStyle/>
          <a:p>
            <a:r>
              <a:rPr lang="he-IL" b="1" dirty="0" smtClean="0">
                <a:solidFill>
                  <a:schemeClr val="tx1"/>
                </a:solidFill>
                <a:effectLst>
                  <a:outerShdw blurRad="38100" dist="38100" dir="2700000" algn="tl">
                    <a:srgbClr val="000000">
                      <a:alpha val="43137"/>
                    </a:srgbClr>
                  </a:outerShdw>
                </a:effectLst>
              </a:rPr>
              <a:t>חימום רטוב (</a:t>
            </a:r>
            <a:r>
              <a:rPr lang="he-IL" b="1" dirty="0" err="1" smtClean="0">
                <a:solidFill>
                  <a:schemeClr val="tx1"/>
                </a:solidFill>
                <a:effectLst>
                  <a:outerShdw blurRad="38100" dist="38100" dir="2700000" algn="tl">
                    <a:srgbClr val="000000">
                      <a:alpha val="43137"/>
                    </a:srgbClr>
                  </a:outerShdw>
                </a:effectLst>
              </a:rPr>
              <a:t>אוטוקלב</a:t>
            </a:r>
            <a:r>
              <a:rPr lang="he-IL" b="1" dirty="0" smtClean="0">
                <a:solidFill>
                  <a:schemeClr val="tx1"/>
                </a:solidFill>
                <a:effectLst>
                  <a:outerShdw blurRad="38100" dist="38100" dir="2700000" algn="tl">
                    <a:srgbClr val="000000">
                      <a:alpha val="43137"/>
                    </a:srgbClr>
                  </a:outerShdw>
                </a:effectLst>
              </a:rPr>
              <a:t>)</a:t>
            </a:r>
          </a:p>
          <a:p>
            <a:pPr>
              <a:buNone/>
            </a:pPr>
            <a:r>
              <a:rPr lang="he-IL" dirty="0" smtClean="0"/>
              <a:t>חימום של המוצר בסיר אטום ובו מעט מים לטמפרטורה של 121 מעלות צלזיוס למשך </a:t>
            </a:r>
            <a:r>
              <a:rPr lang="en-US" smtClean="0"/>
              <a:t/>
            </a:r>
            <a:br>
              <a:rPr lang="en-US" smtClean="0"/>
            </a:br>
            <a:r>
              <a:rPr lang="he-IL" smtClean="0"/>
              <a:t> </a:t>
            </a:r>
            <a:r>
              <a:rPr lang="he-IL" dirty="0" smtClean="0"/>
              <a:t>30 דקות.</a:t>
            </a:r>
          </a:p>
          <a:p>
            <a:pPr>
              <a:buNone/>
            </a:pPr>
            <a:r>
              <a:rPr lang="he-IL" dirty="0" smtClean="0"/>
              <a:t>אדי המים יוצרים לחץ גבוה בסיר האטום נוצרת הטמפרטורה גבוהה מאד ובאופן ממושך היא גורמת להרג כל צורות החיים  </a:t>
            </a:r>
            <a:endParaRPr lang="he-IL" dirty="0"/>
          </a:p>
        </p:txBody>
      </p:sp>
      <p:sp>
        <p:nvSpPr>
          <p:cNvPr id="5" name="TextBox 4"/>
          <p:cNvSpPr txBox="1"/>
          <p:nvPr/>
        </p:nvSpPr>
        <p:spPr>
          <a:xfrm>
            <a:off x="0" y="0"/>
            <a:ext cx="2771800" cy="400110"/>
          </a:xfrm>
          <a:prstGeom prst="rect">
            <a:avLst/>
          </a:prstGeom>
          <a:noFill/>
        </p:spPr>
        <p:txBody>
          <a:bodyPr wrap="square" rtlCol="1">
            <a:spAutoFit/>
          </a:bodyPr>
          <a:lstStyle/>
          <a:p>
            <a:pPr algn="ctr"/>
            <a:r>
              <a:rPr lang="he-IL" sz="2000" b="1" dirty="0" smtClean="0"/>
              <a:t>עיקור- שיטה </a:t>
            </a:r>
            <a:r>
              <a:rPr lang="he-IL" sz="2000" b="1" dirty="0" err="1" smtClean="0"/>
              <a:t>פיזיקלית</a:t>
            </a:r>
            <a:endParaRPr lang="he-IL" sz="2000" b="1"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idx="4294967295"/>
          </p:nvPr>
        </p:nvSpPr>
        <p:spPr>
          <a:xfrm>
            <a:off x="467544" y="2276872"/>
            <a:ext cx="8229600" cy="1412875"/>
          </a:xfrm>
        </p:spPr>
        <p:style>
          <a:lnRef idx="2">
            <a:schemeClr val="accent2"/>
          </a:lnRef>
          <a:fillRef idx="1">
            <a:schemeClr val="lt1"/>
          </a:fillRef>
          <a:effectRef idx="0">
            <a:schemeClr val="accent2"/>
          </a:effectRef>
          <a:fontRef idx="minor">
            <a:schemeClr val="dk1"/>
          </a:fontRef>
        </p:style>
        <p:txBody>
          <a:bodyPr/>
          <a:lstStyle/>
          <a:p>
            <a:r>
              <a:rPr lang="he-IL" sz="3200" b="1" dirty="0" smtClean="0">
                <a:solidFill>
                  <a:srgbClr val="C00000"/>
                </a:solidFill>
                <a:latin typeface="Guttman Yad-Brush" pitchFamily="2" charset="-79"/>
                <a:cs typeface="Guttman Yad-Brush" pitchFamily="2" charset="-79"/>
              </a:rPr>
              <a:t>החימום</a:t>
            </a:r>
            <a:r>
              <a:rPr lang="he-IL" sz="3200" b="1" dirty="0" smtClean="0">
                <a:solidFill>
                  <a:schemeClr val="tx2"/>
                </a:solidFill>
                <a:latin typeface="Guttman Yad-Brush" pitchFamily="2" charset="-79"/>
                <a:cs typeface="Guttman Yad-Brush" pitchFamily="2" charset="-79"/>
              </a:rPr>
              <a:t> </a:t>
            </a:r>
            <a:br>
              <a:rPr lang="he-IL" sz="3200" b="1" dirty="0" smtClean="0">
                <a:solidFill>
                  <a:schemeClr val="tx2"/>
                </a:solidFill>
                <a:latin typeface="Guttman Yad-Brush" pitchFamily="2" charset="-79"/>
                <a:cs typeface="Guttman Yad-Brush" pitchFamily="2" charset="-79"/>
              </a:rPr>
            </a:br>
            <a:r>
              <a:rPr lang="he-IL" sz="3200" b="1" dirty="0" smtClean="0">
                <a:solidFill>
                  <a:schemeClr val="tx2"/>
                </a:solidFill>
                <a:latin typeface="Guttman Yad-Brush" pitchFamily="2" charset="-79"/>
                <a:cs typeface="Guttman Yad-Brush" pitchFamily="2" charset="-79"/>
              </a:rPr>
              <a:t>כשיטה לעיקור וכשיטה לחיטוי (</a:t>
            </a:r>
            <a:r>
              <a:rPr lang="he-IL" sz="3200" b="1" dirty="0" err="1" smtClean="0">
                <a:solidFill>
                  <a:schemeClr val="tx2"/>
                </a:solidFill>
                <a:latin typeface="Guttman Yad-Brush" pitchFamily="2" charset="-79"/>
                <a:cs typeface="Guttman Yad-Brush" pitchFamily="2" charset="-79"/>
              </a:rPr>
              <a:t>פיסטור</a:t>
            </a:r>
            <a:r>
              <a:rPr lang="he-IL" sz="3200" b="1" dirty="0" smtClean="0">
                <a:solidFill>
                  <a:schemeClr val="tx2"/>
                </a:solidFill>
                <a:latin typeface="Guttman Yad-Brush" pitchFamily="2" charset="-79"/>
                <a:cs typeface="Guttman Yad-Brush" pitchFamily="2" charset="-79"/>
              </a:rPr>
              <a:t>), </a:t>
            </a:r>
            <a:r>
              <a:rPr lang="en-US" sz="3200" b="1" dirty="0" smtClean="0">
                <a:solidFill>
                  <a:schemeClr val="tx2"/>
                </a:solidFill>
                <a:latin typeface="Guttman Yad-Brush" pitchFamily="2" charset="-79"/>
                <a:cs typeface="Guttman Yad-Brush" pitchFamily="2" charset="-79"/>
              </a:rPr>
              <a:t/>
            </a:r>
            <a:br>
              <a:rPr lang="en-US" sz="3200" b="1" dirty="0" smtClean="0">
                <a:solidFill>
                  <a:schemeClr val="tx2"/>
                </a:solidFill>
                <a:latin typeface="Guttman Yad-Brush" pitchFamily="2" charset="-79"/>
                <a:cs typeface="Guttman Yad-Brush" pitchFamily="2" charset="-79"/>
              </a:rPr>
            </a:br>
            <a:r>
              <a:rPr lang="he-IL" sz="3200" b="1" dirty="0" smtClean="0">
                <a:solidFill>
                  <a:schemeClr val="tx2"/>
                </a:solidFill>
                <a:latin typeface="Guttman Yad-Brush" pitchFamily="2" charset="-79"/>
                <a:cs typeface="Guttman Yad-Brush" pitchFamily="2" charset="-79"/>
              </a:rPr>
              <a:t>מה ההבדל? </a:t>
            </a:r>
            <a:endParaRPr lang="he-IL" sz="32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מלבן 4"/>
          <p:cNvSpPr/>
          <p:nvPr/>
        </p:nvSpPr>
        <p:spPr>
          <a:xfrm>
            <a:off x="395288" y="404813"/>
            <a:ext cx="8748712" cy="4601260"/>
          </a:xfrm>
          <a:prstGeom prst="rect">
            <a:avLst/>
          </a:prstGeom>
        </p:spPr>
        <p:txBody>
          <a:bodyPr>
            <a:spAutoFit/>
          </a:bodyPr>
          <a:lstStyle/>
          <a:p>
            <a:pPr algn="ctr" fontAlgn="auto">
              <a:spcBef>
                <a:spcPct val="50000"/>
              </a:spcBef>
              <a:spcAft>
                <a:spcPts val="0"/>
              </a:spcAft>
              <a:defRPr/>
            </a:pPr>
            <a:r>
              <a:rPr lang="he-IL" sz="4300" b="1" dirty="0">
                <a:solidFill>
                  <a:schemeClr val="tx2">
                    <a:tint val="100000"/>
                    <a:shade val="90000"/>
                    <a:satMod val="250000"/>
                    <a:alpha val="100000"/>
                  </a:schemeClr>
                </a:solidFill>
                <a:latin typeface="Guttman Yad-Brush" pitchFamily="2" charset="-79"/>
                <a:ea typeface="+mj-ea"/>
                <a:cs typeface="Guttman Yad-Brush" pitchFamily="2" charset="-79"/>
              </a:rPr>
              <a:t>העיקרון המדעי שעליו מבוססות השיטות השונות לשימור מזון הוא:</a:t>
            </a:r>
            <a:endParaRPr lang="he-IL" dirty="0">
              <a:solidFill>
                <a:srgbClr val="336600"/>
              </a:solidFill>
              <a:effectLst>
                <a:outerShdw blurRad="38100" dist="38100" dir="2700000" algn="tl">
                  <a:srgbClr val="000000"/>
                </a:outerShdw>
              </a:effectLst>
              <a:latin typeface="+mn-lt"/>
              <a:cs typeface="David" pitchFamily="2" charset="-79"/>
            </a:endParaRPr>
          </a:p>
          <a:p>
            <a:pPr algn="ctr" fontAlgn="auto">
              <a:spcBef>
                <a:spcPct val="50000"/>
              </a:spcBef>
              <a:spcAft>
                <a:spcPts val="0"/>
              </a:spcAft>
              <a:defRPr/>
            </a:pPr>
            <a:r>
              <a:rPr lang="he-IL" sz="2800" b="1" dirty="0">
                <a:cs typeface="+mn-cs"/>
              </a:rPr>
              <a:t>יצורים יכולים לפעול בצורה הטובה ביותר בטווח  של תנאים .</a:t>
            </a:r>
          </a:p>
          <a:p>
            <a:pPr algn="ctr" fontAlgn="auto">
              <a:spcBef>
                <a:spcPct val="50000"/>
              </a:spcBef>
              <a:spcAft>
                <a:spcPts val="0"/>
              </a:spcAft>
              <a:defRPr/>
            </a:pPr>
            <a:r>
              <a:rPr lang="he-IL" sz="2800" b="1" dirty="0">
                <a:cs typeface="+mn-cs"/>
              </a:rPr>
              <a:t>מעבר לטווח זה חלה ירידה בתפקוד התאים והם אף מתים.</a:t>
            </a:r>
          </a:p>
          <a:p>
            <a:pPr algn="just" fontAlgn="auto">
              <a:spcBef>
                <a:spcPct val="50000"/>
              </a:spcBef>
              <a:spcAft>
                <a:spcPts val="0"/>
              </a:spcAft>
              <a:buFont typeface="Wingdings" pitchFamily="2" charset="2"/>
              <a:buChar char="v"/>
              <a:defRPr/>
            </a:pPr>
            <a:endParaRPr lang="he-IL" sz="2000" b="1" dirty="0" smtClean="0">
              <a:cs typeface="+mn-cs"/>
            </a:endParaRPr>
          </a:p>
          <a:p>
            <a:pPr algn="just" fontAlgn="auto">
              <a:spcBef>
                <a:spcPct val="50000"/>
              </a:spcBef>
              <a:spcAft>
                <a:spcPts val="0"/>
              </a:spcAft>
              <a:buFont typeface="Wingdings" pitchFamily="2" charset="2"/>
              <a:buChar char="v"/>
              <a:defRPr/>
            </a:pPr>
            <a:r>
              <a:rPr lang="he-IL" sz="2000" b="1" dirty="0" smtClean="0">
                <a:cs typeface="+mn-cs"/>
              </a:rPr>
              <a:t> </a:t>
            </a:r>
            <a:r>
              <a:rPr lang="he-IL" sz="2000" b="1" dirty="0">
                <a:cs typeface="+mn-cs"/>
              </a:rPr>
              <a:t>הגורמים לקלקול מזון </a:t>
            </a:r>
            <a:r>
              <a:rPr lang="he-IL" sz="2000" b="1" dirty="0" smtClean="0">
                <a:cs typeface="+mn-cs"/>
              </a:rPr>
              <a:t>הם מיקרואורגניזמים למיניהם</a:t>
            </a:r>
            <a:r>
              <a:rPr lang="he-IL" sz="2000" b="1" dirty="0">
                <a:cs typeface="+mn-cs"/>
              </a:rPr>
              <a:t>, בעיקר חיידקים </a:t>
            </a:r>
            <a:r>
              <a:rPr lang="he-IL" sz="2000" b="1" dirty="0" smtClean="0">
                <a:cs typeface="+mn-cs"/>
              </a:rPr>
              <a:t>ופטריות,  	המתרבים  במזון</a:t>
            </a:r>
            <a:r>
              <a:rPr lang="he-IL" sz="2000" b="1" dirty="0">
                <a:cs typeface="+mn-cs"/>
              </a:rPr>
              <a:t>. </a:t>
            </a:r>
          </a:p>
        </p:txBody>
      </p:sp>
      <p:sp>
        <p:nvSpPr>
          <p:cNvPr id="6" name="Text Box 10"/>
          <p:cNvSpPr txBox="1">
            <a:spLocks noChangeArrowheads="1"/>
          </p:cNvSpPr>
          <p:nvPr/>
        </p:nvSpPr>
        <p:spPr bwMode="auto">
          <a:xfrm>
            <a:off x="539552" y="5229200"/>
            <a:ext cx="8604448" cy="400110"/>
          </a:xfrm>
          <a:prstGeom prst="rect">
            <a:avLst/>
          </a:prstGeom>
          <a:noFill/>
          <a:ln w="9525">
            <a:noFill/>
            <a:miter lim="800000"/>
            <a:headEnd/>
            <a:tailEnd/>
          </a:ln>
        </p:spPr>
        <p:txBody>
          <a:bodyPr wrap="square">
            <a:spAutoFit/>
          </a:bodyPr>
          <a:lstStyle/>
          <a:p>
            <a:pPr algn="ctr">
              <a:spcBef>
                <a:spcPct val="50000"/>
              </a:spcBef>
              <a:buFont typeface="Wingdings" pitchFamily="2" charset="2"/>
              <a:buChar char="v"/>
            </a:pPr>
            <a:r>
              <a:rPr lang="he-IL" sz="2000" b="1" dirty="0">
                <a:latin typeface="Calibri" pitchFamily="34" charset="0"/>
              </a:rPr>
              <a:t>אם </a:t>
            </a:r>
            <a:r>
              <a:rPr lang="he-IL" sz="2000" b="1" dirty="0" smtClean="0">
                <a:latin typeface="Calibri" pitchFamily="34" charset="0"/>
              </a:rPr>
              <a:t>מיקרואורגניזמים  אלה </a:t>
            </a:r>
            <a:r>
              <a:rPr lang="he-IL" sz="2000" b="1" dirty="0">
                <a:latin typeface="Calibri" pitchFamily="34" charset="0"/>
              </a:rPr>
              <a:t>הם גורמי </a:t>
            </a:r>
            <a:r>
              <a:rPr lang="he-IL" sz="2000" b="1" dirty="0" smtClean="0">
                <a:latin typeface="Calibri" pitchFamily="34" charset="0"/>
              </a:rPr>
              <a:t>מחלות, </a:t>
            </a:r>
            <a:r>
              <a:rPr lang="he-IL" sz="2000" b="1" dirty="0">
                <a:latin typeface="Calibri" pitchFamily="34" charset="0"/>
              </a:rPr>
              <a:t>אכילת המזון תזיק לבריאות. </a:t>
            </a:r>
            <a:endParaRPr lang="en-US" sz="2000" b="1" dirty="0">
              <a:latin typeface="Calibri" pitchFamily="34" charset="0"/>
            </a:endParaRPr>
          </a:p>
        </p:txBody>
      </p:sp>
      <p:sp>
        <p:nvSpPr>
          <p:cNvPr id="7" name="Text Box 11"/>
          <p:cNvSpPr txBox="1">
            <a:spLocks noChangeArrowheads="1"/>
          </p:cNvSpPr>
          <p:nvPr/>
        </p:nvSpPr>
        <p:spPr bwMode="auto">
          <a:xfrm>
            <a:off x="468313" y="5734050"/>
            <a:ext cx="8382000" cy="1246495"/>
          </a:xfrm>
          <a:prstGeom prst="rect">
            <a:avLst/>
          </a:prstGeom>
          <a:noFill/>
          <a:ln w="9525">
            <a:noFill/>
            <a:miter lim="800000"/>
            <a:headEnd/>
            <a:tailEnd/>
          </a:ln>
          <a:effectLst/>
        </p:spPr>
        <p:txBody>
          <a:bodyPr>
            <a:spAutoFit/>
          </a:bodyPr>
          <a:lstStyle/>
          <a:p>
            <a:pPr fontAlgn="auto">
              <a:spcBef>
                <a:spcPct val="50000"/>
              </a:spcBef>
              <a:spcAft>
                <a:spcPts val="0"/>
              </a:spcAft>
              <a:buFont typeface="Wingdings" pitchFamily="2" charset="2"/>
              <a:buChar char="v"/>
              <a:defRPr/>
            </a:pPr>
            <a:r>
              <a:rPr lang="he-IL" sz="2000" b="1" dirty="0">
                <a:latin typeface="+mn-lt"/>
                <a:cs typeface="+mn-cs"/>
              </a:rPr>
              <a:t>אפשר למנוע קלקול מזון ולשמר אותו על ידי </a:t>
            </a:r>
            <a:r>
              <a:rPr lang="he-IL" sz="2400" b="1" dirty="0">
                <a:latin typeface="+mn-lt"/>
                <a:cs typeface="+mn-cs"/>
              </a:rPr>
              <a:t>השמדת </a:t>
            </a:r>
            <a:r>
              <a:rPr lang="he-IL" sz="2400" b="1" dirty="0" smtClean="0">
                <a:latin typeface="+mn-lt"/>
                <a:cs typeface="+mn-cs"/>
              </a:rPr>
              <a:t>המיקרואורגניזמים  </a:t>
            </a:r>
            <a:r>
              <a:rPr lang="he-IL" sz="2000" b="1" dirty="0">
                <a:latin typeface="+mn-lt"/>
                <a:cs typeface="+mn-cs"/>
              </a:rPr>
              <a:t>או</a:t>
            </a:r>
            <a:r>
              <a:rPr lang="he-IL" sz="2400" b="1" dirty="0">
                <a:latin typeface="+mn-lt"/>
                <a:cs typeface="+mn-cs"/>
              </a:rPr>
              <a:t> עיכוב </a:t>
            </a:r>
            <a:r>
              <a:rPr lang="he-IL" sz="2000" b="1" dirty="0">
                <a:latin typeface="+mn-lt"/>
                <a:cs typeface="+mn-cs"/>
              </a:rPr>
              <a:t>גידולם בשיטות שונות. </a:t>
            </a:r>
            <a:endParaRPr lang="en-US" sz="2000" b="1" dirty="0">
              <a:latin typeface="+mn-lt"/>
              <a:cs typeface="+mn-cs"/>
            </a:endParaRPr>
          </a:p>
          <a:p>
            <a:pPr fontAlgn="auto">
              <a:spcBef>
                <a:spcPct val="50000"/>
              </a:spcBef>
              <a:spcAft>
                <a:spcPts val="0"/>
              </a:spcAft>
              <a:defRPr/>
            </a:pPr>
            <a:endParaRPr lang="en-US" dirty="0">
              <a:solidFill>
                <a:srgbClr val="336600"/>
              </a:solidFill>
              <a:effectLst>
                <a:outerShdw blurRad="38100" dist="38100" dir="2700000" algn="tl">
                  <a:srgbClr val="000000"/>
                </a:outerShdw>
              </a:effectLst>
              <a:latin typeface="+mn-lt"/>
              <a:cs typeface="David" pitchFamily="2" charset="-79"/>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randombar(horizontal)">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randombar(horizontal)">
                                      <p:cBhvr>
                                        <p:cTn id="12"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utoUpdateAnimBg="0"/>
      <p:bldP spid="7" grpId="0" autoUpdateAnimBg="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a:xfrm>
            <a:off x="395536" y="0"/>
            <a:ext cx="8229600" cy="1412776"/>
          </a:xfrm>
        </p:spPr>
        <p:style>
          <a:lnRef idx="2">
            <a:schemeClr val="accent2"/>
          </a:lnRef>
          <a:fillRef idx="1">
            <a:schemeClr val="lt1"/>
          </a:fillRef>
          <a:effectRef idx="0">
            <a:schemeClr val="accent2"/>
          </a:effectRef>
          <a:fontRef idx="minor">
            <a:schemeClr val="dk1"/>
          </a:fontRef>
        </p:style>
        <p:txBody>
          <a:bodyPr/>
          <a:lstStyle/>
          <a:p>
            <a:r>
              <a:rPr lang="he-IL" sz="3200" b="1" dirty="0" smtClean="0">
                <a:solidFill>
                  <a:srgbClr val="C00000"/>
                </a:solidFill>
                <a:latin typeface="Guttman Yad-Brush" pitchFamily="2" charset="-79"/>
                <a:cs typeface="Guttman Yad-Brush" pitchFamily="2" charset="-79"/>
              </a:rPr>
              <a:t>החימום</a:t>
            </a:r>
            <a:r>
              <a:rPr lang="he-IL" sz="3200" b="1" dirty="0" smtClean="0">
                <a:solidFill>
                  <a:schemeClr val="tx2"/>
                </a:solidFill>
                <a:latin typeface="Guttman Yad-Brush" pitchFamily="2" charset="-79"/>
                <a:cs typeface="Guttman Yad-Brush" pitchFamily="2" charset="-79"/>
              </a:rPr>
              <a:t> </a:t>
            </a:r>
            <a:br>
              <a:rPr lang="he-IL" sz="3200" b="1" dirty="0" smtClean="0">
                <a:solidFill>
                  <a:schemeClr val="tx2"/>
                </a:solidFill>
                <a:latin typeface="Guttman Yad-Brush" pitchFamily="2" charset="-79"/>
                <a:cs typeface="Guttman Yad-Brush" pitchFamily="2" charset="-79"/>
              </a:rPr>
            </a:br>
            <a:r>
              <a:rPr lang="he-IL" sz="3200" b="1" dirty="0" smtClean="0">
                <a:solidFill>
                  <a:schemeClr val="tx2"/>
                </a:solidFill>
                <a:latin typeface="Guttman Yad-Brush" pitchFamily="2" charset="-79"/>
                <a:cs typeface="Guttman Yad-Brush" pitchFamily="2" charset="-79"/>
              </a:rPr>
              <a:t>כשיטה לעיקור וכשיטה לחיטוי (</a:t>
            </a:r>
            <a:r>
              <a:rPr lang="he-IL" sz="3200" b="1" dirty="0" err="1" smtClean="0">
                <a:solidFill>
                  <a:schemeClr val="tx2"/>
                </a:solidFill>
                <a:latin typeface="Guttman Yad-Brush" pitchFamily="2" charset="-79"/>
                <a:cs typeface="Guttman Yad-Brush" pitchFamily="2" charset="-79"/>
              </a:rPr>
              <a:t>פיסטור</a:t>
            </a:r>
            <a:r>
              <a:rPr lang="he-IL" sz="3200" b="1" dirty="0" smtClean="0">
                <a:solidFill>
                  <a:schemeClr val="tx2"/>
                </a:solidFill>
                <a:latin typeface="Guttman Yad-Brush" pitchFamily="2" charset="-79"/>
                <a:cs typeface="Guttman Yad-Brush" pitchFamily="2" charset="-79"/>
              </a:rPr>
              <a:t>), </a:t>
            </a:r>
            <a:r>
              <a:rPr lang="en-US" sz="3200" b="1" dirty="0" smtClean="0">
                <a:solidFill>
                  <a:schemeClr val="tx2"/>
                </a:solidFill>
                <a:latin typeface="Guttman Yad-Brush" pitchFamily="2" charset="-79"/>
                <a:cs typeface="Guttman Yad-Brush" pitchFamily="2" charset="-79"/>
              </a:rPr>
              <a:t/>
            </a:r>
            <a:br>
              <a:rPr lang="en-US" sz="3200" b="1" dirty="0" smtClean="0">
                <a:solidFill>
                  <a:schemeClr val="tx2"/>
                </a:solidFill>
                <a:latin typeface="Guttman Yad-Brush" pitchFamily="2" charset="-79"/>
                <a:cs typeface="Guttman Yad-Brush" pitchFamily="2" charset="-79"/>
              </a:rPr>
            </a:br>
            <a:r>
              <a:rPr lang="he-IL" sz="3200" b="1" dirty="0" smtClean="0">
                <a:solidFill>
                  <a:schemeClr val="tx2"/>
                </a:solidFill>
                <a:latin typeface="Guttman Yad-Brush" pitchFamily="2" charset="-79"/>
                <a:cs typeface="Guttman Yad-Brush" pitchFamily="2" charset="-79"/>
              </a:rPr>
              <a:t>מה ההבדל? </a:t>
            </a:r>
            <a:endParaRPr lang="he-IL" sz="3200" dirty="0"/>
          </a:p>
        </p:txBody>
      </p:sp>
      <p:sp>
        <p:nvSpPr>
          <p:cNvPr id="3" name="מציין מיקום תוכן 2"/>
          <p:cNvSpPr>
            <a:spLocks noGrp="1"/>
          </p:cNvSpPr>
          <p:nvPr>
            <p:ph sz="half" idx="1"/>
          </p:nvPr>
        </p:nvSpPr>
        <p:spPr>
          <a:xfrm>
            <a:off x="457200" y="1600200"/>
            <a:ext cx="4038600" cy="4997152"/>
          </a:xfrm>
        </p:spPr>
        <p:style>
          <a:lnRef idx="2">
            <a:schemeClr val="accent2"/>
          </a:lnRef>
          <a:fillRef idx="1">
            <a:schemeClr val="lt1"/>
          </a:fillRef>
          <a:effectRef idx="0">
            <a:schemeClr val="accent2"/>
          </a:effectRef>
          <a:fontRef idx="minor">
            <a:schemeClr val="dk1"/>
          </a:fontRef>
        </p:style>
        <p:txBody>
          <a:bodyPr/>
          <a:lstStyle/>
          <a:p>
            <a:pPr algn="ctr">
              <a:buNone/>
            </a:pPr>
            <a:r>
              <a:rPr lang="he-IL" dirty="0" smtClean="0"/>
              <a:t>	</a:t>
            </a:r>
            <a:r>
              <a:rPr lang="he-IL" b="1" dirty="0" smtClean="0">
                <a:solidFill>
                  <a:schemeClr val="tx2">
                    <a:lumMod val="50000"/>
                  </a:schemeClr>
                </a:solidFill>
              </a:rPr>
              <a:t>שיטת </a:t>
            </a:r>
            <a:r>
              <a:rPr lang="he-IL" b="1" dirty="0" err="1" smtClean="0">
                <a:solidFill>
                  <a:schemeClr val="tx2">
                    <a:lumMod val="50000"/>
                  </a:schemeClr>
                </a:solidFill>
              </a:rPr>
              <a:t>הפיסטור</a:t>
            </a:r>
            <a:endParaRPr lang="he-IL" b="1" dirty="0" smtClean="0">
              <a:solidFill>
                <a:schemeClr val="tx2">
                  <a:lumMod val="50000"/>
                </a:schemeClr>
              </a:solidFill>
            </a:endParaRPr>
          </a:p>
          <a:p>
            <a:pPr>
              <a:buFont typeface="Wingdings" pitchFamily="2" charset="2"/>
              <a:buChar char="v"/>
            </a:pPr>
            <a:r>
              <a:rPr lang="he-IL" sz="2000" b="1" dirty="0" smtClean="0"/>
              <a:t>מזון מפוסטר ,כמו חלב מפוסטר, הוא מזון  שחומם לטמפרטורה של </a:t>
            </a:r>
            <a:r>
              <a:rPr lang="he-IL" sz="2000" b="1" dirty="0" smtClean="0">
                <a:solidFill>
                  <a:srgbClr val="00B0F0"/>
                </a:solidFill>
              </a:rPr>
              <a:t>כ-70 מעלות צלזיוס </a:t>
            </a:r>
            <a:r>
              <a:rPr lang="he-IL" sz="2000" b="1" dirty="0" smtClean="0">
                <a:solidFill>
                  <a:srgbClr val="FF0000"/>
                </a:solidFill>
              </a:rPr>
              <a:t>למספר שניות </a:t>
            </a:r>
            <a:r>
              <a:rPr lang="he-IL" sz="2000" b="1" dirty="0" smtClean="0"/>
              <a:t>בלבד.</a:t>
            </a:r>
          </a:p>
          <a:p>
            <a:pPr>
              <a:buFont typeface="Wingdings" pitchFamily="2" charset="2"/>
              <a:buChar char="v"/>
            </a:pPr>
            <a:r>
              <a:rPr lang="he-IL" sz="2000" b="1" dirty="0" smtClean="0"/>
              <a:t>בדרך זו הורגים בו את רוב החיידקים (פתוגניים ושאינם פתוגניים) אבל </a:t>
            </a:r>
            <a:r>
              <a:rPr lang="he-IL" sz="2000" b="1" dirty="0" smtClean="0">
                <a:solidFill>
                  <a:schemeClr val="accent2">
                    <a:lumMod val="75000"/>
                  </a:schemeClr>
                </a:solidFill>
              </a:rPr>
              <a:t>לא את הנבגים </a:t>
            </a:r>
            <a:r>
              <a:rPr lang="he-IL" sz="2000" b="1" dirty="0" smtClean="0"/>
              <a:t>.</a:t>
            </a:r>
          </a:p>
          <a:p>
            <a:pPr>
              <a:buFont typeface="Wingdings" pitchFamily="2" charset="2"/>
              <a:buChar char="v"/>
            </a:pPr>
            <a:r>
              <a:rPr lang="he-IL" sz="2000" b="1" dirty="0" smtClean="0"/>
              <a:t>המזון מחוטא ויכול </a:t>
            </a:r>
            <a:r>
              <a:rPr lang="he-IL" sz="2000" b="1" dirty="0" err="1" smtClean="0"/>
              <a:t>להשמר</a:t>
            </a:r>
            <a:r>
              <a:rPr lang="he-IL" sz="2000" b="1" dirty="0" smtClean="0"/>
              <a:t> לימים אחדים.</a:t>
            </a:r>
          </a:p>
          <a:p>
            <a:pPr>
              <a:buFont typeface="Wingdings" pitchFamily="2" charset="2"/>
              <a:buChar char="v"/>
            </a:pPr>
            <a:r>
              <a:rPr lang="he-IL" sz="2000" b="1" dirty="0" smtClean="0"/>
              <a:t>שומרים על חלק מהערכים התזונתיים  המועילים שבחלב.</a:t>
            </a:r>
          </a:p>
          <a:p>
            <a:pPr>
              <a:buFont typeface="Wingdings" pitchFamily="2" charset="2"/>
              <a:buChar char="v"/>
            </a:pPr>
            <a:r>
              <a:rPr lang="he-IL" sz="2000" b="1" dirty="0" smtClean="0"/>
              <a:t>יש לשמור את המוצר בקירור גם כשהוא סגור. </a:t>
            </a:r>
          </a:p>
          <a:p>
            <a:pPr>
              <a:buNone/>
            </a:pPr>
            <a:endParaRPr lang="en-US" dirty="0" smtClean="0">
              <a:cs typeface="Arial" pitchFamily="34" charset="0"/>
            </a:endParaRPr>
          </a:p>
          <a:p>
            <a:pPr>
              <a:buNone/>
            </a:pPr>
            <a:endParaRPr lang="he-IL" dirty="0"/>
          </a:p>
        </p:txBody>
      </p:sp>
      <p:sp>
        <p:nvSpPr>
          <p:cNvPr id="4" name="מציין מיקום תוכן 3"/>
          <p:cNvSpPr>
            <a:spLocks noGrp="1"/>
          </p:cNvSpPr>
          <p:nvPr>
            <p:ph sz="half" idx="2"/>
          </p:nvPr>
        </p:nvSpPr>
        <p:spPr>
          <a:xfrm>
            <a:off x="4648200" y="1600200"/>
            <a:ext cx="4038600" cy="5257800"/>
          </a:xfrm>
        </p:spPr>
        <p:style>
          <a:lnRef idx="2">
            <a:schemeClr val="accent1"/>
          </a:lnRef>
          <a:fillRef idx="1">
            <a:schemeClr val="lt1"/>
          </a:fillRef>
          <a:effectRef idx="0">
            <a:schemeClr val="accent1"/>
          </a:effectRef>
          <a:fontRef idx="minor">
            <a:schemeClr val="dk1"/>
          </a:fontRef>
        </p:style>
        <p:txBody>
          <a:bodyPr/>
          <a:lstStyle/>
          <a:p>
            <a:pPr algn="ctr" eaLnBrk="1" hangingPunct="1">
              <a:buClr>
                <a:srgbClr val="FF0000"/>
              </a:buClr>
              <a:buNone/>
            </a:pPr>
            <a:r>
              <a:rPr lang="he-IL" dirty="0" smtClean="0"/>
              <a:t>	</a:t>
            </a:r>
            <a:r>
              <a:rPr lang="he-IL" b="1" dirty="0" smtClean="0">
                <a:solidFill>
                  <a:schemeClr val="tx2">
                    <a:lumMod val="50000"/>
                  </a:schemeClr>
                </a:solidFill>
              </a:rPr>
              <a:t>שיטת העיקור</a:t>
            </a:r>
          </a:p>
          <a:p>
            <a:pPr eaLnBrk="1" hangingPunct="1">
              <a:buClr>
                <a:srgbClr val="FF0000"/>
              </a:buClr>
              <a:buFont typeface="Wingdings" pitchFamily="2" charset="2"/>
              <a:buChar char="v"/>
            </a:pPr>
            <a:r>
              <a:rPr lang="he-IL" sz="2000" b="1" dirty="0" smtClean="0"/>
              <a:t>מחממים את המזון לטמפרטורה של </a:t>
            </a:r>
            <a:r>
              <a:rPr lang="he-IL" sz="2000" b="1" dirty="0" smtClean="0">
                <a:solidFill>
                  <a:srgbClr val="00B0F0"/>
                </a:solidFill>
              </a:rPr>
              <a:t>121  מעלות צלזיוס</a:t>
            </a:r>
            <a:r>
              <a:rPr lang="he-IL" sz="2000" b="1" dirty="0" smtClean="0"/>
              <a:t> למשך </a:t>
            </a:r>
            <a:r>
              <a:rPr lang="he-IL" sz="2000" b="1" dirty="0" smtClean="0">
                <a:solidFill>
                  <a:srgbClr val="FF0000"/>
                </a:solidFill>
              </a:rPr>
              <a:t>30 דקות </a:t>
            </a:r>
            <a:r>
              <a:rPr lang="he-IL" sz="2000" b="1" dirty="0" smtClean="0"/>
              <a:t>לפחות. </a:t>
            </a:r>
          </a:p>
          <a:p>
            <a:pPr eaLnBrk="1" hangingPunct="1">
              <a:buClr>
                <a:srgbClr val="FF0000"/>
              </a:buClr>
              <a:buFont typeface="Wingdings" pitchFamily="2" charset="2"/>
              <a:buChar char="v"/>
            </a:pPr>
            <a:r>
              <a:rPr lang="he-IL" sz="2000" b="1" dirty="0" smtClean="0"/>
              <a:t>החימום משמיד, למעשה, את כל צורות החיים- חיידקים, פטריות... </a:t>
            </a:r>
            <a:r>
              <a:rPr lang="he-IL" sz="2000" b="1" dirty="0" smtClean="0">
                <a:solidFill>
                  <a:schemeClr val="accent2">
                    <a:lumMod val="75000"/>
                  </a:schemeClr>
                </a:solidFill>
                <a:effectLst>
                  <a:outerShdw blurRad="38100" dist="38100" dir="2700000" algn="tl">
                    <a:srgbClr val="000000">
                      <a:alpha val="43137"/>
                    </a:srgbClr>
                  </a:outerShdw>
                </a:effectLst>
              </a:rPr>
              <a:t>כולל נבגים</a:t>
            </a:r>
            <a:r>
              <a:rPr lang="he-IL" sz="2000" b="1" dirty="0" smtClean="0"/>
              <a:t>.</a:t>
            </a:r>
          </a:p>
          <a:p>
            <a:pPr eaLnBrk="1" hangingPunct="1">
              <a:buClr>
                <a:srgbClr val="FF0000"/>
              </a:buClr>
              <a:buFont typeface="Wingdings" pitchFamily="2" charset="2"/>
              <a:buChar char="v"/>
            </a:pPr>
            <a:r>
              <a:rPr lang="he-IL" sz="2000" b="1" dirty="0" smtClean="0"/>
              <a:t>המזון הופך לסטרילי ויכול להישמר למשך שנים אחדות. </a:t>
            </a:r>
          </a:p>
          <a:p>
            <a:pPr eaLnBrk="1" hangingPunct="1">
              <a:buClr>
                <a:srgbClr val="FF0000"/>
              </a:buClr>
              <a:buFont typeface="Wingdings" pitchFamily="2" charset="2"/>
              <a:buChar char="v"/>
            </a:pPr>
            <a:r>
              <a:rPr lang="he-IL" sz="2000" b="1" dirty="0" smtClean="0"/>
              <a:t>הערכים התזונתיים של המזון נהרסים בתהליך.</a:t>
            </a:r>
          </a:p>
          <a:p>
            <a:pPr eaLnBrk="1" hangingPunct="1">
              <a:buClr>
                <a:srgbClr val="FF0000"/>
              </a:buClr>
              <a:buFont typeface="Wingdings" pitchFamily="2" charset="2"/>
              <a:buChar char="v"/>
            </a:pPr>
            <a:r>
              <a:rPr lang="he-IL" sz="2000" b="1" dirty="0" smtClean="0"/>
              <a:t>כל זמן שהמוצר סגור ניתן לשמור אותו בטמפרטורת החדר ולא בקירור </a:t>
            </a:r>
          </a:p>
          <a:p>
            <a:pPr eaLnBrk="1" hangingPunct="1">
              <a:buClr>
                <a:srgbClr val="FF0000"/>
              </a:buClr>
              <a:buFont typeface="Wingdings" pitchFamily="2" charset="2"/>
              <a:buChar char="v"/>
            </a:pPr>
            <a:endParaRPr lang="he-IL" sz="2400" dirty="0" smtClean="0"/>
          </a:p>
          <a:p>
            <a:endParaRPr lang="he-IL" sz="2400"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dirty="0" smtClean="0"/>
              <a:t>טבלה מסכמת המשווה בין </a:t>
            </a:r>
            <a:br>
              <a:rPr lang="he-IL" dirty="0" smtClean="0"/>
            </a:br>
            <a:r>
              <a:rPr lang="he-IL" dirty="0" smtClean="0"/>
              <a:t>תהליך העיקור </a:t>
            </a:r>
            <a:r>
              <a:rPr lang="he-IL" dirty="0" err="1" smtClean="0"/>
              <a:t>והפיסטור</a:t>
            </a:r>
            <a:endParaRPr lang="he-IL" dirty="0"/>
          </a:p>
        </p:txBody>
      </p:sp>
      <p:graphicFrame>
        <p:nvGraphicFramePr>
          <p:cNvPr id="4" name="מציין מיקום תוכן 3"/>
          <p:cNvGraphicFramePr>
            <a:graphicFrameLocks noGrp="1"/>
          </p:cNvGraphicFramePr>
          <p:nvPr>
            <p:ph idx="1"/>
          </p:nvPr>
        </p:nvGraphicFramePr>
        <p:xfrm>
          <a:off x="457200" y="1600200"/>
          <a:ext cx="8229600" cy="5089590"/>
        </p:xfrm>
        <a:graphic>
          <a:graphicData uri="http://schemas.openxmlformats.org/drawingml/2006/table">
            <a:tbl>
              <a:tblPr rtl="1" firstRow="1" bandRow="1">
                <a:tableStyleId>{5C22544A-7EE6-4342-B048-85BDC9FD1C3A}</a:tableStyleId>
              </a:tblPr>
              <a:tblGrid>
                <a:gridCol w="2743200"/>
                <a:gridCol w="2743200"/>
                <a:gridCol w="2743200"/>
              </a:tblGrid>
              <a:tr h="652158">
                <a:tc>
                  <a:txBody>
                    <a:bodyPr/>
                    <a:lstStyle/>
                    <a:p>
                      <a:pPr algn="ctr" rtl="1">
                        <a:lnSpc>
                          <a:spcPct val="150000"/>
                        </a:lnSpc>
                        <a:spcAft>
                          <a:spcPts val="0"/>
                        </a:spcAft>
                      </a:pPr>
                      <a:r>
                        <a:rPr lang="he-IL" sz="2000" b="1" dirty="0">
                          <a:solidFill>
                            <a:schemeClr val="bg1"/>
                          </a:solidFill>
                          <a:latin typeface="Arial"/>
                          <a:ea typeface="Times New Roman"/>
                          <a:cs typeface="+mn-cs"/>
                        </a:rPr>
                        <a:t>קריטריונים להשוואה</a:t>
                      </a:r>
                      <a:endParaRPr lang="en-US" sz="2000" dirty="0">
                        <a:solidFill>
                          <a:schemeClr val="bg1"/>
                        </a:solidFill>
                        <a:latin typeface="Calibri"/>
                        <a:ea typeface="Calibri"/>
                        <a:cs typeface="+mn-cs"/>
                      </a:endParaRPr>
                    </a:p>
                  </a:txBody>
                  <a:tcPr marL="68580" marR="68580" marT="0" marB="0"/>
                </a:tc>
                <a:tc>
                  <a:txBody>
                    <a:bodyPr/>
                    <a:lstStyle/>
                    <a:p>
                      <a:pPr algn="ctr" rtl="1"/>
                      <a:r>
                        <a:rPr lang="he-IL" dirty="0" smtClean="0"/>
                        <a:t>שיטת </a:t>
                      </a:r>
                      <a:r>
                        <a:rPr lang="he-IL" dirty="0" err="1" smtClean="0"/>
                        <a:t>הפיסטור</a:t>
                      </a:r>
                      <a:endParaRPr lang="he-IL" dirty="0"/>
                    </a:p>
                  </a:txBody>
                  <a:tcPr/>
                </a:tc>
                <a:tc>
                  <a:txBody>
                    <a:bodyPr/>
                    <a:lstStyle/>
                    <a:p>
                      <a:pPr algn="ctr" rtl="1"/>
                      <a:r>
                        <a:rPr lang="he-IL" dirty="0" smtClean="0"/>
                        <a:t>שיטת העיקור</a:t>
                      </a:r>
                      <a:endParaRPr lang="he-IL" dirty="0"/>
                    </a:p>
                  </a:txBody>
                  <a:tcPr/>
                </a:tc>
              </a:tr>
              <a:tr h="652158">
                <a:tc>
                  <a:txBody>
                    <a:bodyPr/>
                    <a:lstStyle/>
                    <a:p>
                      <a:pPr indent="-180340" algn="ctr" rtl="1">
                        <a:lnSpc>
                          <a:spcPct val="150000"/>
                        </a:lnSpc>
                        <a:spcAft>
                          <a:spcPts val="0"/>
                        </a:spcAft>
                      </a:pPr>
                      <a:r>
                        <a:rPr lang="he-IL" sz="1800" b="1" dirty="0">
                          <a:solidFill>
                            <a:srgbClr val="000000"/>
                          </a:solidFill>
                          <a:latin typeface="Arial"/>
                          <a:ea typeface="Times New Roman"/>
                          <a:cs typeface="+mn-cs"/>
                        </a:rPr>
                        <a:t>אופן הטיפול</a:t>
                      </a:r>
                      <a:endParaRPr lang="en-US" sz="1800" dirty="0">
                        <a:latin typeface="Calibri"/>
                        <a:ea typeface="Calibri"/>
                        <a:cs typeface="+mn-cs"/>
                      </a:endParaRPr>
                    </a:p>
                  </a:txBody>
                  <a:tcPr marL="68580" marR="68580" marT="0" marB="0"/>
                </a:tc>
                <a:tc>
                  <a:txBody>
                    <a:bodyPr/>
                    <a:lstStyle/>
                    <a:p>
                      <a:pPr rtl="1"/>
                      <a:endParaRPr lang="he-IL"/>
                    </a:p>
                  </a:txBody>
                  <a:tcPr/>
                </a:tc>
                <a:tc>
                  <a:txBody>
                    <a:bodyPr/>
                    <a:lstStyle/>
                    <a:p>
                      <a:pPr rtl="1"/>
                      <a:endParaRPr lang="he-IL"/>
                    </a:p>
                  </a:txBody>
                  <a:tcPr/>
                </a:tc>
              </a:tr>
              <a:tr h="652158">
                <a:tc>
                  <a:txBody>
                    <a:bodyPr/>
                    <a:lstStyle/>
                    <a:p>
                      <a:pPr indent="-180340" algn="ctr" rtl="1">
                        <a:lnSpc>
                          <a:spcPct val="150000"/>
                        </a:lnSpc>
                        <a:spcAft>
                          <a:spcPts val="0"/>
                        </a:spcAft>
                      </a:pPr>
                      <a:r>
                        <a:rPr lang="he-IL" sz="2000" b="1" dirty="0">
                          <a:solidFill>
                            <a:srgbClr val="000000"/>
                          </a:solidFill>
                          <a:latin typeface="Arial"/>
                          <a:ea typeface="Times New Roman"/>
                          <a:cs typeface="+mn-cs"/>
                        </a:rPr>
                        <a:t>טמפרטורת  החימום</a:t>
                      </a:r>
                      <a:endParaRPr lang="en-US" sz="2000" dirty="0">
                        <a:latin typeface="Calibri"/>
                        <a:ea typeface="Calibri"/>
                        <a:cs typeface="+mn-cs"/>
                      </a:endParaRPr>
                    </a:p>
                  </a:txBody>
                  <a:tcPr marL="68580" marR="68580" marT="0" marB="0"/>
                </a:tc>
                <a:tc>
                  <a:txBody>
                    <a:bodyPr/>
                    <a:lstStyle/>
                    <a:p>
                      <a:pPr rtl="1"/>
                      <a:endParaRPr lang="he-IL"/>
                    </a:p>
                  </a:txBody>
                  <a:tcPr/>
                </a:tc>
                <a:tc>
                  <a:txBody>
                    <a:bodyPr/>
                    <a:lstStyle/>
                    <a:p>
                      <a:pPr rtl="1"/>
                      <a:endParaRPr lang="he-IL"/>
                    </a:p>
                  </a:txBody>
                  <a:tcPr/>
                </a:tc>
              </a:tr>
              <a:tr h="652158">
                <a:tc>
                  <a:txBody>
                    <a:bodyPr/>
                    <a:lstStyle/>
                    <a:p>
                      <a:pPr indent="-180340" algn="ctr" rtl="1">
                        <a:lnSpc>
                          <a:spcPct val="150000"/>
                        </a:lnSpc>
                        <a:spcAft>
                          <a:spcPts val="0"/>
                        </a:spcAft>
                      </a:pPr>
                      <a:r>
                        <a:rPr lang="he-IL" sz="2000" b="1" dirty="0">
                          <a:solidFill>
                            <a:srgbClr val="000000"/>
                          </a:solidFill>
                          <a:latin typeface="Arial"/>
                          <a:ea typeface="Times New Roman"/>
                          <a:cs typeface="+mn-cs"/>
                        </a:rPr>
                        <a:t>משך  החימום</a:t>
                      </a:r>
                      <a:endParaRPr lang="en-US" sz="2000" dirty="0">
                        <a:latin typeface="Calibri"/>
                        <a:ea typeface="Calibri"/>
                        <a:cs typeface="+mn-cs"/>
                      </a:endParaRPr>
                    </a:p>
                  </a:txBody>
                  <a:tcPr marL="68580" marR="68580" marT="0" marB="0"/>
                </a:tc>
                <a:tc>
                  <a:txBody>
                    <a:bodyPr/>
                    <a:lstStyle/>
                    <a:p>
                      <a:pPr rtl="1"/>
                      <a:endParaRPr lang="he-IL"/>
                    </a:p>
                  </a:txBody>
                  <a:tcPr/>
                </a:tc>
                <a:tc>
                  <a:txBody>
                    <a:bodyPr/>
                    <a:lstStyle/>
                    <a:p>
                      <a:pPr rtl="1"/>
                      <a:endParaRPr lang="he-IL"/>
                    </a:p>
                  </a:txBody>
                  <a:tcPr/>
                </a:tc>
              </a:tr>
              <a:tr h="652158">
                <a:tc>
                  <a:txBody>
                    <a:bodyPr/>
                    <a:lstStyle/>
                    <a:p>
                      <a:pPr indent="-180340" algn="ctr" rtl="1">
                        <a:lnSpc>
                          <a:spcPct val="150000"/>
                        </a:lnSpc>
                        <a:spcAft>
                          <a:spcPts val="0"/>
                        </a:spcAft>
                      </a:pPr>
                      <a:r>
                        <a:rPr lang="he-IL" sz="2000" b="1" dirty="0">
                          <a:solidFill>
                            <a:srgbClr val="000000"/>
                          </a:solidFill>
                          <a:latin typeface="Arial"/>
                          <a:ea typeface="Times New Roman"/>
                          <a:cs typeface="+mn-cs"/>
                        </a:rPr>
                        <a:t>צורות החיים שנפגעות</a:t>
                      </a:r>
                      <a:endParaRPr lang="en-US" sz="2000" dirty="0">
                        <a:latin typeface="Calibri"/>
                        <a:ea typeface="Calibri"/>
                        <a:cs typeface="+mn-cs"/>
                      </a:endParaRPr>
                    </a:p>
                  </a:txBody>
                  <a:tcPr marL="68580" marR="68580" marT="0" marB="0"/>
                </a:tc>
                <a:tc>
                  <a:txBody>
                    <a:bodyPr/>
                    <a:lstStyle/>
                    <a:p>
                      <a:pPr rtl="1"/>
                      <a:endParaRPr lang="he-IL" dirty="0"/>
                    </a:p>
                  </a:txBody>
                  <a:tcPr/>
                </a:tc>
                <a:tc>
                  <a:txBody>
                    <a:bodyPr/>
                    <a:lstStyle/>
                    <a:p>
                      <a:pPr rtl="1"/>
                      <a:endParaRPr lang="he-IL"/>
                    </a:p>
                  </a:txBody>
                  <a:tcPr/>
                </a:tc>
              </a:tr>
              <a:tr h="652158">
                <a:tc>
                  <a:txBody>
                    <a:bodyPr/>
                    <a:lstStyle/>
                    <a:p>
                      <a:pPr indent="-180340" algn="ctr" rtl="1">
                        <a:lnSpc>
                          <a:spcPct val="150000"/>
                        </a:lnSpc>
                        <a:spcAft>
                          <a:spcPts val="0"/>
                        </a:spcAft>
                      </a:pPr>
                      <a:r>
                        <a:rPr lang="he-IL" sz="2000" b="1" dirty="0">
                          <a:solidFill>
                            <a:srgbClr val="000000"/>
                          </a:solidFill>
                          <a:latin typeface="Arial"/>
                          <a:ea typeface="Times New Roman"/>
                          <a:cs typeface="+mn-cs"/>
                        </a:rPr>
                        <a:t>צורת אחסון המוצר לאחר הטיפול</a:t>
                      </a:r>
                      <a:endParaRPr lang="en-US" sz="2000" dirty="0">
                        <a:latin typeface="Calibri"/>
                        <a:ea typeface="Calibri"/>
                        <a:cs typeface="+mn-cs"/>
                      </a:endParaRPr>
                    </a:p>
                  </a:txBody>
                  <a:tcPr marL="68580" marR="68580" marT="0" marB="0"/>
                </a:tc>
                <a:tc>
                  <a:txBody>
                    <a:bodyPr/>
                    <a:lstStyle/>
                    <a:p>
                      <a:pPr rtl="1"/>
                      <a:endParaRPr lang="he-IL"/>
                    </a:p>
                  </a:txBody>
                  <a:tcPr/>
                </a:tc>
                <a:tc>
                  <a:txBody>
                    <a:bodyPr/>
                    <a:lstStyle/>
                    <a:p>
                      <a:pPr rtl="1"/>
                      <a:endParaRPr lang="he-IL"/>
                    </a:p>
                  </a:txBody>
                  <a:tcPr/>
                </a:tc>
              </a:tr>
              <a:tr h="652158">
                <a:tc>
                  <a:txBody>
                    <a:bodyPr/>
                    <a:lstStyle/>
                    <a:p>
                      <a:pPr indent="-180340" algn="ctr" rtl="1">
                        <a:lnSpc>
                          <a:spcPct val="150000"/>
                        </a:lnSpc>
                        <a:spcAft>
                          <a:spcPts val="0"/>
                        </a:spcAft>
                      </a:pPr>
                      <a:r>
                        <a:rPr lang="he-IL" sz="2000" b="1" dirty="0">
                          <a:solidFill>
                            <a:srgbClr val="000000"/>
                          </a:solidFill>
                          <a:latin typeface="Arial"/>
                          <a:ea typeface="Times New Roman"/>
                          <a:cs typeface="+mn-cs"/>
                        </a:rPr>
                        <a:t>משך האחסנה האפשרי של המוצר לאחר הטיפול</a:t>
                      </a:r>
                      <a:endParaRPr lang="en-US" sz="2000" dirty="0">
                        <a:latin typeface="Calibri"/>
                        <a:ea typeface="Calibri"/>
                        <a:cs typeface="+mn-cs"/>
                      </a:endParaRPr>
                    </a:p>
                  </a:txBody>
                  <a:tcPr marL="68580" marR="68580" marT="0" marB="0"/>
                </a:tc>
                <a:tc>
                  <a:txBody>
                    <a:bodyPr/>
                    <a:lstStyle/>
                    <a:p>
                      <a:pPr rtl="1"/>
                      <a:endParaRPr lang="he-IL"/>
                    </a:p>
                  </a:txBody>
                  <a:tcPr/>
                </a:tc>
                <a:tc>
                  <a:txBody>
                    <a:bodyPr/>
                    <a:lstStyle/>
                    <a:p>
                      <a:pPr rtl="1"/>
                      <a:endParaRPr lang="he-IL" dirty="0"/>
                    </a:p>
                  </a:txBody>
                  <a:tcPr/>
                </a:tc>
              </a:tr>
            </a:tbl>
          </a:graphicData>
        </a:graphic>
      </p:graphicFrame>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ctrTitle"/>
          </p:nvPr>
        </p:nvSpPr>
        <p:spPr/>
        <p:style>
          <a:lnRef idx="2">
            <a:schemeClr val="accent6">
              <a:shade val="50000"/>
            </a:schemeClr>
          </a:lnRef>
          <a:fillRef idx="1">
            <a:schemeClr val="accent6"/>
          </a:fillRef>
          <a:effectRef idx="0">
            <a:schemeClr val="accent6"/>
          </a:effectRef>
          <a:fontRef idx="minor">
            <a:schemeClr val="lt1"/>
          </a:fontRef>
        </p:style>
        <p:txBody>
          <a:bodyPr/>
          <a:lstStyle/>
          <a:p>
            <a:r>
              <a:rPr lang="he-IL" dirty="0" smtClean="0"/>
              <a:t>דרכים לעיכוב התרבות של חיידקים</a:t>
            </a:r>
            <a:br>
              <a:rPr lang="he-IL" dirty="0" smtClean="0"/>
            </a:br>
            <a:r>
              <a:rPr lang="he-IL" dirty="0" smtClean="0"/>
              <a:t>במזון</a:t>
            </a:r>
            <a:endParaRPr lang="he-IL"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כותרת 1"/>
          <p:cNvSpPr>
            <a:spLocks noGrp="1"/>
          </p:cNvSpPr>
          <p:nvPr>
            <p:ph type="title"/>
          </p:nvPr>
        </p:nvSpPr>
        <p:spPr/>
        <p:txBody>
          <a:bodyPr rtlCol="1">
            <a:normAutofit/>
          </a:bodyPr>
          <a:lstStyle/>
          <a:p>
            <a:pPr eaLnBrk="1" fontAlgn="auto" hangingPunct="1">
              <a:spcAft>
                <a:spcPts val="0"/>
              </a:spcAft>
              <a:defRPr/>
            </a:pPr>
            <a:r>
              <a:rPr lang="he-IL" b="1" dirty="0" smtClean="0">
                <a:solidFill>
                  <a:schemeClr val="tx2"/>
                </a:solidFill>
                <a:latin typeface="Guttman Yad-Brush" pitchFamily="2" charset="-79"/>
                <a:ea typeface="+mn-ea"/>
                <a:cs typeface="Guttman Yad-Brush" pitchFamily="2" charset="-79"/>
              </a:rPr>
              <a:t>שיטת הקירור </a:t>
            </a:r>
          </a:p>
        </p:txBody>
      </p:sp>
      <p:sp>
        <p:nvSpPr>
          <p:cNvPr id="16387" name="מציין מיקום תוכן 2"/>
          <p:cNvSpPr>
            <a:spLocks noGrp="1"/>
          </p:cNvSpPr>
          <p:nvPr>
            <p:ph sz="half" idx="1"/>
          </p:nvPr>
        </p:nvSpPr>
        <p:spPr/>
        <p:txBody>
          <a:bodyPr rtlCol="1">
            <a:normAutofit lnSpcReduction="10000"/>
          </a:bodyPr>
          <a:lstStyle/>
          <a:p>
            <a:pPr eaLnBrk="1" fontAlgn="auto" hangingPunct="1">
              <a:spcAft>
                <a:spcPts val="0"/>
              </a:spcAft>
              <a:buClr>
                <a:srgbClr val="FF0000"/>
              </a:buClr>
              <a:buFont typeface="Wingdings" pitchFamily="2" charset="2"/>
              <a:buChar char="v"/>
              <a:defRPr/>
            </a:pPr>
            <a:r>
              <a:rPr lang="he-IL" b="1" dirty="0" smtClean="0">
                <a:latin typeface="Arial" pitchFamily="34" charset="0"/>
              </a:rPr>
              <a:t>אחסון במקרר בטמפרטורה של 0-10 מעלות צלזיוס. </a:t>
            </a:r>
          </a:p>
          <a:p>
            <a:pPr eaLnBrk="1" fontAlgn="auto" hangingPunct="1">
              <a:spcAft>
                <a:spcPts val="0"/>
              </a:spcAft>
              <a:buClr>
                <a:srgbClr val="FF0000"/>
              </a:buClr>
              <a:buFont typeface="Wingdings" pitchFamily="2" charset="2"/>
              <a:buChar char="v"/>
              <a:defRPr/>
            </a:pPr>
            <a:r>
              <a:rPr lang="he-IL" b="1" dirty="0" smtClean="0">
                <a:latin typeface="Arial" pitchFamily="34" charset="0"/>
              </a:rPr>
              <a:t>הקירור </a:t>
            </a:r>
            <a:r>
              <a:rPr lang="he-IL" sz="3200" b="1" dirty="0" smtClean="0">
                <a:latin typeface="Arial" pitchFamily="34" charset="0"/>
              </a:rPr>
              <a:t>מאט את התרבותם</a:t>
            </a:r>
            <a:r>
              <a:rPr lang="he-IL" b="1" dirty="0" smtClean="0">
                <a:latin typeface="Arial" pitchFamily="34" charset="0"/>
              </a:rPr>
              <a:t> של החיידקים וכך יכול המזון להישמר כשהוא טרי במשך מספר ימים. </a:t>
            </a:r>
          </a:p>
          <a:p>
            <a:pPr eaLnBrk="1" fontAlgn="auto" hangingPunct="1">
              <a:spcAft>
                <a:spcPts val="0"/>
              </a:spcAft>
              <a:buClr>
                <a:srgbClr val="FF0000"/>
              </a:buClr>
              <a:buFont typeface="Wingdings" pitchFamily="2" charset="2"/>
              <a:buChar char="v"/>
              <a:defRPr/>
            </a:pPr>
            <a:r>
              <a:rPr lang="he-IL" b="1" dirty="0" smtClean="0">
                <a:latin typeface="Arial" pitchFamily="34" charset="0"/>
              </a:rPr>
              <a:t>לדוגמה: מזונות כמו חלב, גבינות ויוגורט.</a:t>
            </a:r>
          </a:p>
        </p:txBody>
      </p:sp>
      <p:pic>
        <p:nvPicPr>
          <p:cNvPr id="16388" name="Picture 4" descr="C:\Documents and Settings\Administrator\Local Settings\Temporary Internet Files\Content.IE5\4NU9CNOV\MCj04132940000[1].wmf"/>
          <p:cNvPicPr>
            <a:picLocks noGrp="1" noChangeAspect="1" noChangeArrowheads="1"/>
          </p:cNvPicPr>
          <p:nvPr>
            <p:ph sz="half" idx="2"/>
          </p:nvPr>
        </p:nvPicPr>
        <p:blipFill>
          <a:blip r:embed="rId3" cstate="print"/>
          <a:srcRect/>
          <a:stretch>
            <a:fillRect/>
          </a:stretch>
        </p:blipFill>
        <p:spPr>
          <a:xfrm>
            <a:off x="4648200" y="2432050"/>
            <a:ext cx="4038600" cy="2862263"/>
          </a:xfrm>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afterEffect">
                                  <p:stCondLst>
                                    <p:cond delay="0"/>
                                  </p:stCondLst>
                                  <p:childTnLst>
                                    <p:set>
                                      <p:cBhvr>
                                        <p:cTn id="6" dur="1" fill="hold">
                                          <p:stCondLst>
                                            <p:cond delay="0"/>
                                          </p:stCondLst>
                                        </p:cTn>
                                        <p:tgtEl>
                                          <p:spTgt spid="16386"/>
                                        </p:tgtEl>
                                        <p:attrNameLst>
                                          <p:attrName>style.visibility</p:attrName>
                                        </p:attrNameLst>
                                      </p:cBhvr>
                                      <p:to>
                                        <p:strVal val="visible"/>
                                      </p:to>
                                    </p:set>
                                    <p:anim calcmode="lin" valueType="num">
                                      <p:cBhvr>
                                        <p:cTn id="7" dur="1000" fill="hold"/>
                                        <p:tgtEl>
                                          <p:spTgt spid="16386"/>
                                        </p:tgtEl>
                                        <p:attrNameLst>
                                          <p:attrName>ppt_w</p:attrName>
                                        </p:attrNameLst>
                                      </p:cBhvr>
                                      <p:tavLst>
                                        <p:tav tm="0">
                                          <p:val>
                                            <p:fltVal val="0"/>
                                          </p:val>
                                        </p:tav>
                                        <p:tav tm="100000">
                                          <p:val>
                                            <p:strVal val="#ppt_w"/>
                                          </p:val>
                                        </p:tav>
                                      </p:tavLst>
                                    </p:anim>
                                    <p:anim calcmode="lin" valueType="num">
                                      <p:cBhvr>
                                        <p:cTn id="8" dur="1000" fill="hold"/>
                                        <p:tgtEl>
                                          <p:spTgt spid="16386"/>
                                        </p:tgtEl>
                                        <p:attrNameLst>
                                          <p:attrName>ppt_h</p:attrName>
                                        </p:attrNameLst>
                                      </p:cBhvr>
                                      <p:tavLst>
                                        <p:tav tm="0">
                                          <p:val>
                                            <p:fltVal val="0"/>
                                          </p:val>
                                        </p:tav>
                                        <p:tav tm="100000">
                                          <p:val>
                                            <p:strVal val="#ppt_h"/>
                                          </p:val>
                                        </p:tav>
                                      </p:tavLst>
                                    </p:anim>
                                  </p:childTnLst>
                                </p:cTn>
                              </p:par>
                            </p:childTnLst>
                          </p:cTn>
                        </p:par>
                        <p:par>
                          <p:cTn id="9" fill="hold">
                            <p:stCondLst>
                              <p:cond delay="1000"/>
                            </p:stCondLst>
                            <p:childTnLst>
                              <p:par>
                                <p:cTn id="10" presetID="23" presetClass="entr" presetSubtype="16" fill="hold" grpId="0" nodeType="afterEffect">
                                  <p:stCondLst>
                                    <p:cond delay="0"/>
                                  </p:stCondLst>
                                  <p:childTnLst>
                                    <p:set>
                                      <p:cBhvr>
                                        <p:cTn id="11" dur="1" fill="hold">
                                          <p:stCondLst>
                                            <p:cond delay="0"/>
                                          </p:stCondLst>
                                        </p:cTn>
                                        <p:tgtEl>
                                          <p:spTgt spid="16387">
                                            <p:txEl>
                                              <p:pRg st="0" end="0"/>
                                            </p:txEl>
                                          </p:spTgt>
                                        </p:tgtEl>
                                        <p:attrNameLst>
                                          <p:attrName>style.visibility</p:attrName>
                                        </p:attrNameLst>
                                      </p:cBhvr>
                                      <p:to>
                                        <p:strVal val="visible"/>
                                      </p:to>
                                    </p:set>
                                    <p:anim calcmode="lin" valueType="num">
                                      <p:cBhvr>
                                        <p:cTn id="12" dur="1000" fill="hold"/>
                                        <p:tgtEl>
                                          <p:spTgt spid="16387">
                                            <p:txEl>
                                              <p:pRg st="0" end="0"/>
                                            </p:txEl>
                                          </p:spTgt>
                                        </p:tgtEl>
                                        <p:attrNameLst>
                                          <p:attrName>ppt_w</p:attrName>
                                        </p:attrNameLst>
                                      </p:cBhvr>
                                      <p:tavLst>
                                        <p:tav tm="0">
                                          <p:val>
                                            <p:fltVal val="0"/>
                                          </p:val>
                                        </p:tav>
                                        <p:tav tm="100000">
                                          <p:val>
                                            <p:strVal val="#ppt_w"/>
                                          </p:val>
                                        </p:tav>
                                      </p:tavLst>
                                    </p:anim>
                                    <p:anim calcmode="lin" valueType="num">
                                      <p:cBhvr>
                                        <p:cTn id="13" dur="1000" fill="hold"/>
                                        <p:tgtEl>
                                          <p:spTgt spid="16387">
                                            <p:txEl>
                                              <p:pRg st="0" end="0"/>
                                            </p:txEl>
                                          </p:spTgt>
                                        </p:tgtEl>
                                        <p:attrNameLst>
                                          <p:attrName>ppt_h</p:attrName>
                                        </p:attrNameLst>
                                      </p:cBhvr>
                                      <p:tavLst>
                                        <p:tav tm="0">
                                          <p:val>
                                            <p:fltVal val="0"/>
                                          </p:val>
                                        </p:tav>
                                        <p:tav tm="100000">
                                          <p:val>
                                            <p:strVal val="#ppt_h"/>
                                          </p:val>
                                        </p:tav>
                                      </p:tavLst>
                                    </p:anim>
                                  </p:childTnLst>
                                </p:cTn>
                              </p:par>
                            </p:childTnLst>
                          </p:cTn>
                        </p:par>
                        <p:par>
                          <p:cTn id="14" fill="hold">
                            <p:stCondLst>
                              <p:cond delay="2000"/>
                            </p:stCondLst>
                            <p:childTnLst>
                              <p:par>
                                <p:cTn id="15" presetID="23" presetClass="entr" presetSubtype="16" fill="hold" grpId="0" nodeType="afterEffect">
                                  <p:stCondLst>
                                    <p:cond delay="0"/>
                                  </p:stCondLst>
                                  <p:childTnLst>
                                    <p:set>
                                      <p:cBhvr>
                                        <p:cTn id="16" dur="1" fill="hold">
                                          <p:stCondLst>
                                            <p:cond delay="0"/>
                                          </p:stCondLst>
                                        </p:cTn>
                                        <p:tgtEl>
                                          <p:spTgt spid="16387">
                                            <p:txEl>
                                              <p:pRg st="1" end="1"/>
                                            </p:txEl>
                                          </p:spTgt>
                                        </p:tgtEl>
                                        <p:attrNameLst>
                                          <p:attrName>style.visibility</p:attrName>
                                        </p:attrNameLst>
                                      </p:cBhvr>
                                      <p:to>
                                        <p:strVal val="visible"/>
                                      </p:to>
                                    </p:set>
                                    <p:anim calcmode="lin" valueType="num">
                                      <p:cBhvr>
                                        <p:cTn id="17" dur="1000" fill="hold"/>
                                        <p:tgtEl>
                                          <p:spTgt spid="16387">
                                            <p:txEl>
                                              <p:pRg st="1" end="1"/>
                                            </p:txEl>
                                          </p:spTgt>
                                        </p:tgtEl>
                                        <p:attrNameLst>
                                          <p:attrName>ppt_w</p:attrName>
                                        </p:attrNameLst>
                                      </p:cBhvr>
                                      <p:tavLst>
                                        <p:tav tm="0">
                                          <p:val>
                                            <p:fltVal val="0"/>
                                          </p:val>
                                        </p:tav>
                                        <p:tav tm="100000">
                                          <p:val>
                                            <p:strVal val="#ppt_w"/>
                                          </p:val>
                                        </p:tav>
                                      </p:tavLst>
                                    </p:anim>
                                    <p:anim calcmode="lin" valueType="num">
                                      <p:cBhvr>
                                        <p:cTn id="18" dur="1000" fill="hold"/>
                                        <p:tgtEl>
                                          <p:spTgt spid="16387">
                                            <p:txEl>
                                              <p:pRg st="1" end="1"/>
                                            </p:txEl>
                                          </p:spTgt>
                                        </p:tgtEl>
                                        <p:attrNameLst>
                                          <p:attrName>ppt_h</p:attrName>
                                        </p:attrNameLst>
                                      </p:cBhvr>
                                      <p:tavLst>
                                        <p:tav tm="0">
                                          <p:val>
                                            <p:fltVal val="0"/>
                                          </p:val>
                                        </p:tav>
                                        <p:tav tm="100000">
                                          <p:val>
                                            <p:strVal val="#ppt_h"/>
                                          </p:val>
                                        </p:tav>
                                      </p:tavLst>
                                    </p:anim>
                                  </p:childTnLst>
                                </p:cTn>
                              </p:par>
                            </p:childTnLst>
                          </p:cTn>
                        </p:par>
                        <p:par>
                          <p:cTn id="19" fill="hold">
                            <p:stCondLst>
                              <p:cond delay="3000"/>
                            </p:stCondLst>
                            <p:childTnLst>
                              <p:par>
                                <p:cTn id="20" presetID="23" presetClass="entr" presetSubtype="16" fill="hold" grpId="0" nodeType="afterEffect">
                                  <p:stCondLst>
                                    <p:cond delay="0"/>
                                  </p:stCondLst>
                                  <p:childTnLst>
                                    <p:set>
                                      <p:cBhvr>
                                        <p:cTn id="21" dur="1" fill="hold">
                                          <p:stCondLst>
                                            <p:cond delay="0"/>
                                          </p:stCondLst>
                                        </p:cTn>
                                        <p:tgtEl>
                                          <p:spTgt spid="16387">
                                            <p:txEl>
                                              <p:pRg st="2" end="2"/>
                                            </p:txEl>
                                          </p:spTgt>
                                        </p:tgtEl>
                                        <p:attrNameLst>
                                          <p:attrName>style.visibility</p:attrName>
                                        </p:attrNameLst>
                                      </p:cBhvr>
                                      <p:to>
                                        <p:strVal val="visible"/>
                                      </p:to>
                                    </p:set>
                                    <p:anim calcmode="lin" valueType="num">
                                      <p:cBhvr>
                                        <p:cTn id="22" dur="1000" fill="hold"/>
                                        <p:tgtEl>
                                          <p:spTgt spid="16387">
                                            <p:txEl>
                                              <p:pRg st="2" end="2"/>
                                            </p:txEl>
                                          </p:spTgt>
                                        </p:tgtEl>
                                        <p:attrNameLst>
                                          <p:attrName>ppt_w</p:attrName>
                                        </p:attrNameLst>
                                      </p:cBhvr>
                                      <p:tavLst>
                                        <p:tav tm="0">
                                          <p:val>
                                            <p:fltVal val="0"/>
                                          </p:val>
                                        </p:tav>
                                        <p:tav tm="100000">
                                          <p:val>
                                            <p:strVal val="#ppt_w"/>
                                          </p:val>
                                        </p:tav>
                                      </p:tavLst>
                                    </p:anim>
                                    <p:anim calcmode="lin" valueType="num">
                                      <p:cBhvr>
                                        <p:cTn id="23" dur="1000" fill="hold"/>
                                        <p:tgtEl>
                                          <p:spTgt spid="16387">
                                            <p:txEl>
                                              <p:pRg st="2" end="2"/>
                                            </p:txEl>
                                          </p:spTgt>
                                        </p:tgtEl>
                                        <p:attrNameLst>
                                          <p:attrName>ppt_h</p:attrName>
                                        </p:attrNameLst>
                                      </p:cBhvr>
                                      <p:tavLst>
                                        <p:tav tm="0">
                                          <p:val>
                                            <p:fltVal val="0"/>
                                          </p:val>
                                        </p:tav>
                                        <p:tav tm="100000">
                                          <p:val>
                                            <p:strVal val="#ppt_h"/>
                                          </p:val>
                                        </p:tav>
                                      </p:tavLst>
                                    </p:anim>
                                  </p:childTnLst>
                                </p:cTn>
                              </p:par>
                            </p:childTnLst>
                          </p:cTn>
                        </p:par>
                        <p:par>
                          <p:cTn id="24" fill="hold">
                            <p:stCondLst>
                              <p:cond delay="4000"/>
                            </p:stCondLst>
                            <p:childTnLst>
                              <p:par>
                                <p:cTn id="25" presetID="23" presetClass="entr" presetSubtype="16" fill="hold" nodeType="afterEffect">
                                  <p:stCondLst>
                                    <p:cond delay="0"/>
                                  </p:stCondLst>
                                  <p:childTnLst>
                                    <p:set>
                                      <p:cBhvr>
                                        <p:cTn id="26" dur="1" fill="hold">
                                          <p:stCondLst>
                                            <p:cond delay="0"/>
                                          </p:stCondLst>
                                        </p:cTn>
                                        <p:tgtEl>
                                          <p:spTgt spid="16388"/>
                                        </p:tgtEl>
                                        <p:attrNameLst>
                                          <p:attrName>style.visibility</p:attrName>
                                        </p:attrNameLst>
                                      </p:cBhvr>
                                      <p:to>
                                        <p:strVal val="visible"/>
                                      </p:to>
                                    </p:set>
                                    <p:anim calcmode="lin" valueType="num">
                                      <p:cBhvr>
                                        <p:cTn id="27" dur="1000" fill="hold"/>
                                        <p:tgtEl>
                                          <p:spTgt spid="16388"/>
                                        </p:tgtEl>
                                        <p:attrNameLst>
                                          <p:attrName>ppt_w</p:attrName>
                                        </p:attrNameLst>
                                      </p:cBhvr>
                                      <p:tavLst>
                                        <p:tav tm="0">
                                          <p:val>
                                            <p:fltVal val="0"/>
                                          </p:val>
                                        </p:tav>
                                        <p:tav tm="100000">
                                          <p:val>
                                            <p:strVal val="#ppt_w"/>
                                          </p:val>
                                        </p:tav>
                                      </p:tavLst>
                                    </p:anim>
                                    <p:anim calcmode="lin" valueType="num">
                                      <p:cBhvr>
                                        <p:cTn id="28" dur="1000" fill="hold"/>
                                        <p:tgtEl>
                                          <p:spTgt spid="16388"/>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386" grpId="0"/>
      <p:bldP spid="16387"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כותרת 1"/>
          <p:cNvSpPr>
            <a:spLocks noGrp="1"/>
          </p:cNvSpPr>
          <p:nvPr>
            <p:ph type="title"/>
          </p:nvPr>
        </p:nvSpPr>
        <p:spPr/>
        <p:txBody>
          <a:bodyPr rtlCol="1">
            <a:normAutofit/>
          </a:bodyPr>
          <a:lstStyle/>
          <a:p>
            <a:pPr eaLnBrk="1" fontAlgn="auto" hangingPunct="1">
              <a:spcAft>
                <a:spcPts val="0"/>
              </a:spcAft>
              <a:defRPr/>
            </a:pPr>
            <a:r>
              <a:rPr lang="he-IL" b="1" dirty="0" smtClean="0">
                <a:solidFill>
                  <a:schemeClr val="tx2"/>
                </a:solidFill>
                <a:latin typeface="Guttman Yad-Brush" pitchFamily="2" charset="-79"/>
                <a:ea typeface="+mn-ea"/>
                <a:cs typeface="Guttman Yad-Brush" pitchFamily="2" charset="-79"/>
              </a:rPr>
              <a:t>שיטת ההקפאה </a:t>
            </a:r>
          </a:p>
        </p:txBody>
      </p:sp>
      <p:sp>
        <p:nvSpPr>
          <p:cNvPr id="17411" name="מציין מיקום תוכן 2"/>
          <p:cNvSpPr>
            <a:spLocks noGrp="1"/>
          </p:cNvSpPr>
          <p:nvPr>
            <p:ph sz="half" idx="1"/>
          </p:nvPr>
        </p:nvSpPr>
        <p:spPr>
          <a:xfrm>
            <a:off x="381000" y="1219200"/>
            <a:ext cx="8153400" cy="4226024"/>
          </a:xfrm>
        </p:spPr>
        <p:txBody>
          <a:bodyPr rtlCol="1">
            <a:normAutofit fontScale="92500" lnSpcReduction="20000"/>
          </a:bodyPr>
          <a:lstStyle/>
          <a:p>
            <a:pPr eaLnBrk="1" fontAlgn="auto" hangingPunct="1">
              <a:spcAft>
                <a:spcPts val="0"/>
              </a:spcAft>
              <a:buClr>
                <a:srgbClr val="FF0000"/>
              </a:buClr>
              <a:buFont typeface="Wingdings" pitchFamily="2" charset="2"/>
              <a:buChar char="v"/>
              <a:defRPr/>
            </a:pPr>
            <a:r>
              <a:rPr lang="he-IL" b="1" dirty="0" smtClean="0">
                <a:latin typeface="Arial" pitchFamily="34" charset="0"/>
              </a:rPr>
              <a:t>נוהגים לקרר דברי מזון לטמפרטורה הנמוכה מאפס מעלות צלזיוס וכך ניתן לשמור עליהם למשך תקופה ארוכה יותר מאשר בשיטת הקירור. </a:t>
            </a:r>
          </a:p>
          <a:p>
            <a:pPr eaLnBrk="1" fontAlgn="auto" hangingPunct="1">
              <a:spcAft>
                <a:spcPts val="0"/>
              </a:spcAft>
              <a:buClr>
                <a:srgbClr val="FF0000"/>
              </a:buClr>
              <a:buFont typeface="Wingdings" pitchFamily="2" charset="2"/>
              <a:buChar char="v"/>
              <a:defRPr/>
            </a:pPr>
            <a:r>
              <a:rPr lang="he-IL" b="1" dirty="0" smtClean="0">
                <a:latin typeface="Arial" pitchFamily="34" charset="0"/>
              </a:rPr>
              <a:t>בשיטה זו נעזרים בעיקר על מנת לשמר דגים, בשר ואף ירקות.</a:t>
            </a:r>
          </a:p>
          <a:p>
            <a:pPr eaLnBrk="1" fontAlgn="auto" hangingPunct="1">
              <a:spcAft>
                <a:spcPts val="0"/>
              </a:spcAft>
              <a:buClr>
                <a:srgbClr val="FF0000"/>
              </a:buClr>
              <a:buFont typeface="Wingdings" pitchFamily="2" charset="2"/>
              <a:buChar char="v"/>
              <a:defRPr/>
            </a:pPr>
            <a:r>
              <a:rPr lang="he-IL" b="1" dirty="0" smtClean="0">
                <a:latin typeface="Arial" pitchFamily="34" charset="0"/>
              </a:rPr>
              <a:t>בשיטה זו חיידקים בעלי יכולת הדבקה אינם שורדים את תהליך ההקפאה, אך חיידקים יוצרי נבגים אינם מתים-  ובתהליך ההפשרה של המזון הנבגים הופכים חזרה לחיידקים פעילים, מתרבים ויכולים לקלקל את המזון. </a:t>
            </a:r>
          </a:p>
          <a:p>
            <a:pPr eaLnBrk="1" fontAlgn="auto" hangingPunct="1">
              <a:spcAft>
                <a:spcPts val="0"/>
              </a:spcAft>
              <a:buClr>
                <a:srgbClr val="FF0000"/>
              </a:buClr>
              <a:buFont typeface="Wingdings" pitchFamily="2" charset="2"/>
              <a:buChar char="v"/>
              <a:defRPr/>
            </a:pPr>
            <a:r>
              <a:rPr lang="he-IL" b="1" dirty="0" smtClean="0">
                <a:latin typeface="Arial" pitchFamily="34" charset="0"/>
              </a:rPr>
              <a:t>לדוגמה: דג הסלמון מובל לארצנו מהצפון הרחוק, כשהוא נמצא במצב של הקפאה עמוקה ומאוחסן באוניות ענק שמשמשות גם בתור תאי הקפאה גדולים</a:t>
            </a:r>
            <a:r>
              <a:rPr lang="he-IL" dirty="0" smtClean="0"/>
              <a:t>. </a:t>
            </a:r>
            <a:endParaRPr lang="en-US" dirty="0" smtClean="0">
              <a:cs typeface="Arial" pitchFamily="34" charset="0"/>
            </a:endParaRPr>
          </a:p>
          <a:p>
            <a:pPr eaLnBrk="1" fontAlgn="auto" hangingPunct="1">
              <a:spcAft>
                <a:spcPts val="0"/>
              </a:spcAft>
              <a:defRPr/>
            </a:pPr>
            <a:endParaRPr lang="he-IL" dirty="0" smtClean="0"/>
          </a:p>
        </p:txBody>
      </p:sp>
      <p:pic>
        <p:nvPicPr>
          <p:cNvPr id="17412" name="Picture 2" descr="C:\Documents and Settings\Administrator\Local Settings\Temporary Internet Files\Content.IE5\4NU9CNOV\MCj04126180000[1].wmf"/>
          <p:cNvPicPr>
            <a:picLocks noGrp="1" noChangeAspect="1" noChangeArrowheads="1"/>
          </p:cNvPicPr>
          <p:nvPr>
            <p:ph sz="half" idx="2"/>
          </p:nvPr>
        </p:nvPicPr>
        <p:blipFill>
          <a:blip r:embed="rId3" cstate="print"/>
          <a:srcRect/>
          <a:stretch>
            <a:fillRect/>
          </a:stretch>
        </p:blipFill>
        <p:spPr>
          <a:xfrm>
            <a:off x="381000" y="4876800"/>
            <a:ext cx="2057400" cy="1981200"/>
          </a:xfrm>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afterEffect">
                                  <p:stCondLst>
                                    <p:cond delay="0"/>
                                  </p:stCondLst>
                                  <p:childTnLst>
                                    <p:set>
                                      <p:cBhvr>
                                        <p:cTn id="6" dur="1" fill="hold">
                                          <p:stCondLst>
                                            <p:cond delay="0"/>
                                          </p:stCondLst>
                                        </p:cTn>
                                        <p:tgtEl>
                                          <p:spTgt spid="17410"/>
                                        </p:tgtEl>
                                        <p:attrNameLst>
                                          <p:attrName>style.visibility</p:attrName>
                                        </p:attrNameLst>
                                      </p:cBhvr>
                                      <p:to>
                                        <p:strVal val="visible"/>
                                      </p:to>
                                    </p:set>
                                    <p:anim calcmode="lin" valueType="num">
                                      <p:cBhvr>
                                        <p:cTn id="7" dur="1000" fill="hold"/>
                                        <p:tgtEl>
                                          <p:spTgt spid="17410"/>
                                        </p:tgtEl>
                                        <p:attrNameLst>
                                          <p:attrName>ppt_w</p:attrName>
                                        </p:attrNameLst>
                                      </p:cBhvr>
                                      <p:tavLst>
                                        <p:tav tm="0">
                                          <p:val>
                                            <p:fltVal val="0"/>
                                          </p:val>
                                        </p:tav>
                                        <p:tav tm="100000">
                                          <p:val>
                                            <p:strVal val="#ppt_w"/>
                                          </p:val>
                                        </p:tav>
                                      </p:tavLst>
                                    </p:anim>
                                    <p:anim calcmode="lin" valueType="num">
                                      <p:cBhvr>
                                        <p:cTn id="8" dur="1000" fill="hold"/>
                                        <p:tgtEl>
                                          <p:spTgt spid="17410"/>
                                        </p:tgtEl>
                                        <p:attrNameLst>
                                          <p:attrName>ppt_h</p:attrName>
                                        </p:attrNameLst>
                                      </p:cBhvr>
                                      <p:tavLst>
                                        <p:tav tm="0">
                                          <p:val>
                                            <p:fltVal val="0"/>
                                          </p:val>
                                        </p:tav>
                                        <p:tav tm="100000">
                                          <p:val>
                                            <p:strVal val="#ppt_h"/>
                                          </p:val>
                                        </p:tav>
                                      </p:tavLst>
                                    </p:anim>
                                  </p:childTnLst>
                                </p:cTn>
                              </p:par>
                            </p:childTnLst>
                          </p:cTn>
                        </p:par>
                        <p:par>
                          <p:cTn id="9" fill="hold">
                            <p:stCondLst>
                              <p:cond delay="1000"/>
                            </p:stCondLst>
                            <p:childTnLst>
                              <p:par>
                                <p:cTn id="10" presetID="23" presetClass="entr" presetSubtype="16" fill="hold" grpId="0" nodeType="afterEffect">
                                  <p:stCondLst>
                                    <p:cond delay="0"/>
                                  </p:stCondLst>
                                  <p:childTnLst>
                                    <p:set>
                                      <p:cBhvr>
                                        <p:cTn id="11" dur="1" fill="hold">
                                          <p:stCondLst>
                                            <p:cond delay="0"/>
                                          </p:stCondLst>
                                        </p:cTn>
                                        <p:tgtEl>
                                          <p:spTgt spid="17411">
                                            <p:txEl>
                                              <p:pRg st="0" end="0"/>
                                            </p:txEl>
                                          </p:spTgt>
                                        </p:tgtEl>
                                        <p:attrNameLst>
                                          <p:attrName>style.visibility</p:attrName>
                                        </p:attrNameLst>
                                      </p:cBhvr>
                                      <p:to>
                                        <p:strVal val="visible"/>
                                      </p:to>
                                    </p:set>
                                    <p:anim calcmode="lin" valueType="num">
                                      <p:cBhvr>
                                        <p:cTn id="12" dur="1000" fill="hold"/>
                                        <p:tgtEl>
                                          <p:spTgt spid="17411">
                                            <p:txEl>
                                              <p:pRg st="0" end="0"/>
                                            </p:txEl>
                                          </p:spTgt>
                                        </p:tgtEl>
                                        <p:attrNameLst>
                                          <p:attrName>ppt_w</p:attrName>
                                        </p:attrNameLst>
                                      </p:cBhvr>
                                      <p:tavLst>
                                        <p:tav tm="0">
                                          <p:val>
                                            <p:fltVal val="0"/>
                                          </p:val>
                                        </p:tav>
                                        <p:tav tm="100000">
                                          <p:val>
                                            <p:strVal val="#ppt_w"/>
                                          </p:val>
                                        </p:tav>
                                      </p:tavLst>
                                    </p:anim>
                                    <p:anim calcmode="lin" valueType="num">
                                      <p:cBhvr>
                                        <p:cTn id="13" dur="1000" fill="hold"/>
                                        <p:tgtEl>
                                          <p:spTgt spid="17411">
                                            <p:txEl>
                                              <p:pRg st="0" end="0"/>
                                            </p:txEl>
                                          </p:spTgt>
                                        </p:tgtEl>
                                        <p:attrNameLst>
                                          <p:attrName>ppt_h</p:attrName>
                                        </p:attrNameLst>
                                      </p:cBhvr>
                                      <p:tavLst>
                                        <p:tav tm="0">
                                          <p:val>
                                            <p:fltVal val="0"/>
                                          </p:val>
                                        </p:tav>
                                        <p:tav tm="100000">
                                          <p:val>
                                            <p:strVal val="#ppt_h"/>
                                          </p:val>
                                        </p:tav>
                                      </p:tavLst>
                                    </p:anim>
                                  </p:childTnLst>
                                </p:cTn>
                              </p:par>
                            </p:childTnLst>
                          </p:cTn>
                        </p:par>
                        <p:par>
                          <p:cTn id="14" fill="hold">
                            <p:stCondLst>
                              <p:cond delay="2000"/>
                            </p:stCondLst>
                            <p:childTnLst>
                              <p:par>
                                <p:cTn id="15" presetID="23" presetClass="entr" presetSubtype="16" fill="hold" grpId="0" nodeType="afterEffect">
                                  <p:stCondLst>
                                    <p:cond delay="0"/>
                                  </p:stCondLst>
                                  <p:childTnLst>
                                    <p:set>
                                      <p:cBhvr>
                                        <p:cTn id="16" dur="1" fill="hold">
                                          <p:stCondLst>
                                            <p:cond delay="0"/>
                                          </p:stCondLst>
                                        </p:cTn>
                                        <p:tgtEl>
                                          <p:spTgt spid="17411">
                                            <p:txEl>
                                              <p:pRg st="1" end="1"/>
                                            </p:txEl>
                                          </p:spTgt>
                                        </p:tgtEl>
                                        <p:attrNameLst>
                                          <p:attrName>style.visibility</p:attrName>
                                        </p:attrNameLst>
                                      </p:cBhvr>
                                      <p:to>
                                        <p:strVal val="visible"/>
                                      </p:to>
                                    </p:set>
                                    <p:anim calcmode="lin" valueType="num">
                                      <p:cBhvr>
                                        <p:cTn id="17" dur="1000" fill="hold"/>
                                        <p:tgtEl>
                                          <p:spTgt spid="17411">
                                            <p:txEl>
                                              <p:pRg st="1" end="1"/>
                                            </p:txEl>
                                          </p:spTgt>
                                        </p:tgtEl>
                                        <p:attrNameLst>
                                          <p:attrName>ppt_w</p:attrName>
                                        </p:attrNameLst>
                                      </p:cBhvr>
                                      <p:tavLst>
                                        <p:tav tm="0">
                                          <p:val>
                                            <p:fltVal val="0"/>
                                          </p:val>
                                        </p:tav>
                                        <p:tav tm="100000">
                                          <p:val>
                                            <p:strVal val="#ppt_w"/>
                                          </p:val>
                                        </p:tav>
                                      </p:tavLst>
                                    </p:anim>
                                    <p:anim calcmode="lin" valueType="num">
                                      <p:cBhvr>
                                        <p:cTn id="18" dur="1000" fill="hold"/>
                                        <p:tgtEl>
                                          <p:spTgt spid="17411">
                                            <p:txEl>
                                              <p:pRg st="1" end="1"/>
                                            </p:txEl>
                                          </p:spTgt>
                                        </p:tgtEl>
                                        <p:attrNameLst>
                                          <p:attrName>ppt_h</p:attrName>
                                        </p:attrNameLst>
                                      </p:cBhvr>
                                      <p:tavLst>
                                        <p:tav tm="0">
                                          <p:val>
                                            <p:fltVal val="0"/>
                                          </p:val>
                                        </p:tav>
                                        <p:tav tm="100000">
                                          <p:val>
                                            <p:strVal val="#ppt_h"/>
                                          </p:val>
                                        </p:tav>
                                      </p:tavLst>
                                    </p:anim>
                                  </p:childTnLst>
                                </p:cTn>
                              </p:par>
                            </p:childTnLst>
                          </p:cTn>
                        </p:par>
                        <p:par>
                          <p:cTn id="19" fill="hold">
                            <p:stCondLst>
                              <p:cond delay="3000"/>
                            </p:stCondLst>
                            <p:childTnLst>
                              <p:par>
                                <p:cTn id="20" presetID="23" presetClass="entr" presetSubtype="16" fill="hold" grpId="0" nodeType="afterEffect">
                                  <p:stCondLst>
                                    <p:cond delay="0"/>
                                  </p:stCondLst>
                                  <p:childTnLst>
                                    <p:set>
                                      <p:cBhvr>
                                        <p:cTn id="21" dur="1" fill="hold">
                                          <p:stCondLst>
                                            <p:cond delay="0"/>
                                          </p:stCondLst>
                                        </p:cTn>
                                        <p:tgtEl>
                                          <p:spTgt spid="17411">
                                            <p:txEl>
                                              <p:pRg st="2" end="2"/>
                                            </p:txEl>
                                          </p:spTgt>
                                        </p:tgtEl>
                                        <p:attrNameLst>
                                          <p:attrName>style.visibility</p:attrName>
                                        </p:attrNameLst>
                                      </p:cBhvr>
                                      <p:to>
                                        <p:strVal val="visible"/>
                                      </p:to>
                                    </p:set>
                                    <p:anim calcmode="lin" valueType="num">
                                      <p:cBhvr>
                                        <p:cTn id="22" dur="1000" fill="hold"/>
                                        <p:tgtEl>
                                          <p:spTgt spid="17411">
                                            <p:txEl>
                                              <p:pRg st="2" end="2"/>
                                            </p:txEl>
                                          </p:spTgt>
                                        </p:tgtEl>
                                        <p:attrNameLst>
                                          <p:attrName>ppt_w</p:attrName>
                                        </p:attrNameLst>
                                      </p:cBhvr>
                                      <p:tavLst>
                                        <p:tav tm="0">
                                          <p:val>
                                            <p:fltVal val="0"/>
                                          </p:val>
                                        </p:tav>
                                        <p:tav tm="100000">
                                          <p:val>
                                            <p:strVal val="#ppt_w"/>
                                          </p:val>
                                        </p:tav>
                                      </p:tavLst>
                                    </p:anim>
                                    <p:anim calcmode="lin" valueType="num">
                                      <p:cBhvr>
                                        <p:cTn id="23" dur="1000" fill="hold"/>
                                        <p:tgtEl>
                                          <p:spTgt spid="17411">
                                            <p:txEl>
                                              <p:pRg st="2" end="2"/>
                                            </p:txEl>
                                          </p:spTgt>
                                        </p:tgtEl>
                                        <p:attrNameLst>
                                          <p:attrName>ppt_h</p:attrName>
                                        </p:attrNameLst>
                                      </p:cBhvr>
                                      <p:tavLst>
                                        <p:tav tm="0">
                                          <p:val>
                                            <p:fltVal val="0"/>
                                          </p:val>
                                        </p:tav>
                                        <p:tav tm="100000">
                                          <p:val>
                                            <p:strVal val="#ppt_h"/>
                                          </p:val>
                                        </p:tav>
                                      </p:tavLst>
                                    </p:anim>
                                  </p:childTnLst>
                                </p:cTn>
                              </p:par>
                            </p:childTnLst>
                          </p:cTn>
                        </p:par>
                        <p:par>
                          <p:cTn id="24" fill="hold">
                            <p:stCondLst>
                              <p:cond delay="4000"/>
                            </p:stCondLst>
                            <p:childTnLst>
                              <p:par>
                                <p:cTn id="25" presetID="23" presetClass="entr" presetSubtype="16" fill="hold" grpId="0" nodeType="afterEffect">
                                  <p:stCondLst>
                                    <p:cond delay="0"/>
                                  </p:stCondLst>
                                  <p:childTnLst>
                                    <p:set>
                                      <p:cBhvr>
                                        <p:cTn id="26" dur="1" fill="hold">
                                          <p:stCondLst>
                                            <p:cond delay="0"/>
                                          </p:stCondLst>
                                        </p:cTn>
                                        <p:tgtEl>
                                          <p:spTgt spid="17411">
                                            <p:txEl>
                                              <p:pRg st="3" end="3"/>
                                            </p:txEl>
                                          </p:spTgt>
                                        </p:tgtEl>
                                        <p:attrNameLst>
                                          <p:attrName>style.visibility</p:attrName>
                                        </p:attrNameLst>
                                      </p:cBhvr>
                                      <p:to>
                                        <p:strVal val="visible"/>
                                      </p:to>
                                    </p:set>
                                    <p:anim calcmode="lin" valueType="num">
                                      <p:cBhvr>
                                        <p:cTn id="27" dur="1000" fill="hold"/>
                                        <p:tgtEl>
                                          <p:spTgt spid="17411">
                                            <p:txEl>
                                              <p:pRg st="3" end="3"/>
                                            </p:txEl>
                                          </p:spTgt>
                                        </p:tgtEl>
                                        <p:attrNameLst>
                                          <p:attrName>ppt_w</p:attrName>
                                        </p:attrNameLst>
                                      </p:cBhvr>
                                      <p:tavLst>
                                        <p:tav tm="0">
                                          <p:val>
                                            <p:fltVal val="0"/>
                                          </p:val>
                                        </p:tav>
                                        <p:tav tm="100000">
                                          <p:val>
                                            <p:strVal val="#ppt_w"/>
                                          </p:val>
                                        </p:tav>
                                      </p:tavLst>
                                    </p:anim>
                                    <p:anim calcmode="lin" valueType="num">
                                      <p:cBhvr>
                                        <p:cTn id="28" dur="1000" fill="hold"/>
                                        <p:tgtEl>
                                          <p:spTgt spid="17411">
                                            <p:txEl>
                                              <p:pRg st="3" end="3"/>
                                            </p:txEl>
                                          </p:spTgt>
                                        </p:tgtEl>
                                        <p:attrNameLst>
                                          <p:attrName>ppt_h</p:attrName>
                                        </p:attrNameLst>
                                      </p:cBhvr>
                                      <p:tavLst>
                                        <p:tav tm="0">
                                          <p:val>
                                            <p:fltVal val="0"/>
                                          </p:val>
                                        </p:tav>
                                        <p:tav tm="100000">
                                          <p:val>
                                            <p:strVal val="#ppt_h"/>
                                          </p:val>
                                        </p:tav>
                                      </p:tavLst>
                                    </p:anim>
                                  </p:childTnLst>
                                </p:cTn>
                              </p:par>
                            </p:childTnLst>
                          </p:cTn>
                        </p:par>
                        <p:par>
                          <p:cTn id="29" fill="hold">
                            <p:stCondLst>
                              <p:cond delay="5000"/>
                            </p:stCondLst>
                            <p:childTnLst>
                              <p:par>
                                <p:cTn id="30" presetID="23" presetClass="entr" presetSubtype="16" fill="hold" nodeType="afterEffect">
                                  <p:stCondLst>
                                    <p:cond delay="0"/>
                                  </p:stCondLst>
                                  <p:childTnLst>
                                    <p:set>
                                      <p:cBhvr>
                                        <p:cTn id="31" dur="1" fill="hold">
                                          <p:stCondLst>
                                            <p:cond delay="0"/>
                                          </p:stCondLst>
                                        </p:cTn>
                                        <p:tgtEl>
                                          <p:spTgt spid="17412"/>
                                        </p:tgtEl>
                                        <p:attrNameLst>
                                          <p:attrName>style.visibility</p:attrName>
                                        </p:attrNameLst>
                                      </p:cBhvr>
                                      <p:to>
                                        <p:strVal val="visible"/>
                                      </p:to>
                                    </p:set>
                                    <p:anim calcmode="lin" valueType="num">
                                      <p:cBhvr>
                                        <p:cTn id="32" dur="1000" fill="hold"/>
                                        <p:tgtEl>
                                          <p:spTgt spid="17412"/>
                                        </p:tgtEl>
                                        <p:attrNameLst>
                                          <p:attrName>ppt_w</p:attrName>
                                        </p:attrNameLst>
                                      </p:cBhvr>
                                      <p:tavLst>
                                        <p:tav tm="0">
                                          <p:val>
                                            <p:fltVal val="0"/>
                                          </p:val>
                                        </p:tav>
                                        <p:tav tm="100000">
                                          <p:val>
                                            <p:strVal val="#ppt_w"/>
                                          </p:val>
                                        </p:tav>
                                      </p:tavLst>
                                    </p:anim>
                                    <p:anim calcmode="lin" valueType="num">
                                      <p:cBhvr>
                                        <p:cTn id="33" dur="1000" fill="hold"/>
                                        <p:tgtEl>
                                          <p:spTgt spid="17412"/>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10" grpId="0"/>
      <p:bldP spid="17411"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rtlCol="1">
            <a:normAutofit/>
            <a:scene3d>
              <a:camera prst="orthographicFront"/>
              <a:lightRig rig="soft" dir="t">
                <a:rot lat="0" lon="0" rev="2400000"/>
              </a:lightRig>
            </a:scene3d>
            <a:sp3d>
              <a:bevelT w="19050" h="12700"/>
            </a:sp3d>
          </a:bodyPr>
          <a:lstStyle/>
          <a:p>
            <a:pPr marL="54864" eaLnBrk="1" fontAlgn="auto" hangingPunct="1">
              <a:spcAft>
                <a:spcPts val="0"/>
              </a:spcAft>
              <a:defRPr/>
            </a:pPr>
            <a:r>
              <a:rPr lang="he-IL" b="1" dirty="0" smtClean="0">
                <a:solidFill>
                  <a:schemeClr val="tx2">
                    <a:tint val="100000"/>
                    <a:shade val="90000"/>
                    <a:satMod val="250000"/>
                    <a:alpha val="100000"/>
                  </a:schemeClr>
                </a:solidFill>
                <a:latin typeface="Guttman Yad-Brush" pitchFamily="2" charset="-79"/>
                <a:cs typeface="Guttman Yad-Brush" pitchFamily="2" charset="-79"/>
              </a:rPr>
              <a:t>שיטת </a:t>
            </a:r>
            <a:r>
              <a:rPr lang="he-IL" b="1" dirty="0" err="1" smtClean="0">
                <a:solidFill>
                  <a:schemeClr val="tx2">
                    <a:tint val="100000"/>
                    <a:shade val="90000"/>
                    <a:satMod val="250000"/>
                    <a:alpha val="100000"/>
                  </a:schemeClr>
                </a:solidFill>
                <a:latin typeface="Guttman Yad-Brush" pitchFamily="2" charset="-79"/>
                <a:cs typeface="Guttman Yad-Brush" pitchFamily="2" charset="-79"/>
              </a:rPr>
              <a:t>היבוש</a:t>
            </a:r>
            <a:r>
              <a:rPr lang="he-IL" b="1" dirty="0" smtClean="0">
                <a:solidFill>
                  <a:schemeClr val="tx2">
                    <a:tint val="100000"/>
                    <a:shade val="90000"/>
                    <a:satMod val="250000"/>
                    <a:alpha val="100000"/>
                  </a:schemeClr>
                </a:solidFill>
                <a:latin typeface="Guttman Yad-Brush" pitchFamily="2" charset="-79"/>
                <a:cs typeface="Guttman Yad-Brush" pitchFamily="2" charset="-79"/>
              </a:rPr>
              <a:t> </a:t>
            </a:r>
            <a:endParaRPr lang="he-IL" b="1" dirty="0">
              <a:solidFill>
                <a:schemeClr val="tx2">
                  <a:tint val="100000"/>
                  <a:shade val="90000"/>
                  <a:satMod val="250000"/>
                  <a:alpha val="100000"/>
                </a:schemeClr>
              </a:solidFill>
              <a:latin typeface="Guttman Yad-Brush" pitchFamily="2" charset="-79"/>
              <a:cs typeface="Guttman Yad-Brush" pitchFamily="2" charset="-79"/>
            </a:endParaRPr>
          </a:p>
        </p:txBody>
      </p:sp>
      <p:sp>
        <p:nvSpPr>
          <p:cNvPr id="18435" name="מציין מיקום תוכן 2"/>
          <p:cNvSpPr>
            <a:spLocks noGrp="1"/>
          </p:cNvSpPr>
          <p:nvPr>
            <p:ph sz="half" idx="1"/>
          </p:nvPr>
        </p:nvSpPr>
        <p:spPr>
          <a:xfrm>
            <a:off x="3347864" y="1628800"/>
            <a:ext cx="4038600" cy="4525963"/>
          </a:xfrm>
        </p:spPr>
        <p:txBody>
          <a:bodyPr rtlCol="1">
            <a:normAutofit fontScale="92500" lnSpcReduction="20000"/>
          </a:bodyPr>
          <a:lstStyle/>
          <a:p>
            <a:pPr eaLnBrk="1" fontAlgn="auto" hangingPunct="1">
              <a:spcAft>
                <a:spcPts val="0"/>
              </a:spcAft>
              <a:buClr>
                <a:srgbClr val="FF0000"/>
              </a:buClr>
              <a:buFont typeface="Wingdings" pitchFamily="2" charset="2"/>
              <a:buChar char="v"/>
              <a:defRPr/>
            </a:pPr>
            <a:r>
              <a:rPr lang="he-IL" b="1" dirty="0" smtClean="0"/>
              <a:t>במהלכה מוציאים את המים, בעיקר מפירות ומירקות. </a:t>
            </a:r>
          </a:p>
          <a:p>
            <a:pPr eaLnBrk="1" fontAlgn="auto" hangingPunct="1">
              <a:spcAft>
                <a:spcPts val="0"/>
              </a:spcAft>
              <a:buClr>
                <a:srgbClr val="FF0000"/>
              </a:buClr>
              <a:buFont typeface="Wingdings" pitchFamily="2" charset="2"/>
              <a:buChar char="v"/>
              <a:defRPr/>
            </a:pPr>
            <a:r>
              <a:rPr lang="he-IL" b="1" dirty="0" smtClean="0"/>
              <a:t>בתהליך </a:t>
            </a:r>
            <a:r>
              <a:rPr lang="he-IL" b="1" dirty="0" err="1" smtClean="0"/>
              <a:t>היבוש</a:t>
            </a:r>
            <a:r>
              <a:rPr lang="he-IL" b="1" dirty="0" smtClean="0"/>
              <a:t> מצטמקים הפירות והירקות וכך ניתן לשמור עליהם במשך חודשים רבים. (ללא מים אין חיים, החיידקים</a:t>
            </a:r>
            <a:r>
              <a:rPr lang="en-US" b="1" dirty="0" smtClean="0"/>
              <a:t/>
            </a:r>
            <a:br>
              <a:rPr lang="en-US" b="1" dirty="0" smtClean="0"/>
            </a:br>
            <a:r>
              <a:rPr lang="he-IL" b="1" dirty="0" smtClean="0"/>
              <a:t> אינם מתרבים ללא מים)</a:t>
            </a:r>
            <a:r>
              <a:rPr lang="en-US" b="1" dirty="0" smtClean="0"/>
              <a:t/>
            </a:r>
            <a:br>
              <a:rPr lang="en-US" b="1" dirty="0" smtClean="0"/>
            </a:br>
            <a:endParaRPr lang="he-IL" b="1" dirty="0" smtClean="0"/>
          </a:p>
          <a:p>
            <a:pPr eaLnBrk="1" fontAlgn="auto" hangingPunct="1">
              <a:spcAft>
                <a:spcPts val="0"/>
              </a:spcAft>
              <a:buClr>
                <a:srgbClr val="FF0000"/>
              </a:buClr>
              <a:buFont typeface="Wingdings" pitchFamily="2" charset="2"/>
              <a:buChar char="v"/>
              <a:defRPr/>
            </a:pPr>
            <a:r>
              <a:rPr lang="he-IL" b="1" dirty="0" smtClean="0"/>
              <a:t>משתמשים לפירות ירקות אבקת חלב ואבקת מרק.</a:t>
            </a:r>
          </a:p>
        </p:txBody>
      </p:sp>
      <p:pic>
        <p:nvPicPr>
          <p:cNvPr id="7" name="Picture 26" descr="http://images.mysupermarket.co.il/Products_1000/45/001645.jpg"/>
          <p:cNvPicPr>
            <a:picLocks noChangeAspect="1" noChangeArrowheads="1"/>
          </p:cNvPicPr>
          <p:nvPr/>
        </p:nvPicPr>
        <p:blipFill>
          <a:blip r:embed="rId3" cstate="print"/>
          <a:srcRect/>
          <a:stretch>
            <a:fillRect/>
          </a:stretch>
        </p:blipFill>
        <p:spPr bwMode="auto">
          <a:xfrm>
            <a:off x="468313" y="188913"/>
            <a:ext cx="1655762" cy="2001837"/>
          </a:xfrm>
          <a:prstGeom prst="rect">
            <a:avLst/>
          </a:prstGeom>
          <a:noFill/>
          <a:ln w="9525">
            <a:noFill/>
            <a:miter lim="800000"/>
            <a:headEnd/>
            <a:tailEnd/>
          </a:ln>
        </p:spPr>
      </p:pic>
      <p:pic>
        <p:nvPicPr>
          <p:cNvPr id="13317" name="Picture 4" descr="https://encrypted-tbn1.gstatic.com/images?q=tbn:ANd9GcShudDR12GPjE_MjkWOje3Zr2gXmb_LG2JKh9oCsZ0Psd4y0wOI"/>
          <p:cNvPicPr>
            <a:picLocks noChangeAspect="1" noChangeArrowheads="1"/>
          </p:cNvPicPr>
          <p:nvPr/>
        </p:nvPicPr>
        <p:blipFill>
          <a:blip r:embed="rId4" cstate="print"/>
          <a:srcRect/>
          <a:stretch>
            <a:fillRect/>
          </a:stretch>
        </p:blipFill>
        <p:spPr bwMode="auto">
          <a:xfrm>
            <a:off x="7235825" y="404813"/>
            <a:ext cx="1152525" cy="1677987"/>
          </a:xfrm>
          <a:prstGeom prst="rect">
            <a:avLst/>
          </a:prstGeom>
          <a:noFill/>
          <a:ln w="9525">
            <a:noFill/>
            <a:miter lim="800000"/>
            <a:headEnd/>
            <a:tailEnd/>
          </a:ln>
        </p:spPr>
      </p:pic>
      <p:pic>
        <p:nvPicPr>
          <p:cNvPr id="13318" name="Picture 18" descr="http://s1.kikar.net/th/data/auto/nadm/uu/oiojanv5__w300h200q85.jpg"/>
          <p:cNvPicPr>
            <a:picLocks noChangeAspect="1" noChangeArrowheads="1"/>
          </p:cNvPicPr>
          <p:nvPr/>
        </p:nvPicPr>
        <p:blipFill>
          <a:blip r:embed="rId5" cstate="print"/>
          <a:srcRect/>
          <a:stretch>
            <a:fillRect/>
          </a:stretch>
        </p:blipFill>
        <p:spPr bwMode="auto">
          <a:xfrm>
            <a:off x="684213" y="4446588"/>
            <a:ext cx="2735262" cy="1824037"/>
          </a:xfrm>
          <a:prstGeom prst="rect">
            <a:avLst/>
          </a:prstGeom>
          <a:noFill/>
          <a:ln w="9525">
            <a:noFill/>
            <a:miter lim="800000"/>
            <a:headEnd/>
            <a:tailEnd/>
          </a:ln>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fltVal val="0"/>
                                          </p:val>
                                        </p:tav>
                                        <p:tav tm="100000">
                                          <p:val>
                                            <p:strVal val="#ppt_w"/>
                                          </p:val>
                                        </p:tav>
                                      </p:tavLst>
                                    </p:anim>
                                    <p:anim calcmode="lin" valueType="num">
                                      <p:cBhvr>
                                        <p:cTn id="8" dur="1000" fill="hold"/>
                                        <p:tgtEl>
                                          <p:spTgt spid="2"/>
                                        </p:tgtEl>
                                        <p:attrNameLst>
                                          <p:attrName>ppt_h</p:attrName>
                                        </p:attrNameLst>
                                      </p:cBhvr>
                                      <p:tavLst>
                                        <p:tav tm="0">
                                          <p:val>
                                            <p:fltVal val="0"/>
                                          </p:val>
                                        </p:tav>
                                        <p:tav tm="100000">
                                          <p:val>
                                            <p:strVal val="#ppt_h"/>
                                          </p:val>
                                        </p:tav>
                                      </p:tavLst>
                                    </p:anim>
                                  </p:childTnLst>
                                </p:cTn>
                              </p:par>
                            </p:childTnLst>
                          </p:cTn>
                        </p:par>
                        <p:par>
                          <p:cTn id="9" fill="hold">
                            <p:stCondLst>
                              <p:cond delay="1000"/>
                            </p:stCondLst>
                            <p:childTnLst>
                              <p:par>
                                <p:cTn id="10" presetID="23" presetClass="entr" presetSubtype="16" fill="hold" grpId="0" nodeType="afterEffect">
                                  <p:stCondLst>
                                    <p:cond delay="0"/>
                                  </p:stCondLst>
                                  <p:childTnLst>
                                    <p:set>
                                      <p:cBhvr>
                                        <p:cTn id="11" dur="1" fill="hold">
                                          <p:stCondLst>
                                            <p:cond delay="0"/>
                                          </p:stCondLst>
                                        </p:cTn>
                                        <p:tgtEl>
                                          <p:spTgt spid="18435">
                                            <p:txEl>
                                              <p:pRg st="0" end="0"/>
                                            </p:txEl>
                                          </p:spTgt>
                                        </p:tgtEl>
                                        <p:attrNameLst>
                                          <p:attrName>style.visibility</p:attrName>
                                        </p:attrNameLst>
                                      </p:cBhvr>
                                      <p:to>
                                        <p:strVal val="visible"/>
                                      </p:to>
                                    </p:set>
                                    <p:anim calcmode="lin" valueType="num">
                                      <p:cBhvr>
                                        <p:cTn id="12" dur="1000" fill="hold"/>
                                        <p:tgtEl>
                                          <p:spTgt spid="18435">
                                            <p:txEl>
                                              <p:pRg st="0" end="0"/>
                                            </p:txEl>
                                          </p:spTgt>
                                        </p:tgtEl>
                                        <p:attrNameLst>
                                          <p:attrName>ppt_w</p:attrName>
                                        </p:attrNameLst>
                                      </p:cBhvr>
                                      <p:tavLst>
                                        <p:tav tm="0">
                                          <p:val>
                                            <p:fltVal val="0"/>
                                          </p:val>
                                        </p:tav>
                                        <p:tav tm="100000">
                                          <p:val>
                                            <p:strVal val="#ppt_w"/>
                                          </p:val>
                                        </p:tav>
                                      </p:tavLst>
                                    </p:anim>
                                    <p:anim calcmode="lin" valueType="num">
                                      <p:cBhvr>
                                        <p:cTn id="13" dur="1000" fill="hold"/>
                                        <p:tgtEl>
                                          <p:spTgt spid="18435">
                                            <p:txEl>
                                              <p:pRg st="0" end="0"/>
                                            </p:txEl>
                                          </p:spTgt>
                                        </p:tgtEl>
                                        <p:attrNameLst>
                                          <p:attrName>ppt_h</p:attrName>
                                        </p:attrNameLst>
                                      </p:cBhvr>
                                      <p:tavLst>
                                        <p:tav tm="0">
                                          <p:val>
                                            <p:fltVal val="0"/>
                                          </p:val>
                                        </p:tav>
                                        <p:tav tm="100000">
                                          <p:val>
                                            <p:strVal val="#ppt_h"/>
                                          </p:val>
                                        </p:tav>
                                      </p:tavLst>
                                    </p:anim>
                                  </p:childTnLst>
                                </p:cTn>
                              </p:par>
                            </p:childTnLst>
                          </p:cTn>
                        </p:par>
                        <p:par>
                          <p:cTn id="14" fill="hold">
                            <p:stCondLst>
                              <p:cond delay="2000"/>
                            </p:stCondLst>
                            <p:childTnLst>
                              <p:par>
                                <p:cTn id="15" presetID="23" presetClass="entr" presetSubtype="16" fill="hold" grpId="0" nodeType="afterEffect">
                                  <p:stCondLst>
                                    <p:cond delay="0"/>
                                  </p:stCondLst>
                                  <p:childTnLst>
                                    <p:set>
                                      <p:cBhvr>
                                        <p:cTn id="16" dur="1" fill="hold">
                                          <p:stCondLst>
                                            <p:cond delay="0"/>
                                          </p:stCondLst>
                                        </p:cTn>
                                        <p:tgtEl>
                                          <p:spTgt spid="18435">
                                            <p:txEl>
                                              <p:pRg st="1" end="1"/>
                                            </p:txEl>
                                          </p:spTgt>
                                        </p:tgtEl>
                                        <p:attrNameLst>
                                          <p:attrName>style.visibility</p:attrName>
                                        </p:attrNameLst>
                                      </p:cBhvr>
                                      <p:to>
                                        <p:strVal val="visible"/>
                                      </p:to>
                                    </p:set>
                                    <p:anim calcmode="lin" valueType="num">
                                      <p:cBhvr>
                                        <p:cTn id="17" dur="1000" fill="hold"/>
                                        <p:tgtEl>
                                          <p:spTgt spid="18435">
                                            <p:txEl>
                                              <p:pRg st="1" end="1"/>
                                            </p:txEl>
                                          </p:spTgt>
                                        </p:tgtEl>
                                        <p:attrNameLst>
                                          <p:attrName>ppt_w</p:attrName>
                                        </p:attrNameLst>
                                      </p:cBhvr>
                                      <p:tavLst>
                                        <p:tav tm="0">
                                          <p:val>
                                            <p:fltVal val="0"/>
                                          </p:val>
                                        </p:tav>
                                        <p:tav tm="100000">
                                          <p:val>
                                            <p:strVal val="#ppt_w"/>
                                          </p:val>
                                        </p:tav>
                                      </p:tavLst>
                                    </p:anim>
                                    <p:anim calcmode="lin" valueType="num">
                                      <p:cBhvr>
                                        <p:cTn id="18" dur="1000" fill="hold"/>
                                        <p:tgtEl>
                                          <p:spTgt spid="18435">
                                            <p:txEl>
                                              <p:pRg st="1" end="1"/>
                                            </p:txEl>
                                          </p:spTgt>
                                        </p:tgtEl>
                                        <p:attrNameLst>
                                          <p:attrName>ppt_h</p:attrName>
                                        </p:attrNameLst>
                                      </p:cBhvr>
                                      <p:tavLst>
                                        <p:tav tm="0">
                                          <p:val>
                                            <p:fltVal val="0"/>
                                          </p:val>
                                        </p:tav>
                                        <p:tav tm="100000">
                                          <p:val>
                                            <p:strVal val="#ppt_h"/>
                                          </p:val>
                                        </p:tav>
                                      </p:tavLst>
                                    </p:anim>
                                  </p:childTnLst>
                                </p:cTn>
                              </p:par>
                            </p:childTnLst>
                          </p:cTn>
                        </p:par>
                      </p:childTnLst>
                    </p:cTn>
                  </p:par>
                  <p:par>
                    <p:cTn id="19" fill="hold">
                      <p:stCondLst>
                        <p:cond delay="indefinite"/>
                      </p:stCondLst>
                      <p:childTnLst>
                        <p:par>
                          <p:cTn id="20" fill="hold">
                            <p:stCondLst>
                              <p:cond delay="0"/>
                            </p:stCondLst>
                            <p:childTnLst>
                              <p:par>
                                <p:cTn id="21" presetID="23" presetClass="entr" presetSubtype="16" fill="hold" grpId="0" nodeType="clickEffect">
                                  <p:stCondLst>
                                    <p:cond delay="0"/>
                                  </p:stCondLst>
                                  <p:childTnLst>
                                    <p:set>
                                      <p:cBhvr>
                                        <p:cTn id="22" dur="1" fill="hold">
                                          <p:stCondLst>
                                            <p:cond delay="0"/>
                                          </p:stCondLst>
                                        </p:cTn>
                                        <p:tgtEl>
                                          <p:spTgt spid="18435">
                                            <p:txEl>
                                              <p:pRg st="2" end="2"/>
                                            </p:txEl>
                                          </p:spTgt>
                                        </p:tgtEl>
                                        <p:attrNameLst>
                                          <p:attrName>style.visibility</p:attrName>
                                        </p:attrNameLst>
                                      </p:cBhvr>
                                      <p:to>
                                        <p:strVal val="visible"/>
                                      </p:to>
                                    </p:set>
                                    <p:anim calcmode="lin" valueType="num">
                                      <p:cBhvr>
                                        <p:cTn id="23" dur="1000" fill="hold"/>
                                        <p:tgtEl>
                                          <p:spTgt spid="18435">
                                            <p:txEl>
                                              <p:pRg st="2" end="2"/>
                                            </p:txEl>
                                          </p:spTgt>
                                        </p:tgtEl>
                                        <p:attrNameLst>
                                          <p:attrName>ppt_w</p:attrName>
                                        </p:attrNameLst>
                                      </p:cBhvr>
                                      <p:tavLst>
                                        <p:tav tm="0">
                                          <p:val>
                                            <p:fltVal val="0"/>
                                          </p:val>
                                        </p:tav>
                                        <p:tav tm="100000">
                                          <p:val>
                                            <p:strVal val="#ppt_w"/>
                                          </p:val>
                                        </p:tav>
                                      </p:tavLst>
                                    </p:anim>
                                    <p:anim calcmode="lin" valueType="num">
                                      <p:cBhvr>
                                        <p:cTn id="24" dur="1000" fill="hold"/>
                                        <p:tgtEl>
                                          <p:spTgt spid="18435">
                                            <p:txEl>
                                              <p:pRg st="2" end="2"/>
                                            </p:txEl>
                                          </p:spTgt>
                                        </p:tgtEl>
                                        <p:attrNameLst>
                                          <p:attrName>ppt_h</p:attrName>
                                        </p:attrNameLst>
                                      </p:cBhvr>
                                      <p:tavLst>
                                        <p:tav tm="0">
                                          <p:val>
                                            <p:fltVal val="0"/>
                                          </p:val>
                                        </p:tav>
                                        <p:tav tm="100000">
                                          <p:val>
                                            <p:strVal val="#ppt_h"/>
                                          </p:val>
                                        </p:tav>
                                      </p:tavLst>
                                    </p:anim>
                                  </p:childTnLst>
                                </p:cTn>
                              </p:par>
                            </p:childTnLst>
                          </p:cTn>
                        </p:par>
                        <p:par>
                          <p:cTn id="25" fill="hold">
                            <p:stCondLst>
                              <p:cond delay="1000"/>
                            </p:stCondLst>
                            <p:childTnLst>
                              <p:par>
                                <p:cTn id="26" presetID="10" presetClass="entr" presetSubtype="0" fill="hold" nodeType="afterEffect">
                                  <p:stCondLst>
                                    <p:cond delay="0"/>
                                  </p:stCondLst>
                                  <p:childTnLst>
                                    <p:set>
                                      <p:cBhvr>
                                        <p:cTn id="27" dur="1" fill="hold">
                                          <p:stCondLst>
                                            <p:cond delay="0"/>
                                          </p:stCondLst>
                                        </p:cTn>
                                        <p:tgtEl>
                                          <p:spTgt spid="7"/>
                                        </p:tgtEl>
                                        <p:attrNameLst>
                                          <p:attrName>style.visibility</p:attrName>
                                        </p:attrNameLst>
                                      </p:cBhvr>
                                      <p:to>
                                        <p:strVal val="visible"/>
                                      </p:to>
                                    </p:set>
                                    <p:animEffect transition="in" filter="fade">
                                      <p:cBhvr>
                                        <p:cTn id="28" dur="1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35"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כותרת 1"/>
          <p:cNvSpPr>
            <a:spLocks noGrp="1"/>
          </p:cNvSpPr>
          <p:nvPr>
            <p:ph type="title"/>
          </p:nvPr>
        </p:nvSpPr>
        <p:spPr>
          <a:xfrm>
            <a:off x="468313" y="620713"/>
            <a:ext cx="8229600" cy="1143000"/>
          </a:xfrm>
        </p:spPr>
        <p:txBody>
          <a:bodyPr rtlCol="1">
            <a:normAutofit fontScale="90000"/>
          </a:bodyPr>
          <a:lstStyle/>
          <a:p>
            <a:pPr eaLnBrk="1" fontAlgn="auto" hangingPunct="1">
              <a:spcAft>
                <a:spcPts val="0"/>
              </a:spcAft>
              <a:defRPr/>
            </a:pPr>
            <a:r>
              <a:rPr lang="he-IL" b="1" dirty="0" smtClean="0">
                <a:solidFill>
                  <a:schemeClr val="tx2">
                    <a:tint val="100000"/>
                    <a:shade val="90000"/>
                    <a:satMod val="250000"/>
                    <a:alpha val="100000"/>
                  </a:schemeClr>
                </a:solidFill>
                <a:latin typeface="Guttman Yad-Brush" pitchFamily="2" charset="-79"/>
                <a:cs typeface="Guttman Yad-Brush" pitchFamily="2" charset="-79"/>
              </a:rPr>
              <a:t>שיטת המלחה\המתקה</a:t>
            </a:r>
            <a:br>
              <a:rPr lang="he-IL" b="1" dirty="0" smtClean="0">
                <a:solidFill>
                  <a:schemeClr val="tx2">
                    <a:tint val="100000"/>
                    <a:shade val="90000"/>
                    <a:satMod val="250000"/>
                    <a:alpha val="100000"/>
                  </a:schemeClr>
                </a:solidFill>
                <a:latin typeface="Guttman Yad-Brush" pitchFamily="2" charset="-79"/>
                <a:cs typeface="Guttman Yad-Brush" pitchFamily="2" charset="-79"/>
              </a:rPr>
            </a:br>
            <a:r>
              <a:rPr lang="he-IL" sz="2200" b="1" dirty="0" smtClean="0">
                <a:solidFill>
                  <a:schemeClr val="tx2">
                    <a:tint val="100000"/>
                    <a:shade val="90000"/>
                    <a:satMod val="250000"/>
                    <a:alpha val="100000"/>
                  </a:schemeClr>
                </a:solidFill>
                <a:latin typeface="Guttman Yad-Brush" pitchFamily="2" charset="-79"/>
                <a:cs typeface="Guttman Yad-Brush" pitchFamily="2" charset="-79"/>
              </a:rPr>
              <a:t>(שינוי הרכב מומסים וריכוזם)</a:t>
            </a:r>
            <a:r>
              <a:rPr lang="he-IL" b="1" dirty="0" smtClean="0"/>
              <a:t/>
            </a:r>
            <a:br>
              <a:rPr lang="he-IL" b="1" dirty="0" smtClean="0"/>
            </a:br>
            <a:endParaRPr lang="he-IL" b="1" dirty="0" smtClean="0">
              <a:solidFill>
                <a:schemeClr val="tx2">
                  <a:tint val="100000"/>
                  <a:shade val="90000"/>
                  <a:satMod val="250000"/>
                  <a:alpha val="100000"/>
                </a:schemeClr>
              </a:solidFill>
              <a:latin typeface="Guttman Yad-Brush" pitchFamily="2" charset="-79"/>
              <a:cs typeface="Guttman Yad-Brush" pitchFamily="2" charset="-79"/>
            </a:endParaRPr>
          </a:p>
        </p:txBody>
      </p:sp>
      <p:sp>
        <p:nvSpPr>
          <p:cNvPr id="19459" name="מציין מיקום תוכן 2"/>
          <p:cNvSpPr>
            <a:spLocks noGrp="1"/>
          </p:cNvSpPr>
          <p:nvPr>
            <p:ph sz="half" idx="1"/>
          </p:nvPr>
        </p:nvSpPr>
        <p:spPr>
          <a:xfrm>
            <a:off x="457200" y="1600200"/>
            <a:ext cx="6172200" cy="4953000"/>
          </a:xfrm>
        </p:spPr>
        <p:txBody>
          <a:bodyPr/>
          <a:lstStyle/>
          <a:p>
            <a:pPr eaLnBrk="1" hangingPunct="1">
              <a:buClr>
                <a:srgbClr val="FF0000"/>
              </a:buClr>
              <a:buFont typeface="Wingdings" pitchFamily="2" charset="2"/>
              <a:buChar char="v"/>
            </a:pPr>
            <a:r>
              <a:rPr lang="he-IL" b="1" dirty="0" smtClean="0">
                <a:latin typeface="Arial" pitchFamily="34" charset="0"/>
              </a:rPr>
              <a:t>בשיטה זו נוהגים לשמר באמצעות הוספת מלח ולעיתים גם סוכר. </a:t>
            </a:r>
          </a:p>
          <a:p>
            <a:pPr eaLnBrk="1" hangingPunct="1">
              <a:buClr>
                <a:srgbClr val="FF0000"/>
              </a:buClr>
              <a:buFont typeface="Wingdings" pitchFamily="2" charset="2"/>
              <a:buChar char="v"/>
            </a:pPr>
            <a:r>
              <a:rPr lang="he-IL" b="1" dirty="0" smtClean="0">
                <a:latin typeface="Arial" pitchFamily="34" charset="0"/>
              </a:rPr>
              <a:t>המלח\הסוכר גורמים ליציאה של מים מהמזון ובכללם גם מהחיידקים </a:t>
            </a:r>
            <a:r>
              <a:rPr lang="he-IL" b="1" dirty="0" err="1" smtClean="0">
                <a:latin typeface="Arial" pitchFamily="34" charset="0"/>
              </a:rPr>
              <a:t>והמיקרואורגניזמים</a:t>
            </a:r>
            <a:r>
              <a:rPr lang="he-IL" b="1" dirty="0" smtClean="0">
                <a:latin typeface="Arial" pitchFamily="34" charset="0"/>
              </a:rPr>
              <a:t>, </a:t>
            </a:r>
            <a:r>
              <a:rPr lang="he-IL" b="1" dirty="0" err="1" smtClean="0">
                <a:latin typeface="Arial" pitchFamily="34" charset="0"/>
              </a:rPr>
              <a:t>והמיקרואורגניזמים</a:t>
            </a:r>
            <a:r>
              <a:rPr lang="he-IL" b="1" dirty="0" smtClean="0">
                <a:latin typeface="Arial" pitchFamily="34" charset="0"/>
              </a:rPr>
              <a:t> אינם יכולים להתרבות .</a:t>
            </a:r>
          </a:p>
          <a:p>
            <a:pPr eaLnBrk="1" hangingPunct="1">
              <a:buClr>
                <a:srgbClr val="FF0000"/>
              </a:buClr>
              <a:buFont typeface="Wingdings" pitchFamily="2" charset="2"/>
              <a:buChar char="v"/>
            </a:pPr>
            <a:r>
              <a:rPr lang="he-IL" b="1" dirty="0" smtClean="0">
                <a:latin typeface="Arial" pitchFamily="34" charset="0"/>
              </a:rPr>
              <a:t>ניתן לשמר בשר (נקניק) ודגים למשך תקופה ארוכה, ואפילו לקחת אותם למסעות ארוכים במקומות נידחים בהם אין בכלל מקררים ע"י שיטת המלחה.</a:t>
            </a:r>
          </a:p>
          <a:p>
            <a:pPr eaLnBrk="1" hangingPunct="1">
              <a:buClr>
                <a:srgbClr val="FF0000"/>
              </a:buClr>
              <a:buFont typeface="Wingdings" pitchFamily="2" charset="2"/>
              <a:buChar char="v"/>
            </a:pPr>
            <a:r>
              <a:rPr lang="he-IL" b="1" dirty="0" smtClean="0">
                <a:latin typeface="Arial" pitchFamily="34" charset="0"/>
              </a:rPr>
              <a:t>כמו כן ניתן לשמר ריבות בשיטה זו.</a:t>
            </a:r>
          </a:p>
          <a:p>
            <a:pPr eaLnBrk="1" hangingPunct="1">
              <a:buClr>
                <a:srgbClr val="FF0000"/>
              </a:buClr>
              <a:buFont typeface="Wingdings" pitchFamily="2" charset="2"/>
              <a:buChar char="v"/>
            </a:pPr>
            <a:endParaRPr lang="he-IL" b="1" dirty="0" smtClean="0">
              <a:latin typeface="Arial" pitchFamily="34" charset="0"/>
            </a:endParaRPr>
          </a:p>
          <a:p>
            <a:pPr eaLnBrk="1" hangingPunct="1">
              <a:buClr>
                <a:srgbClr val="FF0000"/>
              </a:buClr>
              <a:buFont typeface="Wingdings" pitchFamily="2" charset="2"/>
              <a:buChar char="v"/>
            </a:pPr>
            <a:endParaRPr lang="he-IL" b="1" dirty="0" smtClean="0">
              <a:latin typeface="Arial" pitchFamily="34" charset="0"/>
            </a:endParaRPr>
          </a:p>
          <a:p>
            <a:pPr eaLnBrk="1" hangingPunct="1">
              <a:buClr>
                <a:srgbClr val="FF0000"/>
              </a:buClr>
              <a:buFont typeface="Arial" pitchFamily="34" charset="0"/>
              <a:buNone/>
            </a:pPr>
            <a:endParaRPr lang="he-IL" b="1" dirty="0" smtClean="0">
              <a:latin typeface="Arial" pitchFamily="34" charset="0"/>
            </a:endParaRPr>
          </a:p>
        </p:txBody>
      </p:sp>
      <p:pic>
        <p:nvPicPr>
          <p:cNvPr id="19460" name="Picture 2" descr="C:\Documents and Settings\Administrator\Local Settings\Temporary Internet Files\Content.IE5\K3BVYKT5\MCj00839580000[1].wmf"/>
          <p:cNvPicPr>
            <a:picLocks noGrp="1" noChangeAspect="1" noChangeArrowheads="1"/>
          </p:cNvPicPr>
          <p:nvPr>
            <p:ph sz="half" idx="2"/>
          </p:nvPr>
        </p:nvPicPr>
        <p:blipFill>
          <a:blip r:embed="rId3" cstate="print"/>
          <a:srcRect/>
          <a:stretch>
            <a:fillRect/>
          </a:stretch>
        </p:blipFill>
        <p:spPr>
          <a:xfrm rot="21171478">
            <a:off x="650875" y="757238"/>
            <a:ext cx="3414713" cy="1101725"/>
          </a:xfrm>
        </p:spPr>
      </p:pic>
      <p:pic>
        <p:nvPicPr>
          <p:cNvPr id="14341" name="Picture 2" descr="https://encrypted-tbn3.gstatic.com/images?q=tbn:ANd9GcQFjclGRT-ESuAfopk7Re4iV9ur9s0G8k2108N7s_zXjZLiprm_"/>
          <p:cNvPicPr>
            <a:picLocks noChangeAspect="1" noChangeArrowheads="1"/>
          </p:cNvPicPr>
          <p:nvPr/>
        </p:nvPicPr>
        <p:blipFill>
          <a:blip r:embed="rId4" cstate="print"/>
          <a:srcRect/>
          <a:stretch>
            <a:fillRect/>
          </a:stretch>
        </p:blipFill>
        <p:spPr bwMode="auto">
          <a:xfrm>
            <a:off x="6515100" y="4868863"/>
            <a:ext cx="2520950" cy="1671637"/>
          </a:xfrm>
          <a:prstGeom prst="rect">
            <a:avLst/>
          </a:prstGeom>
          <a:noFill/>
          <a:ln w="9525">
            <a:noFill/>
            <a:miter lim="800000"/>
            <a:headEnd/>
            <a:tailEnd/>
          </a:ln>
        </p:spPr>
      </p:pic>
      <p:pic>
        <p:nvPicPr>
          <p:cNvPr id="7" name="Picture 10" descr="http://t1.gstatic.com/images?q=tbn:ANd9GcRSKm0KxtNZgIONdlZPwnsMEnGBpPOQ84VB0-WfnBPZ0V2WNluE"/>
          <p:cNvPicPr>
            <a:picLocks noChangeAspect="1" noChangeArrowheads="1"/>
          </p:cNvPicPr>
          <p:nvPr/>
        </p:nvPicPr>
        <p:blipFill>
          <a:blip r:embed="rId5" cstate="print"/>
          <a:srcRect/>
          <a:stretch>
            <a:fillRect/>
          </a:stretch>
        </p:blipFill>
        <p:spPr bwMode="auto">
          <a:xfrm>
            <a:off x="6659563" y="1196975"/>
            <a:ext cx="2089150" cy="1476375"/>
          </a:xfrm>
          <a:prstGeom prst="rect">
            <a:avLst/>
          </a:prstGeom>
          <a:noFill/>
          <a:ln w="9525">
            <a:noFill/>
            <a:miter lim="800000"/>
            <a:headEnd/>
            <a:tailEnd/>
          </a:ln>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19458"/>
                                        </p:tgtEl>
                                        <p:attrNameLst>
                                          <p:attrName>style.visibility</p:attrName>
                                        </p:attrNameLst>
                                      </p:cBhvr>
                                      <p:to>
                                        <p:strVal val="visible"/>
                                      </p:to>
                                    </p:set>
                                    <p:anim calcmode="lin" valueType="num">
                                      <p:cBhvr>
                                        <p:cTn id="7" dur="1000" fill="hold"/>
                                        <p:tgtEl>
                                          <p:spTgt spid="19458"/>
                                        </p:tgtEl>
                                        <p:attrNameLst>
                                          <p:attrName>ppt_w</p:attrName>
                                        </p:attrNameLst>
                                      </p:cBhvr>
                                      <p:tavLst>
                                        <p:tav tm="0">
                                          <p:val>
                                            <p:fltVal val="0"/>
                                          </p:val>
                                        </p:tav>
                                        <p:tav tm="100000">
                                          <p:val>
                                            <p:strVal val="#ppt_w"/>
                                          </p:val>
                                        </p:tav>
                                      </p:tavLst>
                                    </p:anim>
                                    <p:anim calcmode="lin" valueType="num">
                                      <p:cBhvr>
                                        <p:cTn id="8" dur="1000" fill="hold"/>
                                        <p:tgtEl>
                                          <p:spTgt spid="19458"/>
                                        </p:tgtEl>
                                        <p:attrNameLst>
                                          <p:attrName>ppt_h</p:attrName>
                                        </p:attrNameLst>
                                      </p:cBhvr>
                                      <p:tavLst>
                                        <p:tav tm="0">
                                          <p:val>
                                            <p:fltVal val="0"/>
                                          </p:val>
                                        </p:tav>
                                        <p:tav tm="100000">
                                          <p:val>
                                            <p:strVal val="#ppt_h"/>
                                          </p:val>
                                        </p:tav>
                                      </p:tavLst>
                                    </p:anim>
                                  </p:childTnLst>
                                </p:cTn>
                              </p:par>
                            </p:childTnLst>
                          </p:cTn>
                        </p:par>
                        <p:par>
                          <p:cTn id="9" fill="hold">
                            <p:stCondLst>
                              <p:cond delay="1000"/>
                            </p:stCondLst>
                            <p:childTnLst>
                              <p:par>
                                <p:cTn id="10" presetID="23" presetClass="entr" presetSubtype="16" fill="hold" grpId="0" nodeType="afterEffect">
                                  <p:stCondLst>
                                    <p:cond delay="0"/>
                                  </p:stCondLst>
                                  <p:childTnLst>
                                    <p:set>
                                      <p:cBhvr>
                                        <p:cTn id="11" dur="1" fill="hold">
                                          <p:stCondLst>
                                            <p:cond delay="0"/>
                                          </p:stCondLst>
                                        </p:cTn>
                                        <p:tgtEl>
                                          <p:spTgt spid="19459">
                                            <p:txEl>
                                              <p:pRg st="0" end="0"/>
                                            </p:txEl>
                                          </p:spTgt>
                                        </p:tgtEl>
                                        <p:attrNameLst>
                                          <p:attrName>style.visibility</p:attrName>
                                        </p:attrNameLst>
                                      </p:cBhvr>
                                      <p:to>
                                        <p:strVal val="visible"/>
                                      </p:to>
                                    </p:set>
                                    <p:anim calcmode="lin" valueType="num">
                                      <p:cBhvr>
                                        <p:cTn id="12" dur="1000" fill="hold"/>
                                        <p:tgtEl>
                                          <p:spTgt spid="19459">
                                            <p:txEl>
                                              <p:pRg st="0" end="0"/>
                                            </p:txEl>
                                          </p:spTgt>
                                        </p:tgtEl>
                                        <p:attrNameLst>
                                          <p:attrName>ppt_w</p:attrName>
                                        </p:attrNameLst>
                                      </p:cBhvr>
                                      <p:tavLst>
                                        <p:tav tm="0">
                                          <p:val>
                                            <p:fltVal val="0"/>
                                          </p:val>
                                        </p:tav>
                                        <p:tav tm="100000">
                                          <p:val>
                                            <p:strVal val="#ppt_w"/>
                                          </p:val>
                                        </p:tav>
                                      </p:tavLst>
                                    </p:anim>
                                    <p:anim calcmode="lin" valueType="num">
                                      <p:cBhvr>
                                        <p:cTn id="13" dur="1000" fill="hold"/>
                                        <p:tgtEl>
                                          <p:spTgt spid="19459">
                                            <p:txEl>
                                              <p:pRg st="0" end="0"/>
                                            </p:txEl>
                                          </p:spTgt>
                                        </p:tgtEl>
                                        <p:attrNameLst>
                                          <p:attrName>ppt_h</p:attrName>
                                        </p:attrNameLst>
                                      </p:cBhvr>
                                      <p:tavLst>
                                        <p:tav tm="0">
                                          <p:val>
                                            <p:fltVal val="0"/>
                                          </p:val>
                                        </p:tav>
                                        <p:tav tm="100000">
                                          <p:val>
                                            <p:strVal val="#ppt_h"/>
                                          </p:val>
                                        </p:tav>
                                      </p:tavLst>
                                    </p:anim>
                                  </p:childTnLst>
                                </p:cTn>
                              </p:par>
                            </p:childTnLst>
                          </p:cTn>
                        </p:par>
                        <p:par>
                          <p:cTn id="14" fill="hold">
                            <p:stCondLst>
                              <p:cond delay="2000"/>
                            </p:stCondLst>
                            <p:childTnLst>
                              <p:par>
                                <p:cTn id="15" presetID="23" presetClass="entr" presetSubtype="16" fill="hold" grpId="0" nodeType="afterEffect">
                                  <p:stCondLst>
                                    <p:cond delay="0"/>
                                  </p:stCondLst>
                                  <p:childTnLst>
                                    <p:set>
                                      <p:cBhvr>
                                        <p:cTn id="16" dur="1" fill="hold">
                                          <p:stCondLst>
                                            <p:cond delay="0"/>
                                          </p:stCondLst>
                                        </p:cTn>
                                        <p:tgtEl>
                                          <p:spTgt spid="19459">
                                            <p:txEl>
                                              <p:pRg st="1" end="1"/>
                                            </p:txEl>
                                          </p:spTgt>
                                        </p:tgtEl>
                                        <p:attrNameLst>
                                          <p:attrName>style.visibility</p:attrName>
                                        </p:attrNameLst>
                                      </p:cBhvr>
                                      <p:to>
                                        <p:strVal val="visible"/>
                                      </p:to>
                                    </p:set>
                                    <p:anim calcmode="lin" valueType="num">
                                      <p:cBhvr>
                                        <p:cTn id="17" dur="1000" fill="hold"/>
                                        <p:tgtEl>
                                          <p:spTgt spid="19459">
                                            <p:txEl>
                                              <p:pRg st="1" end="1"/>
                                            </p:txEl>
                                          </p:spTgt>
                                        </p:tgtEl>
                                        <p:attrNameLst>
                                          <p:attrName>ppt_w</p:attrName>
                                        </p:attrNameLst>
                                      </p:cBhvr>
                                      <p:tavLst>
                                        <p:tav tm="0">
                                          <p:val>
                                            <p:fltVal val="0"/>
                                          </p:val>
                                        </p:tav>
                                        <p:tav tm="100000">
                                          <p:val>
                                            <p:strVal val="#ppt_w"/>
                                          </p:val>
                                        </p:tav>
                                      </p:tavLst>
                                    </p:anim>
                                    <p:anim calcmode="lin" valueType="num">
                                      <p:cBhvr>
                                        <p:cTn id="18" dur="1000" fill="hold"/>
                                        <p:tgtEl>
                                          <p:spTgt spid="19459">
                                            <p:txEl>
                                              <p:pRg st="1" end="1"/>
                                            </p:txEl>
                                          </p:spTgt>
                                        </p:tgtEl>
                                        <p:attrNameLst>
                                          <p:attrName>ppt_h</p:attrName>
                                        </p:attrNameLst>
                                      </p:cBhvr>
                                      <p:tavLst>
                                        <p:tav tm="0">
                                          <p:val>
                                            <p:fltVal val="0"/>
                                          </p:val>
                                        </p:tav>
                                        <p:tav tm="100000">
                                          <p:val>
                                            <p:strVal val="#ppt_h"/>
                                          </p:val>
                                        </p:tav>
                                      </p:tavLst>
                                    </p:anim>
                                  </p:childTnLst>
                                </p:cTn>
                              </p:par>
                            </p:childTnLst>
                          </p:cTn>
                        </p:par>
                        <p:par>
                          <p:cTn id="19" fill="hold">
                            <p:stCondLst>
                              <p:cond delay="3000"/>
                            </p:stCondLst>
                            <p:childTnLst>
                              <p:par>
                                <p:cTn id="20" presetID="23" presetClass="entr" presetSubtype="16" fill="hold" grpId="0" nodeType="afterEffect">
                                  <p:stCondLst>
                                    <p:cond delay="0"/>
                                  </p:stCondLst>
                                  <p:childTnLst>
                                    <p:set>
                                      <p:cBhvr>
                                        <p:cTn id="21" dur="1" fill="hold">
                                          <p:stCondLst>
                                            <p:cond delay="0"/>
                                          </p:stCondLst>
                                        </p:cTn>
                                        <p:tgtEl>
                                          <p:spTgt spid="19459">
                                            <p:txEl>
                                              <p:pRg st="2" end="2"/>
                                            </p:txEl>
                                          </p:spTgt>
                                        </p:tgtEl>
                                        <p:attrNameLst>
                                          <p:attrName>style.visibility</p:attrName>
                                        </p:attrNameLst>
                                      </p:cBhvr>
                                      <p:to>
                                        <p:strVal val="visible"/>
                                      </p:to>
                                    </p:set>
                                    <p:anim calcmode="lin" valueType="num">
                                      <p:cBhvr>
                                        <p:cTn id="22" dur="1000" fill="hold"/>
                                        <p:tgtEl>
                                          <p:spTgt spid="19459">
                                            <p:txEl>
                                              <p:pRg st="2" end="2"/>
                                            </p:txEl>
                                          </p:spTgt>
                                        </p:tgtEl>
                                        <p:attrNameLst>
                                          <p:attrName>ppt_w</p:attrName>
                                        </p:attrNameLst>
                                      </p:cBhvr>
                                      <p:tavLst>
                                        <p:tav tm="0">
                                          <p:val>
                                            <p:fltVal val="0"/>
                                          </p:val>
                                        </p:tav>
                                        <p:tav tm="100000">
                                          <p:val>
                                            <p:strVal val="#ppt_w"/>
                                          </p:val>
                                        </p:tav>
                                      </p:tavLst>
                                    </p:anim>
                                    <p:anim calcmode="lin" valueType="num">
                                      <p:cBhvr>
                                        <p:cTn id="23" dur="1000" fill="hold"/>
                                        <p:tgtEl>
                                          <p:spTgt spid="19459">
                                            <p:txEl>
                                              <p:pRg st="2" end="2"/>
                                            </p:txEl>
                                          </p:spTgt>
                                        </p:tgtEl>
                                        <p:attrNameLst>
                                          <p:attrName>ppt_h</p:attrName>
                                        </p:attrNameLst>
                                      </p:cBhvr>
                                      <p:tavLst>
                                        <p:tav tm="0">
                                          <p:val>
                                            <p:fltVal val="0"/>
                                          </p:val>
                                        </p:tav>
                                        <p:tav tm="100000">
                                          <p:val>
                                            <p:strVal val="#ppt_h"/>
                                          </p:val>
                                        </p:tav>
                                      </p:tavLst>
                                    </p:anim>
                                  </p:childTnLst>
                                </p:cTn>
                              </p:par>
                            </p:childTnLst>
                          </p:cTn>
                        </p:par>
                      </p:childTnLst>
                    </p:cTn>
                  </p:par>
                  <p:par>
                    <p:cTn id="24" fill="hold">
                      <p:stCondLst>
                        <p:cond delay="indefinite"/>
                      </p:stCondLst>
                      <p:childTnLst>
                        <p:par>
                          <p:cTn id="25" fill="hold">
                            <p:stCondLst>
                              <p:cond delay="0"/>
                            </p:stCondLst>
                            <p:childTnLst>
                              <p:par>
                                <p:cTn id="26" presetID="23" presetClass="entr" presetSubtype="16" fill="hold" grpId="0" nodeType="clickEffect">
                                  <p:stCondLst>
                                    <p:cond delay="0"/>
                                  </p:stCondLst>
                                  <p:childTnLst>
                                    <p:set>
                                      <p:cBhvr>
                                        <p:cTn id="27" dur="1" fill="hold">
                                          <p:stCondLst>
                                            <p:cond delay="0"/>
                                          </p:stCondLst>
                                        </p:cTn>
                                        <p:tgtEl>
                                          <p:spTgt spid="19459">
                                            <p:txEl>
                                              <p:pRg st="3" end="3"/>
                                            </p:txEl>
                                          </p:spTgt>
                                        </p:tgtEl>
                                        <p:attrNameLst>
                                          <p:attrName>style.visibility</p:attrName>
                                        </p:attrNameLst>
                                      </p:cBhvr>
                                      <p:to>
                                        <p:strVal val="visible"/>
                                      </p:to>
                                    </p:set>
                                    <p:anim calcmode="lin" valueType="num">
                                      <p:cBhvr>
                                        <p:cTn id="28" dur="1000" fill="hold"/>
                                        <p:tgtEl>
                                          <p:spTgt spid="19459">
                                            <p:txEl>
                                              <p:pRg st="3" end="3"/>
                                            </p:txEl>
                                          </p:spTgt>
                                        </p:tgtEl>
                                        <p:attrNameLst>
                                          <p:attrName>ppt_w</p:attrName>
                                        </p:attrNameLst>
                                      </p:cBhvr>
                                      <p:tavLst>
                                        <p:tav tm="0">
                                          <p:val>
                                            <p:fltVal val="0"/>
                                          </p:val>
                                        </p:tav>
                                        <p:tav tm="100000">
                                          <p:val>
                                            <p:strVal val="#ppt_w"/>
                                          </p:val>
                                        </p:tav>
                                      </p:tavLst>
                                    </p:anim>
                                    <p:anim calcmode="lin" valueType="num">
                                      <p:cBhvr>
                                        <p:cTn id="29" dur="1000" fill="hold"/>
                                        <p:tgtEl>
                                          <p:spTgt spid="19459">
                                            <p:txEl>
                                              <p:pRg st="3" end="3"/>
                                            </p:txEl>
                                          </p:spTgt>
                                        </p:tgtEl>
                                        <p:attrNameLst>
                                          <p:attrName>ppt_h</p:attrName>
                                        </p:attrNameLst>
                                      </p:cBhvr>
                                      <p:tavLst>
                                        <p:tav tm="0">
                                          <p:val>
                                            <p:fltVal val="0"/>
                                          </p:val>
                                        </p:tav>
                                        <p:tav tm="100000">
                                          <p:val>
                                            <p:strVal val="#ppt_h"/>
                                          </p:val>
                                        </p:tav>
                                      </p:tavLst>
                                    </p:anim>
                                  </p:childTnLst>
                                </p:cTn>
                              </p:par>
                            </p:childTnLst>
                          </p:cTn>
                        </p:par>
                        <p:par>
                          <p:cTn id="30" fill="hold">
                            <p:stCondLst>
                              <p:cond delay="1000"/>
                            </p:stCondLst>
                            <p:childTnLst>
                              <p:par>
                                <p:cTn id="31" presetID="23" presetClass="entr" presetSubtype="16" fill="hold" nodeType="afterEffect">
                                  <p:stCondLst>
                                    <p:cond delay="0"/>
                                  </p:stCondLst>
                                  <p:childTnLst>
                                    <p:set>
                                      <p:cBhvr>
                                        <p:cTn id="32" dur="1" fill="hold">
                                          <p:stCondLst>
                                            <p:cond delay="0"/>
                                          </p:stCondLst>
                                        </p:cTn>
                                        <p:tgtEl>
                                          <p:spTgt spid="19460"/>
                                        </p:tgtEl>
                                        <p:attrNameLst>
                                          <p:attrName>style.visibility</p:attrName>
                                        </p:attrNameLst>
                                      </p:cBhvr>
                                      <p:to>
                                        <p:strVal val="visible"/>
                                      </p:to>
                                    </p:set>
                                    <p:anim calcmode="lin" valueType="num">
                                      <p:cBhvr>
                                        <p:cTn id="33" dur="1000" fill="hold"/>
                                        <p:tgtEl>
                                          <p:spTgt spid="19460"/>
                                        </p:tgtEl>
                                        <p:attrNameLst>
                                          <p:attrName>ppt_w</p:attrName>
                                        </p:attrNameLst>
                                      </p:cBhvr>
                                      <p:tavLst>
                                        <p:tav tm="0">
                                          <p:val>
                                            <p:fltVal val="0"/>
                                          </p:val>
                                        </p:tav>
                                        <p:tav tm="100000">
                                          <p:val>
                                            <p:strVal val="#ppt_w"/>
                                          </p:val>
                                        </p:tav>
                                      </p:tavLst>
                                    </p:anim>
                                    <p:anim calcmode="lin" valueType="num">
                                      <p:cBhvr>
                                        <p:cTn id="34" dur="1000" fill="hold"/>
                                        <p:tgtEl>
                                          <p:spTgt spid="19460"/>
                                        </p:tgtEl>
                                        <p:attrNameLst>
                                          <p:attrName>ppt_h</p:attrName>
                                        </p:attrNameLst>
                                      </p:cBhvr>
                                      <p:tavLst>
                                        <p:tav tm="0">
                                          <p:val>
                                            <p:fltVal val="0"/>
                                          </p:val>
                                        </p:tav>
                                        <p:tav tm="100000">
                                          <p:val>
                                            <p:strVal val="#ppt_h"/>
                                          </p:val>
                                        </p:tav>
                                      </p:tavLst>
                                    </p:anim>
                                  </p:childTnLst>
                                </p:cTn>
                              </p:par>
                            </p:childTnLst>
                          </p:cTn>
                        </p:par>
                        <p:par>
                          <p:cTn id="35" fill="hold">
                            <p:stCondLst>
                              <p:cond delay="2000"/>
                            </p:stCondLst>
                            <p:childTnLst>
                              <p:par>
                                <p:cTn id="36" presetID="10" presetClass="entr" presetSubtype="0" fill="hold" nodeType="afterEffect">
                                  <p:stCondLst>
                                    <p:cond delay="0"/>
                                  </p:stCondLst>
                                  <p:childTnLst>
                                    <p:set>
                                      <p:cBhvr>
                                        <p:cTn id="37" dur="1" fill="hold">
                                          <p:stCondLst>
                                            <p:cond delay="0"/>
                                          </p:stCondLst>
                                        </p:cTn>
                                        <p:tgtEl>
                                          <p:spTgt spid="7"/>
                                        </p:tgtEl>
                                        <p:attrNameLst>
                                          <p:attrName>style.visibility</p:attrName>
                                        </p:attrNameLst>
                                      </p:cBhvr>
                                      <p:to>
                                        <p:strVal val="visible"/>
                                      </p:to>
                                    </p:set>
                                    <p:animEffect transition="in" filter="fade">
                                      <p:cBhvr>
                                        <p:cTn id="38" dur="1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458" grpId="0"/>
      <p:bldP spid="19459"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כותרת 1"/>
          <p:cNvSpPr>
            <a:spLocks noGrp="1"/>
          </p:cNvSpPr>
          <p:nvPr>
            <p:ph type="title"/>
          </p:nvPr>
        </p:nvSpPr>
        <p:spPr/>
        <p:txBody>
          <a:bodyPr rtlCol="1">
            <a:normAutofit/>
          </a:bodyPr>
          <a:lstStyle/>
          <a:p>
            <a:pPr eaLnBrk="1" fontAlgn="auto" hangingPunct="1">
              <a:spcAft>
                <a:spcPts val="0"/>
              </a:spcAft>
              <a:defRPr/>
            </a:pPr>
            <a:r>
              <a:rPr lang="he-IL" b="1" dirty="0" smtClean="0">
                <a:solidFill>
                  <a:schemeClr val="tx2">
                    <a:tint val="100000"/>
                    <a:shade val="90000"/>
                    <a:satMod val="250000"/>
                    <a:alpha val="100000"/>
                  </a:schemeClr>
                </a:solidFill>
                <a:latin typeface="Guttman Yad-Brush" pitchFamily="2" charset="-79"/>
                <a:cs typeface="Guttman Yad-Brush" pitchFamily="2" charset="-79"/>
              </a:rPr>
              <a:t>שיטת ההחמצה </a:t>
            </a:r>
          </a:p>
        </p:txBody>
      </p:sp>
      <p:sp>
        <p:nvSpPr>
          <p:cNvPr id="20483" name="מציין מיקום תוכן 2"/>
          <p:cNvSpPr>
            <a:spLocks noGrp="1"/>
          </p:cNvSpPr>
          <p:nvPr>
            <p:ph sz="half" idx="1"/>
          </p:nvPr>
        </p:nvSpPr>
        <p:spPr>
          <a:xfrm>
            <a:off x="457200" y="1600200"/>
            <a:ext cx="5867400" cy="4525963"/>
          </a:xfrm>
        </p:spPr>
        <p:txBody>
          <a:bodyPr/>
          <a:lstStyle/>
          <a:p>
            <a:pPr eaLnBrk="1" hangingPunct="1">
              <a:buClr>
                <a:srgbClr val="FF0000"/>
              </a:buClr>
              <a:buFont typeface="Wingdings" pitchFamily="2" charset="2"/>
              <a:buChar char="v"/>
            </a:pPr>
            <a:r>
              <a:rPr lang="he-IL" b="1" dirty="0" smtClean="0">
                <a:latin typeface="Arial" pitchFamily="34" charset="0"/>
              </a:rPr>
              <a:t>שיטה מקובלת מאוד לשימור ירקות ופירות. </a:t>
            </a:r>
          </a:p>
          <a:p>
            <a:pPr eaLnBrk="1" hangingPunct="1">
              <a:buClr>
                <a:srgbClr val="FF0000"/>
              </a:buClr>
              <a:buFont typeface="Wingdings" pitchFamily="2" charset="2"/>
              <a:buChar char="v"/>
            </a:pPr>
            <a:r>
              <a:rPr lang="he-IL" b="1" dirty="0" smtClean="0">
                <a:latin typeface="Arial" pitchFamily="34" charset="0"/>
              </a:rPr>
              <a:t>מכניסים לכד גדול את הירקות והפירות ומוסיפים מי מלח או חומץ ואוטמים לתקופה של 7-10 ימים.</a:t>
            </a:r>
          </a:p>
          <a:p>
            <a:pPr eaLnBrk="1" hangingPunct="1">
              <a:buClr>
                <a:srgbClr val="FF0000"/>
              </a:buClr>
              <a:buFont typeface="Wingdings" pitchFamily="2" charset="2"/>
              <a:buChar char="v"/>
            </a:pPr>
            <a:r>
              <a:rPr lang="he-IL" b="1" dirty="0" smtClean="0">
                <a:latin typeface="Arial" pitchFamily="34" charset="0"/>
              </a:rPr>
              <a:t>נוצרים בכלי תנאים חמוצים שאינם מאפשרים התרבות של חיידקים שונים, ובכך המזון מקבל מרקם וטעם מיוחד והוא גם נשמר.</a:t>
            </a:r>
          </a:p>
        </p:txBody>
      </p:sp>
      <p:pic>
        <p:nvPicPr>
          <p:cNvPr id="20484" name="Picture 2" descr="C:\Documents and Settings\Administrator\Local Settings\Temporary Internet Files\Content.IE5\09EFCPY9\MCj04133140000[1].wmf"/>
          <p:cNvPicPr>
            <a:picLocks noGrp="1" noChangeAspect="1" noChangeArrowheads="1"/>
          </p:cNvPicPr>
          <p:nvPr>
            <p:ph sz="half" idx="2"/>
          </p:nvPr>
        </p:nvPicPr>
        <p:blipFill>
          <a:blip r:embed="rId3" cstate="print"/>
          <a:srcRect/>
          <a:stretch>
            <a:fillRect/>
          </a:stretch>
        </p:blipFill>
        <p:spPr>
          <a:xfrm>
            <a:off x="6477000" y="1981200"/>
            <a:ext cx="2667000" cy="3810000"/>
          </a:xfrm>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afterEffect">
                                  <p:stCondLst>
                                    <p:cond delay="0"/>
                                  </p:stCondLst>
                                  <p:childTnLst>
                                    <p:set>
                                      <p:cBhvr>
                                        <p:cTn id="6" dur="1" fill="hold">
                                          <p:stCondLst>
                                            <p:cond delay="0"/>
                                          </p:stCondLst>
                                        </p:cTn>
                                        <p:tgtEl>
                                          <p:spTgt spid="20482"/>
                                        </p:tgtEl>
                                        <p:attrNameLst>
                                          <p:attrName>style.visibility</p:attrName>
                                        </p:attrNameLst>
                                      </p:cBhvr>
                                      <p:to>
                                        <p:strVal val="visible"/>
                                      </p:to>
                                    </p:set>
                                    <p:anim calcmode="lin" valueType="num">
                                      <p:cBhvr>
                                        <p:cTn id="7" dur="1000" fill="hold"/>
                                        <p:tgtEl>
                                          <p:spTgt spid="20482"/>
                                        </p:tgtEl>
                                        <p:attrNameLst>
                                          <p:attrName>ppt_w</p:attrName>
                                        </p:attrNameLst>
                                      </p:cBhvr>
                                      <p:tavLst>
                                        <p:tav tm="0">
                                          <p:val>
                                            <p:fltVal val="0"/>
                                          </p:val>
                                        </p:tav>
                                        <p:tav tm="100000">
                                          <p:val>
                                            <p:strVal val="#ppt_w"/>
                                          </p:val>
                                        </p:tav>
                                      </p:tavLst>
                                    </p:anim>
                                    <p:anim calcmode="lin" valueType="num">
                                      <p:cBhvr>
                                        <p:cTn id="8" dur="1000" fill="hold"/>
                                        <p:tgtEl>
                                          <p:spTgt spid="20482"/>
                                        </p:tgtEl>
                                        <p:attrNameLst>
                                          <p:attrName>ppt_h</p:attrName>
                                        </p:attrNameLst>
                                      </p:cBhvr>
                                      <p:tavLst>
                                        <p:tav tm="0">
                                          <p:val>
                                            <p:fltVal val="0"/>
                                          </p:val>
                                        </p:tav>
                                        <p:tav tm="100000">
                                          <p:val>
                                            <p:strVal val="#ppt_h"/>
                                          </p:val>
                                        </p:tav>
                                      </p:tavLst>
                                    </p:anim>
                                  </p:childTnLst>
                                </p:cTn>
                              </p:par>
                            </p:childTnLst>
                          </p:cTn>
                        </p:par>
                        <p:par>
                          <p:cTn id="9" fill="hold">
                            <p:stCondLst>
                              <p:cond delay="1000"/>
                            </p:stCondLst>
                            <p:childTnLst>
                              <p:par>
                                <p:cTn id="10" presetID="23" presetClass="entr" presetSubtype="16" fill="hold" grpId="0" nodeType="afterEffect">
                                  <p:stCondLst>
                                    <p:cond delay="0"/>
                                  </p:stCondLst>
                                  <p:childTnLst>
                                    <p:set>
                                      <p:cBhvr>
                                        <p:cTn id="11" dur="1" fill="hold">
                                          <p:stCondLst>
                                            <p:cond delay="0"/>
                                          </p:stCondLst>
                                        </p:cTn>
                                        <p:tgtEl>
                                          <p:spTgt spid="20483">
                                            <p:txEl>
                                              <p:pRg st="0" end="0"/>
                                            </p:txEl>
                                          </p:spTgt>
                                        </p:tgtEl>
                                        <p:attrNameLst>
                                          <p:attrName>style.visibility</p:attrName>
                                        </p:attrNameLst>
                                      </p:cBhvr>
                                      <p:to>
                                        <p:strVal val="visible"/>
                                      </p:to>
                                    </p:set>
                                    <p:anim calcmode="lin" valueType="num">
                                      <p:cBhvr>
                                        <p:cTn id="12" dur="1000" fill="hold"/>
                                        <p:tgtEl>
                                          <p:spTgt spid="20483">
                                            <p:txEl>
                                              <p:pRg st="0" end="0"/>
                                            </p:txEl>
                                          </p:spTgt>
                                        </p:tgtEl>
                                        <p:attrNameLst>
                                          <p:attrName>ppt_w</p:attrName>
                                        </p:attrNameLst>
                                      </p:cBhvr>
                                      <p:tavLst>
                                        <p:tav tm="0">
                                          <p:val>
                                            <p:fltVal val="0"/>
                                          </p:val>
                                        </p:tav>
                                        <p:tav tm="100000">
                                          <p:val>
                                            <p:strVal val="#ppt_w"/>
                                          </p:val>
                                        </p:tav>
                                      </p:tavLst>
                                    </p:anim>
                                    <p:anim calcmode="lin" valueType="num">
                                      <p:cBhvr>
                                        <p:cTn id="13" dur="1000" fill="hold"/>
                                        <p:tgtEl>
                                          <p:spTgt spid="20483">
                                            <p:txEl>
                                              <p:pRg st="0" end="0"/>
                                            </p:txEl>
                                          </p:spTgt>
                                        </p:tgtEl>
                                        <p:attrNameLst>
                                          <p:attrName>ppt_h</p:attrName>
                                        </p:attrNameLst>
                                      </p:cBhvr>
                                      <p:tavLst>
                                        <p:tav tm="0">
                                          <p:val>
                                            <p:fltVal val="0"/>
                                          </p:val>
                                        </p:tav>
                                        <p:tav tm="100000">
                                          <p:val>
                                            <p:strVal val="#ppt_h"/>
                                          </p:val>
                                        </p:tav>
                                      </p:tavLst>
                                    </p:anim>
                                  </p:childTnLst>
                                </p:cTn>
                              </p:par>
                            </p:childTnLst>
                          </p:cTn>
                        </p:par>
                        <p:par>
                          <p:cTn id="14" fill="hold">
                            <p:stCondLst>
                              <p:cond delay="2000"/>
                            </p:stCondLst>
                            <p:childTnLst>
                              <p:par>
                                <p:cTn id="15" presetID="23" presetClass="entr" presetSubtype="16" fill="hold" grpId="0" nodeType="afterEffect">
                                  <p:stCondLst>
                                    <p:cond delay="0"/>
                                  </p:stCondLst>
                                  <p:childTnLst>
                                    <p:set>
                                      <p:cBhvr>
                                        <p:cTn id="16" dur="1" fill="hold">
                                          <p:stCondLst>
                                            <p:cond delay="0"/>
                                          </p:stCondLst>
                                        </p:cTn>
                                        <p:tgtEl>
                                          <p:spTgt spid="20483">
                                            <p:txEl>
                                              <p:pRg st="1" end="1"/>
                                            </p:txEl>
                                          </p:spTgt>
                                        </p:tgtEl>
                                        <p:attrNameLst>
                                          <p:attrName>style.visibility</p:attrName>
                                        </p:attrNameLst>
                                      </p:cBhvr>
                                      <p:to>
                                        <p:strVal val="visible"/>
                                      </p:to>
                                    </p:set>
                                    <p:anim calcmode="lin" valueType="num">
                                      <p:cBhvr>
                                        <p:cTn id="17" dur="1000" fill="hold"/>
                                        <p:tgtEl>
                                          <p:spTgt spid="20483">
                                            <p:txEl>
                                              <p:pRg st="1" end="1"/>
                                            </p:txEl>
                                          </p:spTgt>
                                        </p:tgtEl>
                                        <p:attrNameLst>
                                          <p:attrName>ppt_w</p:attrName>
                                        </p:attrNameLst>
                                      </p:cBhvr>
                                      <p:tavLst>
                                        <p:tav tm="0">
                                          <p:val>
                                            <p:fltVal val="0"/>
                                          </p:val>
                                        </p:tav>
                                        <p:tav tm="100000">
                                          <p:val>
                                            <p:strVal val="#ppt_w"/>
                                          </p:val>
                                        </p:tav>
                                      </p:tavLst>
                                    </p:anim>
                                    <p:anim calcmode="lin" valueType="num">
                                      <p:cBhvr>
                                        <p:cTn id="18" dur="1000" fill="hold"/>
                                        <p:tgtEl>
                                          <p:spTgt spid="20483">
                                            <p:txEl>
                                              <p:pRg st="1" end="1"/>
                                            </p:txEl>
                                          </p:spTgt>
                                        </p:tgtEl>
                                        <p:attrNameLst>
                                          <p:attrName>ppt_h</p:attrName>
                                        </p:attrNameLst>
                                      </p:cBhvr>
                                      <p:tavLst>
                                        <p:tav tm="0">
                                          <p:val>
                                            <p:fltVal val="0"/>
                                          </p:val>
                                        </p:tav>
                                        <p:tav tm="100000">
                                          <p:val>
                                            <p:strVal val="#ppt_h"/>
                                          </p:val>
                                        </p:tav>
                                      </p:tavLst>
                                    </p:anim>
                                  </p:childTnLst>
                                </p:cTn>
                              </p:par>
                            </p:childTnLst>
                          </p:cTn>
                        </p:par>
                        <p:par>
                          <p:cTn id="19" fill="hold">
                            <p:stCondLst>
                              <p:cond delay="3000"/>
                            </p:stCondLst>
                            <p:childTnLst>
                              <p:par>
                                <p:cTn id="20" presetID="23" presetClass="entr" presetSubtype="16" fill="hold" grpId="0" nodeType="afterEffect">
                                  <p:stCondLst>
                                    <p:cond delay="0"/>
                                  </p:stCondLst>
                                  <p:childTnLst>
                                    <p:set>
                                      <p:cBhvr>
                                        <p:cTn id="21" dur="1" fill="hold">
                                          <p:stCondLst>
                                            <p:cond delay="0"/>
                                          </p:stCondLst>
                                        </p:cTn>
                                        <p:tgtEl>
                                          <p:spTgt spid="20483">
                                            <p:txEl>
                                              <p:pRg st="2" end="2"/>
                                            </p:txEl>
                                          </p:spTgt>
                                        </p:tgtEl>
                                        <p:attrNameLst>
                                          <p:attrName>style.visibility</p:attrName>
                                        </p:attrNameLst>
                                      </p:cBhvr>
                                      <p:to>
                                        <p:strVal val="visible"/>
                                      </p:to>
                                    </p:set>
                                    <p:anim calcmode="lin" valueType="num">
                                      <p:cBhvr>
                                        <p:cTn id="22" dur="1000" fill="hold"/>
                                        <p:tgtEl>
                                          <p:spTgt spid="20483">
                                            <p:txEl>
                                              <p:pRg st="2" end="2"/>
                                            </p:txEl>
                                          </p:spTgt>
                                        </p:tgtEl>
                                        <p:attrNameLst>
                                          <p:attrName>ppt_w</p:attrName>
                                        </p:attrNameLst>
                                      </p:cBhvr>
                                      <p:tavLst>
                                        <p:tav tm="0">
                                          <p:val>
                                            <p:fltVal val="0"/>
                                          </p:val>
                                        </p:tav>
                                        <p:tav tm="100000">
                                          <p:val>
                                            <p:strVal val="#ppt_w"/>
                                          </p:val>
                                        </p:tav>
                                      </p:tavLst>
                                    </p:anim>
                                    <p:anim calcmode="lin" valueType="num">
                                      <p:cBhvr>
                                        <p:cTn id="23" dur="1000" fill="hold"/>
                                        <p:tgtEl>
                                          <p:spTgt spid="20483">
                                            <p:txEl>
                                              <p:pRg st="2" end="2"/>
                                            </p:txEl>
                                          </p:spTgt>
                                        </p:tgtEl>
                                        <p:attrNameLst>
                                          <p:attrName>ppt_h</p:attrName>
                                        </p:attrNameLst>
                                      </p:cBhvr>
                                      <p:tavLst>
                                        <p:tav tm="0">
                                          <p:val>
                                            <p:fltVal val="0"/>
                                          </p:val>
                                        </p:tav>
                                        <p:tav tm="100000">
                                          <p:val>
                                            <p:strVal val="#ppt_h"/>
                                          </p:val>
                                        </p:tav>
                                      </p:tavLst>
                                    </p:anim>
                                  </p:childTnLst>
                                </p:cTn>
                              </p:par>
                            </p:childTnLst>
                          </p:cTn>
                        </p:par>
                        <p:par>
                          <p:cTn id="24" fill="hold">
                            <p:stCondLst>
                              <p:cond delay="4000"/>
                            </p:stCondLst>
                            <p:childTnLst>
                              <p:par>
                                <p:cTn id="25" presetID="23" presetClass="entr" presetSubtype="16" fill="hold" nodeType="afterEffect">
                                  <p:stCondLst>
                                    <p:cond delay="0"/>
                                  </p:stCondLst>
                                  <p:childTnLst>
                                    <p:set>
                                      <p:cBhvr>
                                        <p:cTn id="26" dur="1" fill="hold">
                                          <p:stCondLst>
                                            <p:cond delay="0"/>
                                          </p:stCondLst>
                                        </p:cTn>
                                        <p:tgtEl>
                                          <p:spTgt spid="20484"/>
                                        </p:tgtEl>
                                        <p:attrNameLst>
                                          <p:attrName>style.visibility</p:attrName>
                                        </p:attrNameLst>
                                      </p:cBhvr>
                                      <p:to>
                                        <p:strVal val="visible"/>
                                      </p:to>
                                    </p:set>
                                    <p:anim calcmode="lin" valueType="num">
                                      <p:cBhvr>
                                        <p:cTn id="27" dur="1000" fill="hold"/>
                                        <p:tgtEl>
                                          <p:spTgt spid="20484"/>
                                        </p:tgtEl>
                                        <p:attrNameLst>
                                          <p:attrName>ppt_w</p:attrName>
                                        </p:attrNameLst>
                                      </p:cBhvr>
                                      <p:tavLst>
                                        <p:tav tm="0">
                                          <p:val>
                                            <p:fltVal val="0"/>
                                          </p:val>
                                        </p:tav>
                                        <p:tav tm="100000">
                                          <p:val>
                                            <p:strVal val="#ppt_w"/>
                                          </p:val>
                                        </p:tav>
                                      </p:tavLst>
                                    </p:anim>
                                    <p:anim calcmode="lin" valueType="num">
                                      <p:cBhvr>
                                        <p:cTn id="28" dur="1000" fill="hold"/>
                                        <p:tgtEl>
                                          <p:spTgt spid="20484"/>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482" grpId="0"/>
      <p:bldP spid="20483" grpId="0"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rtlCol="1">
            <a:normAutofit/>
            <a:scene3d>
              <a:camera prst="orthographicFront"/>
              <a:lightRig rig="soft" dir="t">
                <a:rot lat="0" lon="0" rev="2400000"/>
              </a:lightRig>
            </a:scene3d>
            <a:sp3d>
              <a:bevelT w="19050" h="12700"/>
            </a:sp3d>
          </a:bodyPr>
          <a:lstStyle/>
          <a:p>
            <a:pPr marL="54864" eaLnBrk="1" fontAlgn="auto" hangingPunct="1">
              <a:spcAft>
                <a:spcPts val="0"/>
              </a:spcAft>
              <a:defRPr/>
            </a:pPr>
            <a:r>
              <a:rPr lang="he-IL" b="1" dirty="0" smtClean="0">
                <a:solidFill>
                  <a:schemeClr val="tx2">
                    <a:tint val="100000"/>
                    <a:shade val="90000"/>
                    <a:satMod val="250000"/>
                    <a:alpha val="100000"/>
                  </a:schemeClr>
                </a:solidFill>
                <a:latin typeface="Guttman Yad-Brush" pitchFamily="2" charset="-79"/>
                <a:cs typeface="Guttman Yad-Brush" pitchFamily="2" charset="-79"/>
              </a:rPr>
              <a:t>שימוש בחומרים משמרים</a:t>
            </a:r>
            <a:endParaRPr lang="he-IL" b="1" dirty="0">
              <a:solidFill>
                <a:schemeClr val="tx2">
                  <a:tint val="100000"/>
                  <a:shade val="90000"/>
                  <a:satMod val="250000"/>
                  <a:alpha val="100000"/>
                </a:schemeClr>
              </a:solidFill>
              <a:latin typeface="Guttman Yad-Brush" pitchFamily="2" charset="-79"/>
              <a:cs typeface="Guttman Yad-Brush" pitchFamily="2" charset="-79"/>
            </a:endParaRPr>
          </a:p>
        </p:txBody>
      </p:sp>
      <p:sp>
        <p:nvSpPr>
          <p:cNvPr id="22531" name="מציין מיקום תוכן 2"/>
          <p:cNvSpPr>
            <a:spLocks noGrp="1"/>
          </p:cNvSpPr>
          <p:nvPr>
            <p:ph idx="1"/>
          </p:nvPr>
        </p:nvSpPr>
        <p:spPr>
          <a:xfrm>
            <a:off x="381000" y="1295400"/>
            <a:ext cx="8382000" cy="5257800"/>
          </a:xfrm>
        </p:spPr>
        <p:txBody>
          <a:bodyPr/>
          <a:lstStyle/>
          <a:p>
            <a:pPr eaLnBrk="1" hangingPunct="1">
              <a:buClr>
                <a:srgbClr val="FF0000"/>
              </a:buClr>
              <a:buFont typeface="Wingdings" pitchFamily="2" charset="2"/>
              <a:buChar char="v"/>
            </a:pPr>
            <a:r>
              <a:rPr lang="he-IL" sz="2800" b="1" smtClean="0">
                <a:latin typeface="Arial" pitchFamily="34" charset="0"/>
              </a:rPr>
              <a:t>בתעשיית השימורים של ימינו נוהגים, בנוסף לשיטות שהיו מקובלות בעבר, להוסיף למוצר המשומר גם חומרים משמרים. זאת על מנת שהמזון בקופסת השימורים יחזיק מעמד זמן רב יותר על המדף. </a:t>
            </a:r>
          </a:p>
          <a:p>
            <a:pPr eaLnBrk="1" hangingPunct="1">
              <a:buClr>
                <a:srgbClr val="FF0000"/>
              </a:buClr>
              <a:buFont typeface="Wingdings" pitchFamily="2" charset="2"/>
              <a:buChar char="v"/>
            </a:pPr>
            <a:r>
              <a:rPr lang="he-IL" sz="2800" b="1" smtClean="0">
                <a:latin typeface="Arial" pitchFamily="34" charset="0"/>
              </a:rPr>
              <a:t>החומרים הם חומרים כימיים שתפקידם הוא להרוס את החיידקים, הפטריות ושאר המזיקים שנמצאים בתוך המזון שלנו ובכך להגדיל את זמן טריותו של המוצר.</a:t>
            </a:r>
          </a:p>
          <a:p>
            <a:pPr eaLnBrk="1" hangingPunct="1">
              <a:buClr>
                <a:srgbClr val="FF0000"/>
              </a:buClr>
              <a:buFont typeface="Wingdings" pitchFamily="2" charset="2"/>
              <a:buChar char="v"/>
            </a:pPr>
            <a:endParaRPr lang="he-IL" sz="2800" b="1" smtClean="0">
              <a:latin typeface="Arial" pitchFamily="34" charset="0"/>
            </a:endParaRPr>
          </a:p>
          <a:p>
            <a:pPr eaLnBrk="1" hangingPunct="1">
              <a:buClr>
                <a:srgbClr val="FF0000"/>
              </a:buClr>
              <a:buFont typeface="Arial" pitchFamily="34" charset="0"/>
              <a:buNone/>
            </a:pPr>
            <a:endParaRPr lang="he-IL" sz="2800" b="1" smtClean="0">
              <a:latin typeface="Arial" pitchFamily="34" charset="0"/>
            </a:endParaRPr>
          </a:p>
          <a:p>
            <a:pPr eaLnBrk="1" hangingPunct="1">
              <a:buClr>
                <a:srgbClr val="FF0000"/>
              </a:buClr>
              <a:buFont typeface="Wingdings" pitchFamily="2" charset="2"/>
              <a:buChar char="v"/>
            </a:pPr>
            <a:r>
              <a:rPr lang="he-IL" sz="2000" b="1" smtClean="0">
                <a:latin typeface="Arial" pitchFamily="34" charset="0"/>
              </a:rPr>
              <a:t>בשירות המזון של משרד הבריאות ישנן תקנות מחמירות ביותר לגבי תוספת החומרים המשמרים, ולכל ירק וירק ישנן כמויות מסוימות בהן מותר להשתמש.</a:t>
            </a:r>
            <a:endParaRPr lang="en-US" sz="2000" b="1" smtClean="0">
              <a:latin typeface="Arial" pitchFamily="34" charset="0"/>
              <a:cs typeface="Arial" pitchFamily="34" charset="0"/>
            </a:endParaRPr>
          </a:p>
          <a:p>
            <a:pPr eaLnBrk="1" hangingPunct="1">
              <a:buFont typeface="Wingdings 2" pitchFamily="18" charset="2"/>
              <a:buChar char="•"/>
            </a:pPr>
            <a:endParaRPr lang="he-IL" smtClean="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fltVal val="0"/>
                                          </p:val>
                                        </p:tav>
                                        <p:tav tm="100000">
                                          <p:val>
                                            <p:strVal val="#ppt_w"/>
                                          </p:val>
                                        </p:tav>
                                      </p:tavLst>
                                    </p:anim>
                                    <p:anim calcmode="lin" valueType="num">
                                      <p:cBhvr>
                                        <p:cTn id="8" dur="1000" fill="hold"/>
                                        <p:tgtEl>
                                          <p:spTgt spid="2"/>
                                        </p:tgtEl>
                                        <p:attrNameLst>
                                          <p:attrName>ppt_h</p:attrName>
                                        </p:attrNameLst>
                                      </p:cBhvr>
                                      <p:tavLst>
                                        <p:tav tm="0">
                                          <p:val>
                                            <p:fltVal val="0"/>
                                          </p:val>
                                        </p:tav>
                                        <p:tav tm="100000">
                                          <p:val>
                                            <p:strVal val="#ppt_h"/>
                                          </p:val>
                                        </p:tav>
                                      </p:tavLst>
                                    </p:anim>
                                  </p:childTnLst>
                                </p:cTn>
                              </p:par>
                            </p:childTnLst>
                          </p:cTn>
                        </p:par>
                        <p:par>
                          <p:cTn id="9" fill="hold">
                            <p:stCondLst>
                              <p:cond delay="1000"/>
                            </p:stCondLst>
                            <p:childTnLst>
                              <p:par>
                                <p:cTn id="10" presetID="23" presetClass="entr" presetSubtype="16" fill="hold" grpId="0" nodeType="afterEffect">
                                  <p:stCondLst>
                                    <p:cond delay="0"/>
                                  </p:stCondLst>
                                  <p:childTnLst>
                                    <p:set>
                                      <p:cBhvr>
                                        <p:cTn id="11" dur="1" fill="hold">
                                          <p:stCondLst>
                                            <p:cond delay="0"/>
                                          </p:stCondLst>
                                        </p:cTn>
                                        <p:tgtEl>
                                          <p:spTgt spid="22531">
                                            <p:txEl>
                                              <p:pRg st="0" end="0"/>
                                            </p:txEl>
                                          </p:spTgt>
                                        </p:tgtEl>
                                        <p:attrNameLst>
                                          <p:attrName>style.visibility</p:attrName>
                                        </p:attrNameLst>
                                      </p:cBhvr>
                                      <p:to>
                                        <p:strVal val="visible"/>
                                      </p:to>
                                    </p:set>
                                    <p:anim calcmode="lin" valueType="num">
                                      <p:cBhvr>
                                        <p:cTn id="12" dur="1000" fill="hold"/>
                                        <p:tgtEl>
                                          <p:spTgt spid="22531">
                                            <p:txEl>
                                              <p:pRg st="0" end="0"/>
                                            </p:txEl>
                                          </p:spTgt>
                                        </p:tgtEl>
                                        <p:attrNameLst>
                                          <p:attrName>ppt_w</p:attrName>
                                        </p:attrNameLst>
                                      </p:cBhvr>
                                      <p:tavLst>
                                        <p:tav tm="0">
                                          <p:val>
                                            <p:fltVal val="0"/>
                                          </p:val>
                                        </p:tav>
                                        <p:tav tm="100000">
                                          <p:val>
                                            <p:strVal val="#ppt_w"/>
                                          </p:val>
                                        </p:tav>
                                      </p:tavLst>
                                    </p:anim>
                                    <p:anim calcmode="lin" valueType="num">
                                      <p:cBhvr>
                                        <p:cTn id="13" dur="1000" fill="hold"/>
                                        <p:tgtEl>
                                          <p:spTgt spid="22531">
                                            <p:txEl>
                                              <p:pRg st="0" end="0"/>
                                            </p:txEl>
                                          </p:spTgt>
                                        </p:tgtEl>
                                        <p:attrNameLst>
                                          <p:attrName>ppt_h</p:attrName>
                                        </p:attrNameLst>
                                      </p:cBhvr>
                                      <p:tavLst>
                                        <p:tav tm="0">
                                          <p:val>
                                            <p:fltVal val="0"/>
                                          </p:val>
                                        </p:tav>
                                        <p:tav tm="100000">
                                          <p:val>
                                            <p:strVal val="#ppt_h"/>
                                          </p:val>
                                        </p:tav>
                                      </p:tavLst>
                                    </p:anim>
                                  </p:childTnLst>
                                </p:cTn>
                              </p:par>
                            </p:childTnLst>
                          </p:cTn>
                        </p:par>
                        <p:par>
                          <p:cTn id="14" fill="hold">
                            <p:stCondLst>
                              <p:cond delay="2000"/>
                            </p:stCondLst>
                            <p:childTnLst>
                              <p:par>
                                <p:cTn id="15" presetID="23" presetClass="entr" presetSubtype="16" fill="hold" grpId="0" nodeType="afterEffect">
                                  <p:stCondLst>
                                    <p:cond delay="0"/>
                                  </p:stCondLst>
                                  <p:childTnLst>
                                    <p:set>
                                      <p:cBhvr>
                                        <p:cTn id="16" dur="1" fill="hold">
                                          <p:stCondLst>
                                            <p:cond delay="0"/>
                                          </p:stCondLst>
                                        </p:cTn>
                                        <p:tgtEl>
                                          <p:spTgt spid="22531">
                                            <p:txEl>
                                              <p:pRg st="1" end="1"/>
                                            </p:txEl>
                                          </p:spTgt>
                                        </p:tgtEl>
                                        <p:attrNameLst>
                                          <p:attrName>style.visibility</p:attrName>
                                        </p:attrNameLst>
                                      </p:cBhvr>
                                      <p:to>
                                        <p:strVal val="visible"/>
                                      </p:to>
                                    </p:set>
                                    <p:anim calcmode="lin" valueType="num">
                                      <p:cBhvr>
                                        <p:cTn id="17" dur="1000" fill="hold"/>
                                        <p:tgtEl>
                                          <p:spTgt spid="22531">
                                            <p:txEl>
                                              <p:pRg st="1" end="1"/>
                                            </p:txEl>
                                          </p:spTgt>
                                        </p:tgtEl>
                                        <p:attrNameLst>
                                          <p:attrName>ppt_w</p:attrName>
                                        </p:attrNameLst>
                                      </p:cBhvr>
                                      <p:tavLst>
                                        <p:tav tm="0">
                                          <p:val>
                                            <p:fltVal val="0"/>
                                          </p:val>
                                        </p:tav>
                                        <p:tav tm="100000">
                                          <p:val>
                                            <p:strVal val="#ppt_w"/>
                                          </p:val>
                                        </p:tav>
                                      </p:tavLst>
                                    </p:anim>
                                    <p:anim calcmode="lin" valueType="num">
                                      <p:cBhvr>
                                        <p:cTn id="18" dur="1000" fill="hold"/>
                                        <p:tgtEl>
                                          <p:spTgt spid="22531">
                                            <p:txEl>
                                              <p:pRg st="1" end="1"/>
                                            </p:txEl>
                                          </p:spTgt>
                                        </p:tgtEl>
                                        <p:attrNameLst>
                                          <p:attrName>ppt_h</p:attrName>
                                        </p:attrNameLst>
                                      </p:cBhvr>
                                      <p:tavLst>
                                        <p:tav tm="0">
                                          <p:val>
                                            <p:fltVal val="0"/>
                                          </p:val>
                                        </p:tav>
                                        <p:tav tm="100000">
                                          <p:val>
                                            <p:strVal val="#ppt_h"/>
                                          </p:val>
                                        </p:tav>
                                      </p:tavLst>
                                    </p:anim>
                                  </p:childTnLst>
                                </p:cTn>
                              </p:par>
                            </p:childTnLst>
                          </p:cTn>
                        </p:par>
                        <p:par>
                          <p:cTn id="19" fill="hold">
                            <p:stCondLst>
                              <p:cond delay="3000"/>
                            </p:stCondLst>
                            <p:childTnLst>
                              <p:par>
                                <p:cTn id="20" presetID="23" presetClass="entr" presetSubtype="16" fill="hold" grpId="0" nodeType="afterEffect">
                                  <p:stCondLst>
                                    <p:cond delay="0"/>
                                  </p:stCondLst>
                                  <p:childTnLst>
                                    <p:set>
                                      <p:cBhvr>
                                        <p:cTn id="21" dur="1" fill="hold">
                                          <p:stCondLst>
                                            <p:cond delay="0"/>
                                          </p:stCondLst>
                                        </p:cTn>
                                        <p:tgtEl>
                                          <p:spTgt spid="22531">
                                            <p:txEl>
                                              <p:pRg st="4" end="4"/>
                                            </p:txEl>
                                          </p:spTgt>
                                        </p:tgtEl>
                                        <p:attrNameLst>
                                          <p:attrName>style.visibility</p:attrName>
                                        </p:attrNameLst>
                                      </p:cBhvr>
                                      <p:to>
                                        <p:strVal val="visible"/>
                                      </p:to>
                                    </p:set>
                                    <p:anim calcmode="lin" valueType="num">
                                      <p:cBhvr>
                                        <p:cTn id="22" dur="1000" fill="hold"/>
                                        <p:tgtEl>
                                          <p:spTgt spid="22531">
                                            <p:txEl>
                                              <p:pRg st="4" end="4"/>
                                            </p:txEl>
                                          </p:spTgt>
                                        </p:tgtEl>
                                        <p:attrNameLst>
                                          <p:attrName>ppt_w</p:attrName>
                                        </p:attrNameLst>
                                      </p:cBhvr>
                                      <p:tavLst>
                                        <p:tav tm="0">
                                          <p:val>
                                            <p:fltVal val="0"/>
                                          </p:val>
                                        </p:tav>
                                        <p:tav tm="100000">
                                          <p:val>
                                            <p:strVal val="#ppt_w"/>
                                          </p:val>
                                        </p:tav>
                                      </p:tavLst>
                                    </p:anim>
                                    <p:anim calcmode="lin" valueType="num">
                                      <p:cBhvr>
                                        <p:cTn id="23" dur="1000" fill="hold"/>
                                        <p:tgtEl>
                                          <p:spTgt spid="22531">
                                            <p:txEl>
                                              <p:pRg st="4" end="4"/>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531" grpId="0" build="p"/>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rtlCol="1">
            <a:normAutofit/>
            <a:scene3d>
              <a:camera prst="orthographicFront"/>
              <a:lightRig rig="soft" dir="t">
                <a:rot lat="0" lon="0" rev="2400000"/>
              </a:lightRig>
            </a:scene3d>
            <a:sp3d>
              <a:bevelT w="19050" h="12700"/>
            </a:sp3d>
          </a:bodyPr>
          <a:lstStyle/>
          <a:p>
            <a:pPr marL="54864" eaLnBrk="1" fontAlgn="auto" hangingPunct="1">
              <a:spcAft>
                <a:spcPts val="0"/>
              </a:spcAft>
              <a:defRPr/>
            </a:pPr>
            <a:r>
              <a:rPr lang="he-IL" b="1" dirty="0" smtClean="0">
                <a:solidFill>
                  <a:schemeClr val="tx2">
                    <a:tint val="100000"/>
                    <a:shade val="90000"/>
                    <a:satMod val="250000"/>
                    <a:alpha val="100000"/>
                  </a:schemeClr>
                </a:solidFill>
                <a:latin typeface="Guttman Yad-Brush" pitchFamily="2" charset="-79"/>
                <a:cs typeface="Guttman Yad-Brush" pitchFamily="2" charset="-79"/>
              </a:rPr>
              <a:t>שאלות לדיון </a:t>
            </a:r>
          </a:p>
        </p:txBody>
      </p:sp>
      <p:sp>
        <p:nvSpPr>
          <p:cNvPr id="3" name="מציין מיקום תוכן 2"/>
          <p:cNvSpPr>
            <a:spLocks noGrp="1"/>
          </p:cNvSpPr>
          <p:nvPr>
            <p:ph idx="1"/>
          </p:nvPr>
        </p:nvSpPr>
        <p:spPr>
          <a:xfrm>
            <a:off x="609600" y="1600200"/>
            <a:ext cx="8229600" cy="4525963"/>
          </a:xfrm>
        </p:spPr>
        <p:txBody>
          <a:bodyPr rtlCol="1">
            <a:normAutofit fontScale="25000" lnSpcReduction="20000"/>
          </a:bodyPr>
          <a:lstStyle/>
          <a:p>
            <a:pPr eaLnBrk="1" fontAlgn="auto" hangingPunct="1">
              <a:spcBef>
                <a:spcPts val="0"/>
              </a:spcBef>
              <a:spcAft>
                <a:spcPts val="0"/>
              </a:spcAft>
              <a:buFont typeface="Arial" pitchFamily="34" charset="0"/>
              <a:buNone/>
              <a:defRPr/>
            </a:pPr>
            <a:r>
              <a:rPr lang="he-IL" dirty="0" smtClean="0"/>
              <a:t> </a:t>
            </a:r>
            <a:endParaRPr lang="en-US" dirty="0" smtClean="0"/>
          </a:p>
          <a:p>
            <a:pPr eaLnBrk="1" fontAlgn="auto" hangingPunct="1">
              <a:spcBef>
                <a:spcPts val="0"/>
              </a:spcBef>
              <a:spcAft>
                <a:spcPts val="0"/>
              </a:spcAft>
              <a:buClr>
                <a:srgbClr val="FF0000"/>
              </a:buClr>
              <a:buFont typeface="Wingdings" pitchFamily="2" charset="2"/>
              <a:buChar char="v"/>
              <a:defRPr/>
            </a:pPr>
            <a:r>
              <a:rPr lang="he-IL" sz="9600" b="1" dirty="0" smtClean="0">
                <a:latin typeface="Arial" pitchFamily="34" charset="0"/>
              </a:rPr>
              <a:t>מדוע יש צורך לייבש מזונות שונים ? </a:t>
            </a:r>
          </a:p>
          <a:p>
            <a:pPr eaLnBrk="1" fontAlgn="auto" hangingPunct="1">
              <a:spcBef>
                <a:spcPts val="0"/>
              </a:spcBef>
              <a:spcAft>
                <a:spcPts val="0"/>
              </a:spcAft>
              <a:buClr>
                <a:srgbClr val="FF0000"/>
              </a:buClr>
              <a:buFont typeface="Arial" pitchFamily="34" charset="0"/>
              <a:buNone/>
              <a:defRPr/>
            </a:pPr>
            <a:endParaRPr lang="he-IL" sz="9600" b="1" dirty="0" smtClean="0">
              <a:latin typeface="Arial" pitchFamily="34" charset="0"/>
            </a:endParaRPr>
          </a:p>
          <a:p>
            <a:pPr eaLnBrk="1" fontAlgn="auto" hangingPunct="1">
              <a:spcBef>
                <a:spcPts val="0"/>
              </a:spcBef>
              <a:spcAft>
                <a:spcPts val="0"/>
              </a:spcAft>
              <a:buClr>
                <a:srgbClr val="FF0000"/>
              </a:buClr>
              <a:buFont typeface="Wingdings" pitchFamily="2" charset="2"/>
              <a:buChar char="v"/>
              <a:defRPr/>
            </a:pPr>
            <a:r>
              <a:rPr lang="he-IL" sz="9600" b="1" dirty="0" smtClean="0">
                <a:latin typeface="Arial" pitchFamily="34" charset="0"/>
              </a:rPr>
              <a:t>מתי אנו מרבים לאכול מזון משומר? מדוע?</a:t>
            </a:r>
          </a:p>
          <a:p>
            <a:pPr eaLnBrk="1" fontAlgn="auto" hangingPunct="1">
              <a:spcBef>
                <a:spcPts val="0"/>
              </a:spcBef>
              <a:spcAft>
                <a:spcPts val="0"/>
              </a:spcAft>
              <a:buClr>
                <a:srgbClr val="FF0000"/>
              </a:buClr>
              <a:buFont typeface="Wingdings" pitchFamily="2" charset="2"/>
              <a:buChar char="v"/>
              <a:defRPr/>
            </a:pPr>
            <a:endParaRPr lang="en-US" sz="9600" b="1" dirty="0" smtClean="0">
              <a:latin typeface="Arial" pitchFamily="34" charset="0"/>
              <a:cs typeface="Arial" pitchFamily="34" charset="0"/>
            </a:endParaRPr>
          </a:p>
          <a:p>
            <a:pPr eaLnBrk="1" fontAlgn="auto" hangingPunct="1">
              <a:spcBef>
                <a:spcPts val="0"/>
              </a:spcBef>
              <a:spcAft>
                <a:spcPts val="0"/>
              </a:spcAft>
              <a:buClr>
                <a:srgbClr val="FF0000"/>
              </a:buClr>
              <a:buFont typeface="Wingdings" pitchFamily="2" charset="2"/>
              <a:buChar char="v"/>
              <a:defRPr/>
            </a:pPr>
            <a:r>
              <a:rPr lang="he-IL" sz="9600" b="1" dirty="0" smtClean="0">
                <a:latin typeface="Arial" pitchFamily="34" charset="0"/>
              </a:rPr>
              <a:t>מה היתרון שיש למזון מיובש על פני מזון טרי ?</a:t>
            </a:r>
          </a:p>
          <a:p>
            <a:pPr eaLnBrk="1" fontAlgn="auto" hangingPunct="1">
              <a:spcBef>
                <a:spcPts val="0"/>
              </a:spcBef>
              <a:spcAft>
                <a:spcPts val="0"/>
              </a:spcAft>
              <a:buClr>
                <a:srgbClr val="FF0000"/>
              </a:buClr>
              <a:buFont typeface="Wingdings" pitchFamily="2" charset="2"/>
              <a:buChar char="v"/>
              <a:defRPr/>
            </a:pPr>
            <a:endParaRPr lang="en-US" sz="9600" b="1" dirty="0" smtClean="0">
              <a:latin typeface="Arial" pitchFamily="34" charset="0"/>
              <a:cs typeface="Arial" pitchFamily="34" charset="0"/>
            </a:endParaRPr>
          </a:p>
          <a:p>
            <a:pPr eaLnBrk="1" fontAlgn="auto" hangingPunct="1">
              <a:spcBef>
                <a:spcPts val="0"/>
              </a:spcBef>
              <a:spcAft>
                <a:spcPts val="0"/>
              </a:spcAft>
              <a:buClr>
                <a:srgbClr val="FF0000"/>
              </a:buClr>
              <a:buFont typeface="Wingdings" pitchFamily="2" charset="2"/>
              <a:buChar char="v"/>
              <a:defRPr/>
            </a:pPr>
            <a:r>
              <a:rPr lang="he-IL" sz="9600" b="1" dirty="0" smtClean="0">
                <a:latin typeface="Arial" pitchFamily="34" charset="0"/>
              </a:rPr>
              <a:t>מהי השיטה הזולה והפשוטה ביותר לייבוש מזון ? לאלו סוגי מזון היא מתאימה ?</a:t>
            </a:r>
          </a:p>
          <a:p>
            <a:pPr eaLnBrk="1" fontAlgn="auto" hangingPunct="1">
              <a:spcBef>
                <a:spcPts val="0"/>
              </a:spcBef>
              <a:spcAft>
                <a:spcPts val="0"/>
              </a:spcAft>
              <a:buClr>
                <a:srgbClr val="FF0000"/>
              </a:buClr>
              <a:buFont typeface="Wingdings" pitchFamily="2" charset="2"/>
              <a:buChar char="v"/>
              <a:defRPr/>
            </a:pPr>
            <a:endParaRPr lang="en-US" sz="9600" b="1" dirty="0" smtClean="0">
              <a:latin typeface="Arial" pitchFamily="34" charset="0"/>
              <a:cs typeface="Arial" pitchFamily="34" charset="0"/>
            </a:endParaRPr>
          </a:p>
          <a:p>
            <a:pPr eaLnBrk="1" fontAlgn="auto" hangingPunct="1">
              <a:spcBef>
                <a:spcPts val="0"/>
              </a:spcBef>
              <a:spcAft>
                <a:spcPts val="0"/>
              </a:spcAft>
              <a:buClr>
                <a:srgbClr val="FF0000"/>
              </a:buClr>
              <a:buFont typeface="Wingdings" pitchFamily="2" charset="2"/>
              <a:buChar char="v"/>
              <a:defRPr/>
            </a:pPr>
            <a:r>
              <a:rPr lang="he-IL" sz="9600" b="1" dirty="0" smtClean="0">
                <a:latin typeface="Arial" pitchFamily="34" charset="0"/>
              </a:rPr>
              <a:t> לפניכם רשימה של שישה מזונות המשומרים בשש שיטות שונות:  דג מלוח, מלפפון כבוש, ריבה, חלב מעוקר, יין, בשר קפוא. באיזו שיטה משומר  כל סוג של מזון? </a:t>
            </a:r>
          </a:p>
          <a:p>
            <a:pPr eaLnBrk="1" fontAlgn="auto" hangingPunct="1">
              <a:spcBef>
                <a:spcPts val="0"/>
              </a:spcBef>
              <a:spcAft>
                <a:spcPts val="0"/>
              </a:spcAft>
              <a:buClr>
                <a:srgbClr val="FF0000"/>
              </a:buClr>
              <a:buFont typeface="Arial" pitchFamily="34" charset="0"/>
              <a:buNone/>
              <a:defRPr/>
            </a:pPr>
            <a:r>
              <a:rPr lang="he-IL" sz="9600" b="1" dirty="0" smtClean="0">
                <a:latin typeface="Arial" pitchFamily="34" charset="0"/>
              </a:rPr>
              <a:t>                                                                               </a:t>
            </a:r>
            <a:endParaRPr lang="en-US" sz="9600" b="1" dirty="0" smtClean="0">
              <a:latin typeface="Arial" pitchFamily="34" charset="0"/>
              <a:cs typeface="Arial" pitchFamily="34" charset="0"/>
            </a:endParaRPr>
          </a:p>
          <a:p>
            <a:pPr eaLnBrk="1" fontAlgn="auto" hangingPunct="1">
              <a:spcBef>
                <a:spcPts val="0"/>
              </a:spcBef>
              <a:spcAft>
                <a:spcPts val="0"/>
              </a:spcAft>
              <a:buClr>
                <a:srgbClr val="FF0000"/>
              </a:buClr>
              <a:buFont typeface="Wingdings" pitchFamily="2" charset="2"/>
              <a:buChar char="v"/>
              <a:defRPr/>
            </a:pPr>
            <a:r>
              <a:rPr lang="he-IL" sz="9600" b="1" dirty="0" smtClean="0">
                <a:latin typeface="Arial" pitchFamily="34" charset="0"/>
              </a:rPr>
              <a:t> בקברות הפרעונים במצרים נמצאו גרגירי חיטה בני אלפי שנים. כיצד נשתמרו  הגרגירים עד ימינו?                                                                              </a:t>
            </a:r>
            <a:endParaRPr lang="en-US" sz="9600" b="1" dirty="0" smtClean="0">
              <a:latin typeface="Arial" pitchFamily="34" charset="0"/>
              <a:cs typeface="Arial" pitchFamily="34" charset="0"/>
            </a:endParaRPr>
          </a:p>
          <a:p>
            <a:pPr eaLnBrk="1" fontAlgn="auto" hangingPunct="1">
              <a:spcBef>
                <a:spcPts val="0"/>
              </a:spcBef>
              <a:spcAft>
                <a:spcPts val="0"/>
              </a:spcAft>
              <a:buClr>
                <a:srgbClr val="FF0000"/>
              </a:buClr>
              <a:buFont typeface="Wingdings" pitchFamily="2" charset="2"/>
              <a:buChar char="v"/>
              <a:defRPr/>
            </a:pPr>
            <a:endParaRPr lang="en-US" sz="9600" b="1" dirty="0" smtClean="0">
              <a:latin typeface="Arial" pitchFamily="34" charset="0"/>
              <a:cs typeface="Arial" pitchFamily="34"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fltVal val="0"/>
                                          </p:val>
                                        </p:tav>
                                        <p:tav tm="100000">
                                          <p:val>
                                            <p:strVal val="#ppt_w"/>
                                          </p:val>
                                        </p:tav>
                                      </p:tavLst>
                                    </p:anim>
                                    <p:anim calcmode="lin" valueType="num">
                                      <p:cBhvr>
                                        <p:cTn id="8" dur="1000" fill="hold"/>
                                        <p:tgtEl>
                                          <p:spTgt spid="2"/>
                                        </p:tgtEl>
                                        <p:attrNameLst>
                                          <p:attrName>ppt_h</p:attrName>
                                        </p:attrNameLst>
                                      </p:cBhvr>
                                      <p:tavLst>
                                        <p:tav tm="0">
                                          <p:val>
                                            <p:fltVal val="0"/>
                                          </p:val>
                                        </p:tav>
                                        <p:tav tm="100000">
                                          <p:val>
                                            <p:strVal val="#ppt_h"/>
                                          </p:val>
                                        </p:tav>
                                      </p:tavLst>
                                    </p:anim>
                                  </p:childTnLst>
                                </p:cTn>
                              </p:par>
                            </p:childTnLst>
                          </p:cTn>
                        </p:par>
                        <p:par>
                          <p:cTn id="9" fill="hold">
                            <p:stCondLst>
                              <p:cond delay="1000"/>
                            </p:stCondLst>
                            <p:childTnLst>
                              <p:par>
                                <p:cTn id="10" presetID="23" presetClass="entr" presetSubtype="16" fill="hold" grpId="0" nodeType="after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calcmode="lin" valueType="num">
                                      <p:cBhvr>
                                        <p:cTn id="12"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3" dur="1000" fill="hold"/>
                                        <p:tgtEl>
                                          <p:spTgt spid="3">
                                            <p:txEl>
                                              <p:pRg st="0" end="0"/>
                                            </p:txEl>
                                          </p:spTgt>
                                        </p:tgtEl>
                                        <p:attrNameLst>
                                          <p:attrName>ppt_h</p:attrName>
                                        </p:attrNameLst>
                                      </p:cBhvr>
                                      <p:tavLst>
                                        <p:tav tm="0">
                                          <p:val>
                                            <p:fltVal val="0"/>
                                          </p:val>
                                        </p:tav>
                                        <p:tav tm="100000">
                                          <p:val>
                                            <p:strVal val="#ppt_h"/>
                                          </p:val>
                                        </p:tav>
                                      </p:tavLst>
                                    </p:anim>
                                  </p:childTnLst>
                                </p:cTn>
                              </p:par>
                            </p:childTnLst>
                          </p:cTn>
                        </p:par>
                        <p:par>
                          <p:cTn id="14" fill="hold">
                            <p:stCondLst>
                              <p:cond delay="2000"/>
                            </p:stCondLst>
                            <p:childTnLst>
                              <p:par>
                                <p:cTn id="15" presetID="23" presetClass="entr" presetSubtype="16" fill="hold" grpId="0" nodeType="after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 calcmode="lin" valueType="num">
                                      <p:cBhvr>
                                        <p:cTn id="17" dur="1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8" dur="1000" fill="hold"/>
                                        <p:tgtEl>
                                          <p:spTgt spid="3">
                                            <p:txEl>
                                              <p:pRg st="1" end="1"/>
                                            </p:txEl>
                                          </p:spTgt>
                                        </p:tgtEl>
                                        <p:attrNameLst>
                                          <p:attrName>ppt_h</p:attrName>
                                        </p:attrNameLst>
                                      </p:cBhvr>
                                      <p:tavLst>
                                        <p:tav tm="0">
                                          <p:val>
                                            <p:fltVal val="0"/>
                                          </p:val>
                                        </p:tav>
                                        <p:tav tm="100000">
                                          <p:val>
                                            <p:strVal val="#ppt_h"/>
                                          </p:val>
                                        </p:tav>
                                      </p:tavLst>
                                    </p:anim>
                                  </p:childTnLst>
                                </p:cTn>
                              </p:par>
                            </p:childTnLst>
                          </p:cTn>
                        </p:par>
                      </p:childTnLst>
                    </p:cTn>
                  </p:par>
                  <p:par>
                    <p:cTn id="19" fill="hold">
                      <p:stCondLst>
                        <p:cond delay="indefinite"/>
                      </p:stCondLst>
                      <p:childTnLst>
                        <p:par>
                          <p:cTn id="20" fill="hold">
                            <p:stCondLst>
                              <p:cond delay="0"/>
                            </p:stCondLst>
                            <p:childTnLst>
                              <p:par>
                                <p:cTn id="21" presetID="23" presetClass="entr" presetSubtype="16" fill="hold" grpId="0"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 calcmode="lin" valueType="num">
                                      <p:cBhvr>
                                        <p:cTn id="23" dur="10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4" dur="1000" fill="hold"/>
                                        <p:tgtEl>
                                          <p:spTgt spid="3">
                                            <p:txEl>
                                              <p:pRg st="3" end="3"/>
                                            </p:txEl>
                                          </p:spTgt>
                                        </p:tgtEl>
                                        <p:attrNameLst>
                                          <p:attrName>ppt_h</p:attrName>
                                        </p:attrNameLst>
                                      </p:cBhvr>
                                      <p:tavLst>
                                        <p:tav tm="0">
                                          <p:val>
                                            <p:fltVal val="0"/>
                                          </p:val>
                                        </p:tav>
                                        <p:tav tm="100000">
                                          <p:val>
                                            <p:strVal val="#ppt_h"/>
                                          </p:val>
                                        </p:tav>
                                      </p:tavLst>
                                    </p:anim>
                                  </p:childTnLst>
                                </p:cTn>
                              </p:par>
                            </p:childTnLst>
                          </p:cTn>
                        </p:par>
                        <p:par>
                          <p:cTn id="25" fill="hold">
                            <p:stCondLst>
                              <p:cond delay="1000"/>
                            </p:stCondLst>
                            <p:childTnLst>
                              <p:par>
                                <p:cTn id="26" presetID="23" presetClass="entr" presetSubtype="16" fill="hold" grpId="0" nodeType="afterEffect">
                                  <p:stCondLst>
                                    <p:cond delay="0"/>
                                  </p:stCondLst>
                                  <p:childTnLst>
                                    <p:set>
                                      <p:cBhvr>
                                        <p:cTn id="27" dur="1" fill="hold">
                                          <p:stCondLst>
                                            <p:cond delay="0"/>
                                          </p:stCondLst>
                                        </p:cTn>
                                        <p:tgtEl>
                                          <p:spTgt spid="3">
                                            <p:txEl>
                                              <p:pRg st="5" end="5"/>
                                            </p:txEl>
                                          </p:spTgt>
                                        </p:tgtEl>
                                        <p:attrNameLst>
                                          <p:attrName>style.visibility</p:attrName>
                                        </p:attrNameLst>
                                      </p:cBhvr>
                                      <p:to>
                                        <p:strVal val="visible"/>
                                      </p:to>
                                    </p:set>
                                    <p:anim calcmode="lin" valueType="num">
                                      <p:cBhvr>
                                        <p:cTn id="28" dur="1000" fill="hold"/>
                                        <p:tgtEl>
                                          <p:spTgt spid="3">
                                            <p:txEl>
                                              <p:pRg st="5" end="5"/>
                                            </p:txEl>
                                          </p:spTgt>
                                        </p:tgtEl>
                                        <p:attrNameLst>
                                          <p:attrName>ppt_w</p:attrName>
                                        </p:attrNameLst>
                                      </p:cBhvr>
                                      <p:tavLst>
                                        <p:tav tm="0">
                                          <p:val>
                                            <p:fltVal val="0"/>
                                          </p:val>
                                        </p:tav>
                                        <p:tav tm="100000">
                                          <p:val>
                                            <p:strVal val="#ppt_w"/>
                                          </p:val>
                                        </p:tav>
                                      </p:tavLst>
                                    </p:anim>
                                    <p:anim calcmode="lin" valueType="num">
                                      <p:cBhvr>
                                        <p:cTn id="29" dur="1000" fill="hold"/>
                                        <p:tgtEl>
                                          <p:spTgt spid="3">
                                            <p:txEl>
                                              <p:pRg st="5" end="5"/>
                                            </p:txEl>
                                          </p:spTgt>
                                        </p:tgtEl>
                                        <p:attrNameLst>
                                          <p:attrName>ppt_h</p:attrName>
                                        </p:attrNameLst>
                                      </p:cBhvr>
                                      <p:tavLst>
                                        <p:tav tm="0">
                                          <p:val>
                                            <p:fltVal val="0"/>
                                          </p:val>
                                        </p:tav>
                                        <p:tav tm="100000">
                                          <p:val>
                                            <p:strVal val="#ppt_h"/>
                                          </p:val>
                                        </p:tav>
                                      </p:tavLst>
                                    </p:anim>
                                  </p:childTnLst>
                                </p:cTn>
                              </p:par>
                            </p:childTnLst>
                          </p:cTn>
                        </p:par>
                        <p:par>
                          <p:cTn id="30" fill="hold">
                            <p:stCondLst>
                              <p:cond delay="2000"/>
                            </p:stCondLst>
                            <p:childTnLst>
                              <p:par>
                                <p:cTn id="31" presetID="23" presetClass="entr" presetSubtype="16" fill="hold" grpId="0" nodeType="afterEffect">
                                  <p:stCondLst>
                                    <p:cond delay="0"/>
                                  </p:stCondLst>
                                  <p:childTnLst>
                                    <p:set>
                                      <p:cBhvr>
                                        <p:cTn id="32" dur="1" fill="hold">
                                          <p:stCondLst>
                                            <p:cond delay="0"/>
                                          </p:stCondLst>
                                        </p:cTn>
                                        <p:tgtEl>
                                          <p:spTgt spid="3">
                                            <p:txEl>
                                              <p:pRg st="7" end="7"/>
                                            </p:txEl>
                                          </p:spTgt>
                                        </p:tgtEl>
                                        <p:attrNameLst>
                                          <p:attrName>style.visibility</p:attrName>
                                        </p:attrNameLst>
                                      </p:cBhvr>
                                      <p:to>
                                        <p:strVal val="visible"/>
                                      </p:to>
                                    </p:set>
                                    <p:anim calcmode="lin" valueType="num">
                                      <p:cBhvr>
                                        <p:cTn id="33" dur="1000" fill="hold"/>
                                        <p:tgtEl>
                                          <p:spTgt spid="3">
                                            <p:txEl>
                                              <p:pRg st="7" end="7"/>
                                            </p:txEl>
                                          </p:spTgt>
                                        </p:tgtEl>
                                        <p:attrNameLst>
                                          <p:attrName>ppt_w</p:attrName>
                                        </p:attrNameLst>
                                      </p:cBhvr>
                                      <p:tavLst>
                                        <p:tav tm="0">
                                          <p:val>
                                            <p:fltVal val="0"/>
                                          </p:val>
                                        </p:tav>
                                        <p:tav tm="100000">
                                          <p:val>
                                            <p:strVal val="#ppt_w"/>
                                          </p:val>
                                        </p:tav>
                                      </p:tavLst>
                                    </p:anim>
                                    <p:anim calcmode="lin" valueType="num">
                                      <p:cBhvr>
                                        <p:cTn id="34" dur="1000" fill="hold"/>
                                        <p:tgtEl>
                                          <p:spTgt spid="3">
                                            <p:txEl>
                                              <p:pRg st="7" end="7"/>
                                            </p:txEl>
                                          </p:spTgt>
                                        </p:tgtEl>
                                        <p:attrNameLst>
                                          <p:attrName>ppt_h</p:attrName>
                                        </p:attrNameLst>
                                      </p:cBhvr>
                                      <p:tavLst>
                                        <p:tav tm="0">
                                          <p:val>
                                            <p:fltVal val="0"/>
                                          </p:val>
                                        </p:tav>
                                        <p:tav tm="100000">
                                          <p:val>
                                            <p:strVal val="#ppt_h"/>
                                          </p:val>
                                        </p:tav>
                                      </p:tavLst>
                                    </p:anim>
                                  </p:childTnLst>
                                </p:cTn>
                              </p:par>
                            </p:childTnLst>
                          </p:cTn>
                        </p:par>
                        <p:par>
                          <p:cTn id="35" fill="hold">
                            <p:stCondLst>
                              <p:cond delay="3000"/>
                            </p:stCondLst>
                            <p:childTnLst>
                              <p:par>
                                <p:cTn id="36" presetID="23" presetClass="entr" presetSubtype="16" fill="hold" grpId="0" nodeType="afterEffect">
                                  <p:stCondLst>
                                    <p:cond delay="0"/>
                                  </p:stCondLst>
                                  <p:childTnLst>
                                    <p:set>
                                      <p:cBhvr>
                                        <p:cTn id="37" dur="1" fill="hold">
                                          <p:stCondLst>
                                            <p:cond delay="0"/>
                                          </p:stCondLst>
                                        </p:cTn>
                                        <p:tgtEl>
                                          <p:spTgt spid="3">
                                            <p:txEl>
                                              <p:pRg st="9" end="9"/>
                                            </p:txEl>
                                          </p:spTgt>
                                        </p:tgtEl>
                                        <p:attrNameLst>
                                          <p:attrName>style.visibility</p:attrName>
                                        </p:attrNameLst>
                                      </p:cBhvr>
                                      <p:to>
                                        <p:strVal val="visible"/>
                                      </p:to>
                                    </p:set>
                                    <p:anim calcmode="lin" valueType="num">
                                      <p:cBhvr>
                                        <p:cTn id="38" dur="1000" fill="hold"/>
                                        <p:tgtEl>
                                          <p:spTgt spid="3">
                                            <p:txEl>
                                              <p:pRg st="9" end="9"/>
                                            </p:txEl>
                                          </p:spTgt>
                                        </p:tgtEl>
                                        <p:attrNameLst>
                                          <p:attrName>ppt_w</p:attrName>
                                        </p:attrNameLst>
                                      </p:cBhvr>
                                      <p:tavLst>
                                        <p:tav tm="0">
                                          <p:val>
                                            <p:fltVal val="0"/>
                                          </p:val>
                                        </p:tav>
                                        <p:tav tm="100000">
                                          <p:val>
                                            <p:strVal val="#ppt_w"/>
                                          </p:val>
                                        </p:tav>
                                      </p:tavLst>
                                    </p:anim>
                                    <p:anim calcmode="lin" valueType="num">
                                      <p:cBhvr>
                                        <p:cTn id="39" dur="1000" fill="hold"/>
                                        <p:tgtEl>
                                          <p:spTgt spid="3">
                                            <p:txEl>
                                              <p:pRg st="9" end="9"/>
                                            </p:txEl>
                                          </p:spTgt>
                                        </p:tgtEl>
                                        <p:attrNameLst>
                                          <p:attrName>ppt_h</p:attrName>
                                        </p:attrNameLst>
                                      </p:cBhvr>
                                      <p:tavLst>
                                        <p:tav tm="0">
                                          <p:val>
                                            <p:fltVal val="0"/>
                                          </p:val>
                                        </p:tav>
                                        <p:tav tm="100000">
                                          <p:val>
                                            <p:strVal val="#ppt_h"/>
                                          </p:val>
                                        </p:tav>
                                      </p:tavLst>
                                    </p:anim>
                                  </p:childTnLst>
                                </p:cTn>
                              </p:par>
                            </p:childTnLst>
                          </p:cTn>
                        </p:par>
                        <p:par>
                          <p:cTn id="40" fill="hold">
                            <p:stCondLst>
                              <p:cond delay="4000"/>
                            </p:stCondLst>
                            <p:childTnLst>
                              <p:par>
                                <p:cTn id="41" presetID="23" presetClass="entr" presetSubtype="16" fill="hold" grpId="0" nodeType="afterEffect">
                                  <p:stCondLst>
                                    <p:cond delay="0"/>
                                  </p:stCondLst>
                                  <p:childTnLst>
                                    <p:set>
                                      <p:cBhvr>
                                        <p:cTn id="42" dur="1" fill="hold">
                                          <p:stCondLst>
                                            <p:cond delay="0"/>
                                          </p:stCondLst>
                                        </p:cTn>
                                        <p:tgtEl>
                                          <p:spTgt spid="3">
                                            <p:txEl>
                                              <p:pRg st="10" end="10"/>
                                            </p:txEl>
                                          </p:spTgt>
                                        </p:tgtEl>
                                        <p:attrNameLst>
                                          <p:attrName>style.visibility</p:attrName>
                                        </p:attrNameLst>
                                      </p:cBhvr>
                                      <p:to>
                                        <p:strVal val="visible"/>
                                      </p:to>
                                    </p:set>
                                    <p:anim calcmode="lin" valueType="num">
                                      <p:cBhvr>
                                        <p:cTn id="43" dur="1000" fill="hold"/>
                                        <p:tgtEl>
                                          <p:spTgt spid="3">
                                            <p:txEl>
                                              <p:pRg st="10" end="10"/>
                                            </p:txEl>
                                          </p:spTgt>
                                        </p:tgtEl>
                                        <p:attrNameLst>
                                          <p:attrName>ppt_w</p:attrName>
                                        </p:attrNameLst>
                                      </p:cBhvr>
                                      <p:tavLst>
                                        <p:tav tm="0">
                                          <p:val>
                                            <p:fltVal val="0"/>
                                          </p:val>
                                        </p:tav>
                                        <p:tav tm="100000">
                                          <p:val>
                                            <p:strVal val="#ppt_w"/>
                                          </p:val>
                                        </p:tav>
                                      </p:tavLst>
                                    </p:anim>
                                    <p:anim calcmode="lin" valueType="num">
                                      <p:cBhvr>
                                        <p:cTn id="44" dur="1000" fill="hold"/>
                                        <p:tgtEl>
                                          <p:spTgt spid="3">
                                            <p:txEl>
                                              <p:pRg st="10" end="10"/>
                                            </p:txEl>
                                          </p:spTgt>
                                        </p:tgtEl>
                                        <p:attrNameLst>
                                          <p:attrName>ppt_h</p:attrName>
                                        </p:attrNameLst>
                                      </p:cBhvr>
                                      <p:tavLst>
                                        <p:tav tm="0">
                                          <p:val>
                                            <p:fltVal val="0"/>
                                          </p:val>
                                        </p:tav>
                                        <p:tav tm="100000">
                                          <p:val>
                                            <p:strVal val="#ppt_h"/>
                                          </p:val>
                                        </p:tav>
                                      </p:tavLst>
                                    </p:anim>
                                  </p:childTnLst>
                                </p:cTn>
                              </p:par>
                            </p:childTnLst>
                          </p:cTn>
                        </p:par>
                        <p:par>
                          <p:cTn id="45" fill="hold">
                            <p:stCondLst>
                              <p:cond delay="5000"/>
                            </p:stCondLst>
                            <p:childTnLst>
                              <p:par>
                                <p:cTn id="46" presetID="23" presetClass="entr" presetSubtype="16" fill="hold" grpId="0" nodeType="afterEffect">
                                  <p:stCondLst>
                                    <p:cond delay="0"/>
                                  </p:stCondLst>
                                  <p:childTnLst>
                                    <p:set>
                                      <p:cBhvr>
                                        <p:cTn id="47" dur="1" fill="hold">
                                          <p:stCondLst>
                                            <p:cond delay="0"/>
                                          </p:stCondLst>
                                        </p:cTn>
                                        <p:tgtEl>
                                          <p:spTgt spid="3">
                                            <p:txEl>
                                              <p:pRg st="11" end="11"/>
                                            </p:txEl>
                                          </p:spTgt>
                                        </p:tgtEl>
                                        <p:attrNameLst>
                                          <p:attrName>style.visibility</p:attrName>
                                        </p:attrNameLst>
                                      </p:cBhvr>
                                      <p:to>
                                        <p:strVal val="visible"/>
                                      </p:to>
                                    </p:set>
                                    <p:anim calcmode="lin" valueType="num">
                                      <p:cBhvr>
                                        <p:cTn id="48" dur="1000" fill="hold"/>
                                        <p:tgtEl>
                                          <p:spTgt spid="3">
                                            <p:txEl>
                                              <p:pRg st="11" end="11"/>
                                            </p:txEl>
                                          </p:spTgt>
                                        </p:tgtEl>
                                        <p:attrNameLst>
                                          <p:attrName>ppt_w</p:attrName>
                                        </p:attrNameLst>
                                      </p:cBhvr>
                                      <p:tavLst>
                                        <p:tav tm="0">
                                          <p:val>
                                            <p:fltVal val="0"/>
                                          </p:val>
                                        </p:tav>
                                        <p:tav tm="100000">
                                          <p:val>
                                            <p:strVal val="#ppt_w"/>
                                          </p:val>
                                        </p:tav>
                                      </p:tavLst>
                                    </p:anim>
                                    <p:anim calcmode="lin" valueType="num">
                                      <p:cBhvr>
                                        <p:cTn id="49" dur="1000" fill="hold"/>
                                        <p:tgtEl>
                                          <p:spTgt spid="3">
                                            <p:txEl>
                                              <p:pRg st="11" end="11"/>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rtlCol="1">
            <a:normAutofit fontScale="90000"/>
            <a:scene3d>
              <a:camera prst="orthographicFront"/>
              <a:lightRig rig="soft" dir="t">
                <a:rot lat="0" lon="0" rev="2400000"/>
              </a:lightRig>
            </a:scene3d>
            <a:sp3d>
              <a:bevelT w="19050" h="12700"/>
            </a:sp3d>
          </a:bodyPr>
          <a:lstStyle/>
          <a:p>
            <a:pPr marL="54864" eaLnBrk="1" fontAlgn="auto" hangingPunct="1">
              <a:spcAft>
                <a:spcPts val="0"/>
              </a:spcAft>
              <a:defRPr/>
            </a:pPr>
            <a:r>
              <a:rPr lang="he-IL" sz="4800" b="1" dirty="0" err="1" smtClean="0">
                <a:solidFill>
                  <a:schemeClr val="tx2">
                    <a:tint val="100000"/>
                    <a:shade val="90000"/>
                    <a:satMod val="250000"/>
                    <a:alpha val="100000"/>
                  </a:schemeClr>
                </a:solidFill>
                <a:latin typeface="Guttman Yad-Brush" pitchFamily="2" charset="-79"/>
                <a:cs typeface="Guttman Yad-Brush" pitchFamily="2" charset="-79"/>
              </a:rPr>
              <a:t>הסטוריה</a:t>
            </a:r>
            <a:r>
              <a:rPr lang="he-IL" sz="4800" b="1" dirty="0" smtClean="0">
                <a:solidFill>
                  <a:schemeClr val="tx2">
                    <a:tint val="100000"/>
                    <a:shade val="90000"/>
                    <a:satMod val="250000"/>
                    <a:alpha val="100000"/>
                  </a:schemeClr>
                </a:solidFill>
                <a:latin typeface="Guttman Yad-Brush" pitchFamily="2" charset="-79"/>
                <a:cs typeface="Guttman Yad-Brush" pitchFamily="2" charset="-79"/>
              </a:rPr>
              <a:t> של שימור המזון</a:t>
            </a:r>
            <a:r>
              <a:rPr lang="he-IL" sz="2400" b="1" dirty="0" smtClean="0">
                <a:solidFill>
                  <a:schemeClr val="tx2">
                    <a:tint val="100000"/>
                    <a:shade val="90000"/>
                    <a:satMod val="250000"/>
                    <a:alpha val="100000"/>
                  </a:schemeClr>
                </a:solidFill>
                <a:latin typeface="Arial" pitchFamily="34" charset="0"/>
                <a:cs typeface="Arial" pitchFamily="34" charset="0"/>
              </a:rPr>
              <a:t/>
            </a:r>
            <a:br>
              <a:rPr lang="he-IL" sz="2400" b="1" dirty="0" smtClean="0">
                <a:solidFill>
                  <a:schemeClr val="tx2">
                    <a:tint val="100000"/>
                    <a:shade val="90000"/>
                    <a:satMod val="250000"/>
                    <a:alpha val="100000"/>
                  </a:schemeClr>
                </a:solidFill>
                <a:latin typeface="Arial" pitchFamily="34" charset="0"/>
                <a:cs typeface="Arial" pitchFamily="34" charset="0"/>
              </a:rPr>
            </a:br>
            <a:r>
              <a:rPr lang="he-IL" sz="2900" b="1" dirty="0" smtClean="0">
                <a:solidFill>
                  <a:schemeClr val="tx2">
                    <a:tint val="100000"/>
                    <a:shade val="90000"/>
                    <a:satMod val="250000"/>
                    <a:alpha val="100000"/>
                  </a:schemeClr>
                </a:solidFill>
                <a:latin typeface="Guttman Yad-Brush" pitchFamily="2" charset="-79"/>
                <a:cs typeface="Guttman Yad-Brush" pitchFamily="2" charset="-79"/>
              </a:rPr>
              <a:t>שימור מזון בתקופת התנ"ך</a:t>
            </a:r>
          </a:p>
        </p:txBody>
      </p:sp>
      <p:sp>
        <p:nvSpPr>
          <p:cNvPr id="3" name="מציין מיקום תוכן 2"/>
          <p:cNvSpPr>
            <a:spLocks noGrp="1"/>
          </p:cNvSpPr>
          <p:nvPr>
            <p:ph idx="1"/>
          </p:nvPr>
        </p:nvSpPr>
        <p:spPr>
          <a:xfrm>
            <a:off x="457200" y="1600200"/>
            <a:ext cx="8229600" cy="4997450"/>
          </a:xfrm>
        </p:spPr>
        <p:txBody>
          <a:bodyPr rtlCol="1">
            <a:normAutofit fontScale="85000" lnSpcReduction="20000"/>
          </a:bodyPr>
          <a:lstStyle/>
          <a:p>
            <a:pPr eaLnBrk="1" fontAlgn="auto" hangingPunct="1">
              <a:spcBef>
                <a:spcPts val="0"/>
              </a:spcBef>
              <a:spcAft>
                <a:spcPts val="0"/>
              </a:spcAft>
              <a:buFont typeface="Arial" pitchFamily="34" charset="0"/>
              <a:buNone/>
              <a:defRPr/>
            </a:pPr>
            <a:r>
              <a:rPr lang="he-IL" b="1" dirty="0" smtClean="0">
                <a:latin typeface="Arial" pitchFamily="34" charset="0"/>
              </a:rPr>
              <a:t> </a:t>
            </a:r>
            <a:r>
              <a:rPr lang="he-IL" sz="2400" b="1" dirty="0" smtClean="0">
                <a:latin typeface="Arial" pitchFamily="34" charset="0"/>
              </a:rPr>
              <a:t>"ותמהר  אביגיל ותיקח מאתיים לחם... </a:t>
            </a:r>
            <a:r>
              <a:rPr lang="he-IL" sz="2400" b="1" dirty="0" smtClean="0">
                <a:solidFill>
                  <a:schemeClr val="accent4">
                    <a:lumMod val="75000"/>
                  </a:schemeClr>
                </a:solidFill>
                <a:latin typeface="Arial" pitchFamily="34" charset="0"/>
              </a:rPr>
              <a:t>ומאה צימוקים ומאתיים דבלים</a:t>
            </a:r>
            <a:r>
              <a:rPr lang="he-IL" sz="2400" b="1" dirty="0" smtClean="0">
                <a:latin typeface="Arial" pitchFamily="34" charset="0"/>
              </a:rPr>
              <a:t>,</a:t>
            </a:r>
          </a:p>
          <a:p>
            <a:pPr eaLnBrk="1" fontAlgn="auto" hangingPunct="1">
              <a:spcBef>
                <a:spcPts val="0"/>
              </a:spcBef>
              <a:spcAft>
                <a:spcPts val="0"/>
              </a:spcAft>
              <a:buFont typeface="Arial" pitchFamily="34" charset="0"/>
              <a:buNone/>
              <a:defRPr/>
            </a:pPr>
            <a:r>
              <a:rPr lang="he-IL" sz="2400" b="1" dirty="0" smtClean="0">
                <a:latin typeface="Arial" pitchFamily="34" charset="0"/>
              </a:rPr>
              <a:t> ותשם על החמורים". (שמואל א' כ"ה 18)                                                                                </a:t>
            </a:r>
            <a:endParaRPr lang="he-IL" sz="2400" b="1" dirty="0">
              <a:latin typeface="Arial" pitchFamily="34" charset="0"/>
            </a:endParaRPr>
          </a:p>
          <a:p>
            <a:pPr eaLnBrk="1" fontAlgn="auto" hangingPunct="1">
              <a:spcBef>
                <a:spcPts val="0"/>
              </a:spcBef>
              <a:spcAft>
                <a:spcPts val="0"/>
              </a:spcAft>
              <a:buFont typeface="Arial" pitchFamily="34" charset="0"/>
              <a:buNone/>
              <a:defRPr/>
            </a:pPr>
            <a:endParaRPr lang="he-IL" sz="2400" b="1" dirty="0" smtClean="0">
              <a:latin typeface="Arial" pitchFamily="34" charset="0"/>
            </a:endParaRPr>
          </a:p>
          <a:p>
            <a:pPr eaLnBrk="1" fontAlgn="auto" hangingPunct="1">
              <a:spcBef>
                <a:spcPts val="0"/>
              </a:spcBef>
              <a:spcAft>
                <a:spcPts val="0"/>
              </a:spcAft>
              <a:buFont typeface="Wingdings 2"/>
              <a:buNone/>
              <a:defRPr/>
            </a:pPr>
            <a:r>
              <a:rPr lang="he-IL" sz="2400" b="1" dirty="0" smtClean="0">
                <a:latin typeface="Arial" pitchFamily="34" charset="0"/>
              </a:rPr>
              <a:t>   </a:t>
            </a:r>
            <a:r>
              <a:rPr lang="he-IL" sz="2400" b="1" dirty="0">
                <a:latin typeface="Arial" pitchFamily="34" charset="0"/>
              </a:rPr>
              <a:t>אביגיל לקחה צימוקים ולא ענבים, דבלים ולא תאנים טריות– מדוע ? </a:t>
            </a:r>
            <a:endParaRPr lang="he-IL" sz="2400" b="1" dirty="0" smtClean="0">
              <a:latin typeface="Arial" pitchFamily="34" charset="0"/>
            </a:endParaRPr>
          </a:p>
          <a:p>
            <a:pPr eaLnBrk="1" fontAlgn="auto" hangingPunct="1">
              <a:spcBef>
                <a:spcPts val="0"/>
              </a:spcBef>
              <a:spcAft>
                <a:spcPts val="0"/>
              </a:spcAft>
              <a:buFont typeface="Wingdings 2"/>
              <a:buNone/>
              <a:defRPr/>
            </a:pPr>
            <a:endParaRPr lang="he-IL" sz="2400" b="1" dirty="0" smtClean="0">
              <a:latin typeface="Arial" pitchFamily="34" charset="0"/>
            </a:endParaRPr>
          </a:p>
          <a:p>
            <a:pPr eaLnBrk="1" fontAlgn="auto" hangingPunct="1">
              <a:spcBef>
                <a:spcPts val="0"/>
              </a:spcBef>
              <a:spcAft>
                <a:spcPts val="0"/>
              </a:spcAft>
              <a:buFont typeface="Wingdings 2"/>
              <a:buNone/>
              <a:defRPr/>
            </a:pPr>
            <a:endParaRPr lang="he-IL" sz="2400" b="1" dirty="0" smtClean="0">
              <a:latin typeface="Arial" pitchFamily="34" charset="0"/>
            </a:endParaRPr>
          </a:p>
          <a:p>
            <a:pPr eaLnBrk="1" fontAlgn="auto" hangingPunct="1">
              <a:spcBef>
                <a:spcPts val="0"/>
              </a:spcBef>
              <a:spcAft>
                <a:spcPts val="0"/>
              </a:spcAft>
              <a:buFont typeface="Wingdings 2"/>
              <a:buNone/>
              <a:defRPr/>
            </a:pPr>
            <a:endParaRPr lang="he-IL" sz="2400" b="1" dirty="0" smtClean="0">
              <a:latin typeface="Arial" pitchFamily="34" charset="0"/>
            </a:endParaRPr>
          </a:p>
          <a:p>
            <a:pPr eaLnBrk="1" fontAlgn="auto" hangingPunct="1">
              <a:spcBef>
                <a:spcPts val="0"/>
              </a:spcBef>
              <a:spcAft>
                <a:spcPts val="0"/>
              </a:spcAft>
              <a:buFont typeface="Wingdings 2"/>
              <a:buNone/>
              <a:defRPr/>
            </a:pPr>
            <a:endParaRPr lang="he-IL" sz="2400" b="1" dirty="0" smtClean="0">
              <a:latin typeface="Arial" pitchFamily="34" charset="0"/>
            </a:endParaRPr>
          </a:p>
          <a:p>
            <a:pPr algn="ctr" eaLnBrk="1" fontAlgn="auto" hangingPunct="1">
              <a:spcBef>
                <a:spcPts val="0"/>
              </a:spcBef>
              <a:spcAft>
                <a:spcPts val="0"/>
              </a:spcAft>
              <a:buFont typeface="Arial" pitchFamily="34" charset="0"/>
              <a:buNone/>
              <a:defRPr/>
            </a:pPr>
            <a:r>
              <a:rPr lang="he-IL" sz="3100" b="1" dirty="0">
                <a:solidFill>
                  <a:schemeClr val="tx2">
                    <a:tint val="100000"/>
                    <a:shade val="90000"/>
                    <a:satMod val="250000"/>
                    <a:alpha val="100000"/>
                  </a:schemeClr>
                </a:solidFill>
                <a:latin typeface="Guttman Yad-Brush" pitchFamily="2" charset="-79"/>
                <a:ea typeface="+mj-ea"/>
                <a:cs typeface="Guttman Yad-Brush" pitchFamily="2" charset="-79"/>
              </a:rPr>
              <a:t>שימור מזון </a:t>
            </a:r>
            <a:r>
              <a:rPr lang="he-IL" sz="3100" b="1" dirty="0" smtClean="0">
                <a:solidFill>
                  <a:schemeClr val="tx2">
                    <a:tint val="100000"/>
                    <a:shade val="90000"/>
                    <a:satMod val="250000"/>
                    <a:alpha val="100000"/>
                  </a:schemeClr>
                </a:solidFill>
                <a:latin typeface="Guttman Yad-Brush" pitchFamily="2" charset="-79"/>
                <a:ea typeface="+mj-ea"/>
                <a:cs typeface="Guttman Yad-Brush" pitchFamily="2" charset="-79"/>
              </a:rPr>
              <a:t>בתקופות עתיקות</a:t>
            </a:r>
            <a:endParaRPr lang="he-IL" sz="3100" b="1" dirty="0">
              <a:solidFill>
                <a:schemeClr val="tx2">
                  <a:tint val="100000"/>
                  <a:shade val="90000"/>
                  <a:satMod val="250000"/>
                  <a:alpha val="100000"/>
                </a:schemeClr>
              </a:solidFill>
              <a:latin typeface="Guttman Yad-Brush" pitchFamily="2" charset="-79"/>
              <a:ea typeface="+mj-ea"/>
              <a:cs typeface="Guttman Yad-Brush" pitchFamily="2" charset="-79"/>
            </a:endParaRPr>
          </a:p>
          <a:p>
            <a:pPr eaLnBrk="1" fontAlgn="auto" hangingPunct="1">
              <a:spcAft>
                <a:spcPts val="0"/>
              </a:spcAft>
              <a:buClr>
                <a:srgbClr val="FF0000"/>
              </a:buClr>
              <a:buFont typeface="Arial" pitchFamily="34" charset="0"/>
              <a:buNone/>
              <a:defRPr/>
            </a:pPr>
            <a:r>
              <a:rPr lang="he-IL" b="1" dirty="0" smtClean="0">
                <a:latin typeface="Arial" pitchFamily="34" charset="0"/>
              </a:rPr>
              <a:t>       </a:t>
            </a:r>
            <a:r>
              <a:rPr lang="he-IL" sz="2500" b="1" dirty="0" smtClean="0">
                <a:latin typeface="Arial" pitchFamily="34" charset="0"/>
              </a:rPr>
              <a:t>מרקו פולו, </a:t>
            </a:r>
            <a:r>
              <a:rPr lang="he-IL" sz="2500" b="1" dirty="0">
                <a:latin typeface="Arial" pitchFamily="34" charset="0"/>
              </a:rPr>
              <a:t>הנוסע המפורסם, תיאר ביומני המסע שלו את </a:t>
            </a:r>
            <a:r>
              <a:rPr lang="he-IL" sz="2500" b="1" dirty="0" err="1" smtClean="0">
                <a:latin typeface="Arial" pitchFamily="34" charset="0"/>
              </a:rPr>
              <a:t>הטטרים</a:t>
            </a:r>
            <a:r>
              <a:rPr lang="he-IL" sz="2500" b="1" dirty="0" smtClean="0">
                <a:latin typeface="Arial" pitchFamily="34" charset="0"/>
              </a:rPr>
              <a:t> שהיו </a:t>
            </a:r>
            <a:r>
              <a:rPr lang="he-IL" sz="2500" b="1" dirty="0">
                <a:latin typeface="Arial" pitchFamily="34" charset="0"/>
              </a:rPr>
              <a:t>נוהגים כבר במאה ה-13 לייבש חלב </a:t>
            </a:r>
            <a:r>
              <a:rPr lang="he-IL" sz="2500" b="1" dirty="0" err="1" smtClean="0">
                <a:latin typeface="Arial" pitchFamily="34" charset="0"/>
              </a:rPr>
              <a:t>בנודות</a:t>
            </a:r>
            <a:r>
              <a:rPr lang="he-IL" sz="2500" b="1" dirty="0" smtClean="0">
                <a:latin typeface="Arial" pitchFamily="34" charset="0"/>
              </a:rPr>
              <a:t> עור </a:t>
            </a:r>
            <a:r>
              <a:rPr lang="he-IL" sz="2500" b="1" dirty="0">
                <a:latin typeface="Arial" pitchFamily="34" charset="0"/>
              </a:rPr>
              <a:t>מעל מדורה</a:t>
            </a:r>
            <a:r>
              <a:rPr lang="he-IL" sz="2500" b="1" dirty="0" smtClean="0">
                <a:latin typeface="Arial" pitchFamily="34" charset="0"/>
              </a:rPr>
              <a:t>.</a:t>
            </a:r>
          </a:p>
          <a:p>
            <a:pPr eaLnBrk="1" fontAlgn="auto" hangingPunct="1">
              <a:spcAft>
                <a:spcPts val="0"/>
              </a:spcAft>
              <a:buClr>
                <a:srgbClr val="FF0000"/>
              </a:buClr>
              <a:buFont typeface="Arial" pitchFamily="34" charset="0"/>
              <a:buNone/>
              <a:defRPr/>
            </a:pPr>
            <a:endParaRPr lang="he-IL" sz="2500" b="1" dirty="0">
              <a:latin typeface="Arial" pitchFamily="34" charset="0"/>
            </a:endParaRPr>
          </a:p>
          <a:p>
            <a:pPr eaLnBrk="1" fontAlgn="auto" hangingPunct="1">
              <a:spcAft>
                <a:spcPts val="0"/>
              </a:spcAft>
              <a:buClr>
                <a:srgbClr val="FF0000"/>
              </a:buClr>
              <a:buFont typeface="Arial" pitchFamily="34" charset="0"/>
              <a:buNone/>
              <a:defRPr/>
            </a:pPr>
            <a:r>
              <a:rPr lang="he-IL" sz="2500" b="1" dirty="0" smtClean="0">
                <a:latin typeface="Arial" pitchFamily="34" charset="0"/>
              </a:rPr>
              <a:t>קפטן קוק, מגלה הארצות הבריטי,שיצא </a:t>
            </a:r>
            <a:r>
              <a:rPr lang="he-IL" sz="2500" b="1" dirty="0">
                <a:latin typeface="Arial" pitchFamily="34" charset="0"/>
              </a:rPr>
              <a:t>למסעות מסוכנים </a:t>
            </a:r>
            <a:r>
              <a:rPr lang="he-IL" sz="2500" b="1" dirty="0" smtClean="0">
                <a:latin typeface="Arial" pitchFamily="34" charset="0"/>
              </a:rPr>
              <a:t>והפליג באוקיינוסים, </a:t>
            </a:r>
            <a:r>
              <a:rPr lang="he-IL" sz="2500" b="1" dirty="0">
                <a:latin typeface="Arial" pitchFamily="34" charset="0"/>
              </a:rPr>
              <a:t>צייד את אנשי הצוות שלו במרק מיובש שהתקבל מבישול ממושך של בשר </a:t>
            </a:r>
            <a:r>
              <a:rPr lang="he-IL" sz="2500" b="1" dirty="0" err="1" smtClean="0">
                <a:latin typeface="Arial" pitchFamily="34" charset="0"/>
              </a:rPr>
              <a:t>ואידויים</a:t>
            </a:r>
            <a:r>
              <a:rPr lang="he-IL" sz="2500" b="1" dirty="0" smtClean="0">
                <a:latin typeface="Arial" pitchFamily="34" charset="0"/>
              </a:rPr>
              <a:t> </a:t>
            </a:r>
            <a:r>
              <a:rPr lang="he-IL" sz="2500" b="1" dirty="0">
                <a:latin typeface="Arial" pitchFamily="34" charset="0"/>
              </a:rPr>
              <a:t>של כל המים</a:t>
            </a:r>
          </a:p>
          <a:p>
            <a:pPr eaLnBrk="1" fontAlgn="auto" hangingPunct="1">
              <a:spcBef>
                <a:spcPts val="0"/>
              </a:spcBef>
              <a:spcAft>
                <a:spcPts val="0"/>
              </a:spcAft>
              <a:buFont typeface="Arial" pitchFamily="34" charset="0"/>
              <a:buNone/>
              <a:defRPr/>
            </a:pPr>
            <a:r>
              <a:rPr lang="he-IL" b="1" dirty="0" smtClean="0">
                <a:latin typeface="Arial" pitchFamily="34" charset="0"/>
              </a:rPr>
              <a:t>                                  </a:t>
            </a:r>
            <a:endParaRPr lang="en-US" b="1" dirty="0" smtClean="0">
              <a:latin typeface="Arial" pitchFamily="34" charset="0"/>
              <a:cs typeface="Arial" pitchFamily="34" charset="0"/>
            </a:endParaRPr>
          </a:p>
          <a:p>
            <a:pPr eaLnBrk="1" fontAlgn="auto" hangingPunct="1">
              <a:spcBef>
                <a:spcPts val="0"/>
              </a:spcBef>
              <a:spcAft>
                <a:spcPts val="0"/>
              </a:spcAft>
              <a:buFont typeface="Arial" pitchFamily="34" charset="0"/>
              <a:buNone/>
              <a:defRPr/>
            </a:pPr>
            <a:r>
              <a:rPr lang="he-IL" dirty="0" smtClean="0"/>
              <a:t>    </a:t>
            </a:r>
            <a:endParaRPr lang="en-US" dirty="0" smtClean="0"/>
          </a:p>
          <a:p>
            <a:pPr eaLnBrk="1" fontAlgn="auto" hangingPunct="1">
              <a:spcBef>
                <a:spcPts val="0"/>
              </a:spcBef>
              <a:spcAft>
                <a:spcPts val="0"/>
              </a:spcAft>
              <a:buFont typeface="Wingdings 2"/>
              <a:buChar char=""/>
              <a:defRPr/>
            </a:pPr>
            <a:endParaRPr lang="he-IL" dirty="0" smtClean="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childTnLst>
                                </p:cTn>
                              </p:par>
                            </p:childTnLst>
                          </p:cTn>
                        </p:par>
                        <p:par>
                          <p:cTn id="9" fill="hold">
                            <p:stCondLst>
                              <p:cond delay="500"/>
                            </p:stCondLst>
                            <p:childTnLst>
                              <p:par>
                                <p:cTn id="10" presetID="23" presetClass="entr" presetSubtype="16" fill="hold" grpId="0" nodeType="after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calcmode="lin" valueType="num">
                                      <p:cBhvr>
                                        <p:cTn id="12" dur="2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3" dur="2000" fill="hold"/>
                                        <p:tgtEl>
                                          <p:spTgt spid="3">
                                            <p:txEl>
                                              <p:pRg st="0" end="0"/>
                                            </p:txEl>
                                          </p:spTgt>
                                        </p:tgtEl>
                                        <p:attrNameLst>
                                          <p:attrName>ppt_h</p:attrName>
                                        </p:attrNameLst>
                                      </p:cBhvr>
                                      <p:tavLst>
                                        <p:tav tm="0">
                                          <p:val>
                                            <p:fltVal val="0"/>
                                          </p:val>
                                        </p:tav>
                                        <p:tav tm="100000">
                                          <p:val>
                                            <p:strVal val="#ppt_h"/>
                                          </p:val>
                                        </p:tav>
                                      </p:tavLst>
                                    </p:anim>
                                  </p:childTnLst>
                                </p:cTn>
                              </p:par>
                            </p:childTnLst>
                          </p:cTn>
                        </p:par>
                        <p:par>
                          <p:cTn id="14" fill="hold">
                            <p:stCondLst>
                              <p:cond delay="2500"/>
                            </p:stCondLst>
                            <p:childTnLst>
                              <p:par>
                                <p:cTn id="15" presetID="23" presetClass="entr" presetSubtype="16" fill="hold" grpId="0" nodeType="after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 calcmode="lin" valueType="num">
                                      <p:cBhvr>
                                        <p:cTn id="17" dur="2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8" dur="2000" fill="hold"/>
                                        <p:tgtEl>
                                          <p:spTgt spid="3">
                                            <p:txEl>
                                              <p:pRg st="1" end="1"/>
                                            </p:txEl>
                                          </p:spTgt>
                                        </p:tgtEl>
                                        <p:attrNameLst>
                                          <p:attrName>ppt_h</p:attrName>
                                        </p:attrNameLst>
                                      </p:cBhvr>
                                      <p:tavLst>
                                        <p:tav tm="0">
                                          <p:val>
                                            <p:fltVal val="0"/>
                                          </p:val>
                                        </p:tav>
                                        <p:tav tm="100000">
                                          <p:val>
                                            <p:strVal val="#ppt_h"/>
                                          </p:val>
                                        </p:tav>
                                      </p:tavLst>
                                    </p:anim>
                                  </p:childTnLst>
                                </p:cTn>
                              </p:par>
                            </p:childTnLst>
                          </p:cTn>
                        </p:par>
                        <p:par>
                          <p:cTn id="19" fill="hold">
                            <p:stCondLst>
                              <p:cond delay="4500"/>
                            </p:stCondLst>
                            <p:childTnLst>
                              <p:par>
                                <p:cTn id="20" presetID="23" presetClass="entr" presetSubtype="16" fill="hold" grpId="0" nodeType="after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 calcmode="lin" valueType="num">
                                      <p:cBhvr>
                                        <p:cTn id="22" dur="20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3" dur="2000" fill="hold"/>
                                        <p:tgtEl>
                                          <p:spTgt spid="3">
                                            <p:txEl>
                                              <p:pRg st="3" end="3"/>
                                            </p:txEl>
                                          </p:spTgt>
                                        </p:tgtEl>
                                        <p:attrNameLst>
                                          <p:attrName>ppt_h</p:attrName>
                                        </p:attrNameLst>
                                      </p:cBhvr>
                                      <p:tavLst>
                                        <p:tav tm="0">
                                          <p:val>
                                            <p:fltVal val="0"/>
                                          </p:val>
                                        </p:tav>
                                        <p:tav tm="100000">
                                          <p:val>
                                            <p:strVal val="#ppt_h"/>
                                          </p:val>
                                        </p:tav>
                                      </p:tavLst>
                                    </p:anim>
                                  </p:childTnLst>
                                </p:cTn>
                              </p:par>
                            </p:childTnLst>
                          </p:cTn>
                        </p:par>
                        <p:par>
                          <p:cTn id="24" fill="hold">
                            <p:stCondLst>
                              <p:cond delay="6500"/>
                            </p:stCondLst>
                            <p:childTnLst>
                              <p:par>
                                <p:cTn id="25" presetID="23" presetClass="entr" presetSubtype="16" fill="hold" grpId="0" nodeType="after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anim calcmode="lin" valueType="num">
                                      <p:cBhvr>
                                        <p:cTn id="27" dur="2000" fill="hold"/>
                                        <p:tgtEl>
                                          <p:spTgt spid="3">
                                            <p:txEl>
                                              <p:pRg st="8" end="8"/>
                                            </p:txEl>
                                          </p:spTgt>
                                        </p:tgtEl>
                                        <p:attrNameLst>
                                          <p:attrName>ppt_w</p:attrName>
                                        </p:attrNameLst>
                                      </p:cBhvr>
                                      <p:tavLst>
                                        <p:tav tm="0">
                                          <p:val>
                                            <p:fltVal val="0"/>
                                          </p:val>
                                        </p:tav>
                                        <p:tav tm="100000">
                                          <p:val>
                                            <p:strVal val="#ppt_w"/>
                                          </p:val>
                                        </p:tav>
                                      </p:tavLst>
                                    </p:anim>
                                    <p:anim calcmode="lin" valueType="num">
                                      <p:cBhvr>
                                        <p:cTn id="28" dur="2000" fill="hold"/>
                                        <p:tgtEl>
                                          <p:spTgt spid="3">
                                            <p:txEl>
                                              <p:pRg st="8" end="8"/>
                                            </p:txEl>
                                          </p:spTgt>
                                        </p:tgtEl>
                                        <p:attrNameLst>
                                          <p:attrName>ppt_h</p:attrName>
                                        </p:attrNameLst>
                                      </p:cBhvr>
                                      <p:tavLst>
                                        <p:tav tm="0">
                                          <p:val>
                                            <p:fltVal val="0"/>
                                          </p:val>
                                        </p:tav>
                                        <p:tav tm="100000">
                                          <p:val>
                                            <p:strVal val="#ppt_h"/>
                                          </p:val>
                                        </p:tav>
                                      </p:tavLst>
                                    </p:anim>
                                  </p:childTnLst>
                                </p:cTn>
                              </p:par>
                            </p:childTnLst>
                          </p:cTn>
                        </p:par>
                        <p:par>
                          <p:cTn id="29" fill="hold">
                            <p:stCondLst>
                              <p:cond delay="8500"/>
                            </p:stCondLst>
                            <p:childTnLst>
                              <p:par>
                                <p:cTn id="30" presetID="23" presetClass="entr" presetSubtype="16" fill="hold" grpId="0" nodeType="afterEffect">
                                  <p:stCondLst>
                                    <p:cond delay="0"/>
                                  </p:stCondLst>
                                  <p:childTnLst>
                                    <p:set>
                                      <p:cBhvr>
                                        <p:cTn id="31" dur="1" fill="hold">
                                          <p:stCondLst>
                                            <p:cond delay="0"/>
                                          </p:stCondLst>
                                        </p:cTn>
                                        <p:tgtEl>
                                          <p:spTgt spid="3">
                                            <p:txEl>
                                              <p:pRg st="9" end="9"/>
                                            </p:txEl>
                                          </p:spTgt>
                                        </p:tgtEl>
                                        <p:attrNameLst>
                                          <p:attrName>style.visibility</p:attrName>
                                        </p:attrNameLst>
                                      </p:cBhvr>
                                      <p:to>
                                        <p:strVal val="visible"/>
                                      </p:to>
                                    </p:set>
                                    <p:anim calcmode="lin" valueType="num">
                                      <p:cBhvr>
                                        <p:cTn id="32" dur="2000" fill="hold"/>
                                        <p:tgtEl>
                                          <p:spTgt spid="3">
                                            <p:txEl>
                                              <p:pRg st="9" end="9"/>
                                            </p:txEl>
                                          </p:spTgt>
                                        </p:tgtEl>
                                        <p:attrNameLst>
                                          <p:attrName>ppt_w</p:attrName>
                                        </p:attrNameLst>
                                      </p:cBhvr>
                                      <p:tavLst>
                                        <p:tav tm="0">
                                          <p:val>
                                            <p:fltVal val="0"/>
                                          </p:val>
                                        </p:tav>
                                        <p:tav tm="100000">
                                          <p:val>
                                            <p:strVal val="#ppt_w"/>
                                          </p:val>
                                        </p:tav>
                                      </p:tavLst>
                                    </p:anim>
                                    <p:anim calcmode="lin" valueType="num">
                                      <p:cBhvr>
                                        <p:cTn id="33" dur="2000" fill="hold"/>
                                        <p:tgtEl>
                                          <p:spTgt spid="3">
                                            <p:txEl>
                                              <p:pRg st="9" end="9"/>
                                            </p:txEl>
                                          </p:spTgt>
                                        </p:tgtEl>
                                        <p:attrNameLst>
                                          <p:attrName>ppt_h</p:attrName>
                                        </p:attrNameLst>
                                      </p:cBhvr>
                                      <p:tavLst>
                                        <p:tav tm="0">
                                          <p:val>
                                            <p:fltVal val="0"/>
                                          </p:val>
                                        </p:tav>
                                        <p:tav tm="100000">
                                          <p:val>
                                            <p:strVal val="#ppt_h"/>
                                          </p:val>
                                        </p:tav>
                                      </p:tavLst>
                                    </p:anim>
                                  </p:childTnLst>
                                </p:cTn>
                              </p:par>
                            </p:childTnLst>
                          </p:cTn>
                        </p:par>
                        <p:par>
                          <p:cTn id="34" fill="hold">
                            <p:stCondLst>
                              <p:cond delay="10500"/>
                            </p:stCondLst>
                            <p:childTnLst>
                              <p:par>
                                <p:cTn id="35" presetID="23" presetClass="entr" presetSubtype="16" fill="hold" grpId="0" nodeType="afterEffect">
                                  <p:stCondLst>
                                    <p:cond delay="0"/>
                                  </p:stCondLst>
                                  <p:childTnLst>
                                    <p:set>
                                      <p:cBhvr>
                                        <p:cTn id="36" dur="1" fill="hold">
                                          <p:stCondLst>
                                            <p:cond delay="0"/>
                                          </p:stCondLst>
                                        </p:cTn>
                                        <p:tgtEl>
                                          <p:spTgt spid="3">
                                            <p:txEl>
                                              <p:pRg st="11" end="11"/>
                                            </p:txEl>
                                          </p:spTgt>
                                        </p:tgtEl>
                                        <p:attrNameLst>
                                          <p:attrName>style.visibility</p:attrName>
                                        </p:attrNameLst>
                                      </p:cBhvr>
                                      <p:to>
                                        <p:strVal val="visible"/>
                                      </p:to>
                                    </p:set>
                                    <p:anim calcmode="lin" valueType="num">
                                      <p:cBhvr>
                                        <p:cTn id="37" dur="2000" fill="hold"/>
                                        <p:tgtEl>
                                          <p:spTgt spid="3">
                                            <p:txEl>
                                              <p:pRg st="11" end="11"/>
                                            </p:txEl>
                                          </p:spTgt>
                                        </p:tgtEl>
                                        <p:attrNameLst>
                                          <p:attrName>ppt_w</p:attrName>
                                        </p:attrNameLst>
                                      </p:cBhvr>
                                      <p:tavLst>
                                        <p:tav tm="0">
                                          <p:val>
                                            <p:fltVal val="0"/>
                                          </p:val>
                                        </p:tav>
                                        <p:tav tm="100000">
                                          <p:val>
                                            <p:strVal val="#ppt_w"/>
                                          </p:val>
                                        </p:tav>
                                      </p:tavLst>
                                    </p:anim>
                                    <p:anim calcmode="lin" valueType="num">
                                      <p:cBhvr>
                                        <p:cTn id="38" dur="2000" fill="hold"/>
                                        <p:tgtEl>
                                          <p:spTgt spid="3">
                                            <p:txEl>
                                              <p:pRg st="11" end="11"/>
                                            </p:txEl>
                                          </p:spTgt>
                                        </p:tgtEl>
                                        <p:attrNameLst>
                                          <p:attrName>ppt_h</p:attrName>
                                        </p:attrNameLst>
                                      </p:cBhvr>
                                      <p:tavLst>
                                        <p:tav tm="0">
                                          <p:val>
                                            <p:fltVal val="0"/>
                                          </p:val>
                                        </p:tav>
                                        <p:tav tm="100000">
                                          <p:val>
                                            <p:strVal val="#ppt_h"/>
                                          </p:val>
                                        </p:tav>
                                      </p:tavLst>
                                    </p:anim>
                                  </p:childTnLst>
                                </p:cTn>
                              </p:par>
                            </p:childTnLst>
                          </p:cTn>
                        </p:par>
                        <p:par>
                          <p:cTn id="39" fill="hold">
                            <p:stCondLst>
                              <p:cond delay="12500"/>
                            </p:stCondLst>
                            <p:childTnLst>
                              <p:par>
                                <p:cTn id="40" presetID="23" presetClass="entr" presetSubtype="16" fill="hold" grpId="0" nodeType="afterEffect">
                                  <p:stCondLst>
                                    <p:cond delay="0"/>
                                  </p:stCondLst>
                                  <p:childTnLst>
                                    <p:set>
                                      <p:cBhvr>
                                        <p:cTn id="41" dur="1" fill="hold">
                                          <p:stCondLst>
                                            <p:cond delay="0"/>
                                          </p:stCondLst>
                                        </p:cTn>
                                        <p:tgtEl>
                                          <p:spTgt spid="3">
                                            <p:txEl>
                                              <p:pRg st="12" end="12"/>
                                            </p:txEl>
                                          </p:spTgt>
                                        </p:tgtEl>
                                        <p:attrNameLst>
                                          <p:attrName>style.visibility</p:attrName>
                                        </p:attrNameLst>
                                      </p:cBhvr>
                                      <p:to>
                                        <p:strVal val="visible"/>
                                      </p:to>
                                    </p:set>
                                    <p:anim calcmode="lin" valueType="num">
                                      <p:cBhvr>
                                        <p:cTn id="42" dur="2000" fill="hold"/>
                                        <p:tgtEl>
                                          <p:spTgt spid="3">
                                            <p:txEl>
                                              <p:pRg st="12" end="12"/>
                                            </p:txEl>
                                          </p:spTgt>
                                        </p:tgtEl>
                                        <p:attrNameLst>
                                          <p:attrName>ppt_w</p:attrName>
                                        </p:attrNameLst>
                                      </p:cBhvr>
                                      <p:tavLst>
                                        <p:tav tm="0">
                                          <p:val>
                                            <p:fltVal val="0"/>
                                          </p:val>
                                        </p:tav>
                                        <p:tav tm="100000">
                                          <p:val>
                                            <p:strVal val="#ppt_w"/>
                                          </p:val>
                                        </p:tav>
                                      </p:tavLst>
                                    </p:anim>
                                    <p:anim calcmode="lin" valueType="num">
                                      <p:cBhvr>
                                        <p:cTn id="43" dur="2000" fill="hold"/>
                                        <p:tgtEl>
                                          <p:spTgt spid="3">
                                            <p:txEl>
                                              <p:pRg st="12" end="12"/>
                                            </p:txEl>
                                          </p:spTgt>
                                        </p:tgtEl>
                                        <p:attrNameLst>
                                          <p:attrName>ppt_h</p:attrName>
                                        </p:attrNameLst>
                                      </p:cBhvr>
                                      <p:tavLst>
                                        <p:tav tm="0">
                                          <p:val>
                                            <p:fltVal val="0"/>
                                          </p:val>
                                        </p:tav>
                                        <p:tav tm="100000">
                                          <p:val>
                                            <p:strVal val="#ppt_h"/>
                                          </p:val>
                                        </p:tav>
                                      </p:tavLst>
                                    </p:anim>
                                  </p:childTnLst>
                                </p:cTn>
                              </p:par>
                            </p:childTnLst>
                          </p:cTn>
                        </p:par>
                        <p:par>
                          <p:cTn id="44" fill="hold">
                            <p:stCondLst>
                              <p:cond delay="14500"/>
                            </p:stCondLst>
                            <p:childTnLst>
                              <p:par>
                                <p:cTn id="45" presetID="23" presetClass="entr" presetSubtype="16" fill="hold" grpId="0" nodeType="afterEffect">
                                  <p:stCondLst>
                                    <p:cond delay="0"/>
                                  </p:stCondLst>
                                  <p:childTnLst>
                                    <p:set>
                                      <p:cBhvr>
                                        <p:cTn id="46" dur="1" fill="hold">
                                          <p:stCondLst>
                                            <p:cond delay="0"/>
                                          </p:stCondLst>
                                        </p:cTn>
                                        <p:tgtEl>
                                          <p:spTgt spid="3">
                                            <p:txEl>
                                              <p:pRg st="13" end="13"/>
                                            </p:txEl>
                                          </p:spTgt>
                                        </p:tgtEl>
                                        <p:attrNameLst>
                                          <p:attrName>style.visibility</p:attrName>
                                        </p:attrNameLst>
                                      </p:cBhvr>
                                      <p:to>
                                        <p:strVal val="visible"/>
                                      </p:to>
                                    </p:set>
                                    <p:anim calcmode="lin" valueType="num">
                                      <p:cBhvr>
                                        <p:cTn id="47" dur="2000" fill="hold"/>
                                        <p:tgtEl>
                                          <p:spTgt spid="3">
                                            <p:txEl>
                                              <p:pRg st="13" end="13"/>
                                            </p:txEl>
                                          </p:spTgt>
                                        </p:tgtEl>
                                        <p:attrNameLst>
                                          <p:attrName>ppt_w</p:attrName>
                                        </p:attrNameLst>
                                      </p:cBhvr>
                                      <p:tavLst>
                                        <p:tav tm="0">
                                          <p:val>
                                            <p:fltVal val="0"/>
                                          </p:val>
                                        </p:tav>
                                        <p:tav tm="100000">
                                          <p:val>
                                            <p:strVal val="#ppt_w"/>
                                          </p:val>
                                        </p:tav>
                                      </p:tavLst>
                                    </p:anim>
                                    <p:anim calcmode="lin" valueType="num">
                                      <p:cBhvr>
                                        <p:cTn id="48" dur="2000" fill="hold"/>
                                        <p:tgtEl>
                                          <p:spTgt spid="3">
                                            <p:txEl>
                                              <p:pRg st="13" end="13"/>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כותרת 1"/>
          <p:cNvSpPr>
            <a:spLocks noGrp="1"/>
          </p:cNvSpPr>
          <p:nvPr>
            <p:ph type="title"/>
          </p:nvPr>
        </p:nvSpPr>
        <p:spPr>
          <a:xfrm>
            <a:off x="467544" y="0"/>
            <a:ext cx="8229600" cy="1844824"/>
          </a:xfrm>
        </p:spPr>
        <p:txBody>
          <a:bodyPr rtlCol="1">
            <a:normAutofit/>
            <a:scene3d>
              <a:camera prst="orthographicFront"/>
              <a:lightRig rig="soft" dir="t">
                <a:rot lat="0" lon="0" rev="2400000"/>
              </a:lightRig>
            </a:scene3d>
            <a:sp3d>
              <a:bevelT w="19050" h="12700"/>
            </a:sp3d>
          </a:bodyPr>
          <a:lstStyle/>
          <a:p>
            <a:pPr marL="54864" eaLnBrk="1" fontAlgn="auto" hangingPunct="1">
              <a:spcAft>
                <a:spcPts val="0"/>
              </a:spcAft>
              <a:defRPr/>
            </a:pPr>
            <a:r>
              <a:rPr lang="he-IL" sz="4000" b="1" dirty="0" err="1" smtClean="0">
                <a:solidFill>
                  <a:schemeClr val="tx2">
                    <a:tint val="100000"/>
                    <a:shade val="90000"/>
                    <a:satMod val="250000"/>
                    <a:alpha val="100000"/>
                  </a:schemeClr>
                </a:solidFill>
                <a:latin typeface="Guttman Yad-Brush" pitchFamily="2" charset="-79"/>
                <a:cs typeface="Guttman Yad-Brush" pitchFamily="2" charset="-79"/>
              </a:rPr>
              <a:t>הסטוריה</a:t>
            </a:r>
            <a:r>
              <a:rPr lang="he-IL" sz="4000" b="1" dirty="0" smtClean="0">
                <a:solidFill>
                  <a:schemeClr val="tx2">
                    <a:tint val="100000"/>
                    <a:shade val="90000"/>
                    <a:satMod val="250000"/>
                    <a:alpha val="100000"/>
                  </a:schemeClr>
                </a:solidFill>
                <a:latin typeface="Guttman Yad-Brush" pitchFamily="2" charset="-79"/>
                <a:cs typeface="Guttman Yad-Brush" pitchFamily="2" charset="-79"/>
              </a:rPr>
              <a:t> של שימור המזון-המשך </a:t>
            </a:r>
            <a:r>
              <a:rPr lang="he-IL" sz="2600" b="1" dirty="0" smtClean="0">
                <a:solidFill>
                  <a:schemeClr val="tx2">
                    <a:tint val="100000"/>
                    <a:shade val="90000"/>
                    <a:satMod val="250000"/>
                    <a:alpha val="100000"/>
                  </a:schemeClr>
                </a:solidFill>
                <a:latin typeface="Guttman Yad-Brush" pitchFamily="2" charset="-79"/>
                <a:cs typeface="Guttman Yad-Brush" pitchFamily="2" charset="-79"/>
              </a:rPr>
              <a:t/>
            </a:r>
            <a:br>
              <a:rPr lang="he-IL" sz="2600" b="1" dirty="0" smtClean="0">
                <a:solidFill>
                  <a:schemeClr val="tx2">
                    <a:tint val="100000"/>
                    <a:shade val="90000"/>
                    <a:satMod val="250000"/>
                    <a:alpha val="100000"/>
                  </a:schemeClr>
                </a:solidFill>
                <a:latin typeface="Guttman Yad-Brush" pitchFamily="2" charset="-79"/>
                <a:cs typeface="Guttman Yad-Brush" pitchFamily="2" charset="-79"/>
              </a:rPr>
            </a:br>
            <a:r>
              <a:rPr lang="he-IL" sz="2600" b="1" dirty="0" smtClean="0">
                <a:solidFill>
                  <a:schemeClr val="tx2">
                    <a:tint val="100000"/>
                    <a:shade val="90000"/>
                    <a:satMod val="250000"/>
                    <a:alpha val="100000"/>
                  </a:schemeClr>
                </a:solidFill>
                <a:latin typeface="Guttman Yad-Brush" pitchFamily="2" charset="-79"/>
                <a:cs typeface="Guttman Yad-Brush" pitchFamily="2" charset="-79"/>
              </a:rPr>
              <a:t/>
            </a:r>
            <a:br>
              <a:rPr lang="he-IL" sz="2600" b="1" dirty="0" smtClean="0">
                <a:solidFill>
                  <a:schemeClr val="tx2">
                    <a:tint val="100000"/>
                    <a:shade val="90000"/>
                    <a:satMod val="250000"/>
                    <a:alpha val="100000"/>
                  </a:schemeClr>
                </a:solidFill>
                <a:latin typeface="Guttman Yad-Brush" pitchFamily="2" charset="-79"/>
                <a:cs typeface="Guttman Yad-Brush" pitchFamily="2" charset="-79"/>
              </a:rPr>
            </a:br>
            <a:r>
              <a:rPr lang="he-IL" sz="2600" b="1" dirty="0" smtClean="0">
                <a:solidFill>
                  <a:schemeClr val="tx2">
                    <a:tint val="100000"/>
                    <a:shade val="90000"/>
                    <a:satMod val="250000"/>
                    <a:alpha val="100000"/>
                  </a:schemeClr>
                </a:solidFill>
                <a:latin typeface="Guttman Yad-Brush" pitchFamily="2" charset="-79"/>
                <a:cs typeface="Guttman Yad-Brush" pitchFamily="2" charset="-79"/>
              </a:rPr>
              <a:t>צבאות נפוליון (1799) וקופסאות השימורים.</a:t>
            </a:r>
            <a:endParaRPr lang="he-IL" sz="2600" b="1" dirty="0">
              <a:solidFill>
                <a:schemeClr val="tx2">
                  <a:tint val="100000"/>
                  <a:shade val="90000"/>
                  <a:satMod val="250000"/>
                  <a:alpha val="100000"/>
                </a:schemeClr>
              </a:solidFill>
              <a:latin typeface="Guttman Yad-Brush" pitchFamily="2" charset="-79"/>
              <a:cs typeface="Guttman Yad-Brush" pitchFamily="2" charset="-79"/>
            </a:endParaRPr>
          </a:p>
        </p:txBody>
      </p:sp>
      <p:sp>
        <p:nvSpPr>
          <p:cNvPr id="10243" name="מציין מיקום תוכן 2"/>
          <p:cNvSpPr>
            <a:spLocks noGrp="1"/>
          </p:cNvSpPr>
          <p:nvPr>
            <p:ph idx="1"/>
          </p:nvPr>
        </p:nvSpPr>
        <p:spPr/>
        <p:txBody>
          <a:bodyPr/>
          <a:lstStyle/>
          <a:p>
            <a:pPr eaLnBrk="1" hangingPunct="1">
              <a:lnSpc>
                <a:spcPct val="80000"/>
              </a:lnSpc>
              <a:spcBef>
                <a:spcPct val="0"/>
              </a:spcBef>
              <a:buClr>
                <a:srgbClr val="FF0000"/>
              </a:buClr>
              <a:buFont typeface="Arial" pitchFamily="34" charset="0"/>
              <a:buNone/>
            </a:pPr>
            <a:endParaRPr lang="he-IL" sz="2700" b="1" dirty="0" smtClean="0">
              <a:latin typeface="Arial" pitchFamily="34" charset="0"/>
            </a:endParaRPr>
          </a:p>
          <a:p>
            <a:pPr eaLnBrk="1" hangingPunct="1">
              <a:lnSpc>
                <a:spcPct val="80000"/>
              </a:lnSpc>
              <a:spcBef>
                <a:spcPct val="0"/>
              </a:spcBef>
              <a:buClr>
                <a:srgbClr val="FF0000"/>
              </a:buClr>
              <a:buFont typeface="Arial" pitchFamily="34" charset="0"/>
              <a:buNone/>
            </a:pPr>
            <a:r>
              <a:rPr lang="he-IL" sz="2700" b="1" dirty="0" smtClean="0">
                <a:latin typeface="Arial" pitchFamily="34" charset="0"/>
              </a:rPr>
              <a:t>    </a:t>
            </a:r>
            <a:r>
              <a:rPr lang="he-IL" sz="2400" b="1" dirty="0" smtClean="0">
                <a:latin typeface="Arial" pitchFamily="34" charset="0"/>
              </a:rPr>
              <a:t>בתקופת נפוליון כאשר חייליו נעו ברחבי יבשת אירופה והזדקקו לכמויות עצומות של אוכל משומר. השלטונות הצרפתיים הכריזו על פרס גבוה למי שימציא שיטה טובה לשימור אוכל.</a:t>
            </a:r>
          </a:p>
          <a:p>
            <a:pPr eaLnBrk="1" hangingPunct="1">
              <a:lnSpc>
                <a:spcPct val="80000"/>
              </a:lnSpc>
              <a:spcBef>
                <a:spcPct val="0"/>
              </a:spcBef>
              <a:buClr>
                <a:srgbClr val="FF0000"/>
              </a:buClr>
              <a:buFont typeface="Arial" pitchFamily="34" charset="0"/>
              <a:buNone/>
            </a:pPr>
            <a:endParaRPr lang="he-IL" sz="2400" b="1" dirty="0" smtClean="0">
              <a:latin typeface="Arial" pitchFamily="34" charset="0"/>
            </a:endParaRPr>
          </a:p>
          <a:p>
            <a:pPr eaLnBrk="1" hangingPunct="1">
              <a:lnSpc>
                <a:spcPct val="80000"/>
              </a:lnSpc>
              <a:spcBef>
                <a:spcPct val="0"/>
              </a:spcBef>
              <a:buClr>
                <a:srgbClr val="FF0000"/>
              </a:buClr>
              <a:buFont typeface="Arial" pitchFamily="34" charset="0"/>
              <a:buNone/>
            </a:pPr>
            <a:endParaRPr lang="he-IL" sz="2400" b="1" dirty="0" smtClean="0">
              <a:latin typeface="Arial" pitchFamily="34" charset="0"/>
            </a:endParaRPr>
          </a:p>
          <a:p>
            <a:pPr eaLnBrk="1" hangingPunct="1">
              <a:lnSpc>
                <a:spcPct val="80000"/>
              </a:lnSpc>
              <a:spcBef>
                <a:spcPct val="0"/>
              </a:spcBef>
              <a:buClr>
                <a:srgbClr val="FF0000"/>
              </a:buClr>
              <a:buFont typeface="Arial" pitchFamily="34" charset="0"/>
              <a:buNone/>
            </a:pPr>
            <a:r>
              <a:rPr lang="he-IL" sz="2400" b="1" dirty="0" smtClean="0">
                <a:latin typeface="Arial" pitchFamily="34" charset="0"/>
              </a:rPr>
              <a:t> </a:t>
            </a:r>
          </a:p>
          <a:p>
            <a:pPr eaLnBrk="1" hangingPunct="1">
              <a:lnSpc>
                <a:spcPct val="80000"/>
              </a:lnSpc>
              <a:spcBef>
                <a:spcPct val="0"/>
              </a:spcBef>
              <a:buClr>
                <a:srgbClr val="FF0000"/>
              </a:buClr>
              <a:buFont typeface="Arial" pitchFamily="34" charset="0"/>
              <a:buNone/>
            </a:pPr>
            <a:r>
              <a:rPr lang="he-IL" sz="2400" b="1" dirty="0" smtClean="0">
                <a:latin typeface="Arial" pitchFamily="34" charset="0"/>
              </a:rPr>
              <a:t>   צרפתי בשם אפרט מצא שיטה יעילה, הוא הכניס מזון לצנצנות זכוכית כיסה אותה בכיסוי אטום והרתיח אותה משך מספר שעות.</a:t>
            </a:r>
            <a:r>
              <a:rPr lang="en-US" sz="2400" b="1" u="sng" dirty="0" smtClean="0">
                <a:latin typeface="Arial" pitchFamily="34" charset="0"/>
              </a:rPr>
              <a:t/>
            </a:r>
            <a:br>
              <a:rPr lang="en-US" sz="2400" b="1" u="sng" dirty="0" smtClean="0">
                <a:latin typeface="Arial" pitchFamily="34" charset="0"/>
              </a:rPr>
            </a:br>
            <a:r>
              <a:rPr lang="he-IL" sz="2400" b="1" u="sng" dirty="0" smtClean="0">
                <a:latin typeface="Arial" pitchFamily="34" charset="0"/>
              </a:rPr>
              <a:t>ההרתחה </a:t>
            </a:r>
            <a:r>
              <a:rPr lang="he-IL" sz="2400" b="1" dirty="0" smtClean="0">
                <a:latin typeface="Arial" pitchFamily="34" charset="0"/>
              </a:rPr>
              <a:t>השמידה את החיידקים שבמזון העלולים לקלקלו </a:t>
            </a:r>
            <a:r>
              <a:rPr lang="he-IL" sz="2400" b="1" u="sng" dirty="0" smtClean="0">
                <a:latin typeface="Arial" pitchFamily="34" charset="0"/>
              </a:rPr>
              <a:t>והאיטום</a:t>
            </a:r>
            <a:r>
              <a:rPr lang="he-IL" sz="2400" b="1" dirty="0" smtClean="0">
                <a:latin typeface="Arial" pitchFamily="34" charset="0"/>
              </a:rPr>
              <a:t> שמר שלא יכנסו חיידקים מבחוץ.</a:t>
            </a:r>
          </a:p>
        </p:txBody>
      </p:sp>
      <p:pic>
        <p:nvPicPr>
          <p:cNvPr id="10244" name="Picture 2" descr="C:\Documents and Settings\Administrator\Local Settings\Temporary Internet Files\Content.IE5\K3BVYKT5\MCj02305260000[1].wmf"/>
          <p:cNvPicPr>
            <a:picLocks noChangeAspect="1" noChangeArrowheads="1"/>
          </p:cNvPicPr>
          <p:nvPr/>
        </p:nvPicPr>
        <p:blipFill>
          <a:blip r:embed="rId2" cstate="print"/>
          <a:srcRect/>
          <a:stretch>
            <a:fillRect/>
          </a:stretch>
        </p:blipFill>
        <p:spPr bwMode="auto">
          <a:xfrm>
            <a:off x="1547813" y="4881563"/>
            <a:ext cx="1655762" cy="1630362"/>
          </a:xfrm>
          <a:prstGeom prst="rect">
            <a:avLst/>
          </a:prstGeom>
          <a:noFill/>
          <a:ln w="9525">
            <a:noFill/>
            <a:miter lim="800000"/>
            <a:headEnd/>
            <a:tailEnd/>
          </a:ln>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fltVal val="0"/>
                                          </p:val>
                                        </p:tav>
                                        <p:tav tm="100000">
                                          <p:val>
                                            <p:strVal val="#ppt_w"/>
                                          </p:val>
                                        </p:tav>
                                      </p:tavLst>
                                    </p:anim>
                                    <p:anim calcmode="lin" valueType="num">
                                      <p:cBhvr>
                                        <p:cTn id="8" dur="1000" fill="hold"/>
                                        <p:tgtEl>
                                          <p:spTgt spid="2"/>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3" presetClass="entr" presetSubtype="16" fill="hold" grpId="0" nodeType="clickEffect">
                                  <p:stCondLst>
                                    <p:cond delay="0"/>
                                  </p:stCondLst>
                                  <p:childTnLst>
                                    <p:set>
                                      <p:cBhvr>
                                        <p:cTn id="12" dur="1" fill="hold">
                                          <p:stCondLst>
                                            <p:cond delay="0"/>
                                          </p:stCondLst>
                                        </p:cTn>
                                        <p:tgtEl>
                                          <p:spTgt spid="10243">
                                            <p:txEl>
                                              <p:pRg st="1" end="1"/>
                                            </p:txEl>
                                          </p:spTgt>
                                        </p:tgtEl>
                                        <p:attrNameLst>
                                          <p:attrName>style.visibility</p:attrName>
                                        </p:attrNameLst>
                                      </p:cBhvr>
                                      <p:to>
                                        <p:strVal val="visible"/>
                                      </p:to>
                                    </p:set>
                                    <p:anim calcmode="lin" valueType="num">
                                      <p:cBhvr>
                                        <p:cTn id="13" dur="1000" fill="hold"/>
                                        <p:tgtEl>
                                          <p:spTgt spid="10243">
                                            <p:txEl>
                                              <p:pRg st="1" end="1"/>
                                            </p:txEl>
                                          </p:spTgt>
                                        </p:tgtEl>
                                        <p:attrNameLst>
                                          <p:attrName>ppt_w</p:attrName>
                                        </p:attrNameLst>
                                      </p:cBhvr>
                                      <p:tavLst>
                                        <p:tav tm="0">
                                          <p:val>
                                            <p:fltVal val="0"/>
                                          </p:val>
                                        </p:tav>
                                        <p:tav tm="100000">
                                          <p:val>
                                            <p:strVal val="#ppt_w"/>
                                          </p:val>
                                        </p:tav>
                                      </p:tavLst>
                                    </p:anim>
                                    <p:anim calcmode="lin" valueType="num">
                                      <p:cBhvr>
                                        <p:cTn id="14" dur="1000" fill="hold"/>
                                        <p:tgtEl>
                                          <p:spTgt spid="10243">
                                            <p:txEl>
                                              <p:pRg st="1" end="1"/>
                                            </p:txEl>
                                          </p:spTgt>
                                        </p:tgtEl>
                                        <p:attrNameLst>
                                          <p:attrName>ppt_h</p:attrName>
                                        </p:attrNameLst>
                                      </p:cBhvr>
                                      <p:tavLst>
                                        <p:tav tm="0">
                                          <p:val>
                                            <p:fltVal val="0"/>
                                          </p:val>
                                        </p:tav>
                                        <p:tav tm="100000">
                                          <p:val>
                                            <p:strVal val="#ppt_h"/>
                                          </p:val>
                                        </p:tav>
                                      </p:tavLst>
                                    </p:anim>
                                  </p:childTnLst>
                                </p:cTn>
                              </p:par>
                            </p:childTnLst>
                          </p:cTn>
                        </p:par>
                      </p:childTnLst>
                    </p:cTn>
                  </p:par>
                  <p:par>
                    <p:cTn id="15" fill="hold">
                      <p:stCondLst>
                        <p:cond delay="indefinite"/>
                      </p:stCondLst>
                      <p:childTnLst>
                        <p:par>
                          <p:cTn id="16" fill="hold">
                            <p:stCondLst>
                              <p:cond delay="0"/>
                            </p:stCondLst>
                            <p:childTnLst>
                              <p:par>
                                <p:cTn id="17" presetID="23" presetClass="entr" presetSubtype="16" fill="hold" grpId="0" nodeType="clickEffect">
                                  <p:stCondLst>
                                    <p:cond delay="0"/>
                                  </p:stCondLst>
                                  <p:childTnLst>
                                    <p:set>
                                      <p:cBhvr>
                                        <p:cTn id="18" dur="1" fill="hold">
                                          <p:stCondLst>
                                            <p:cond delay="0"/>
                                          </p:stCondLst>
                                        </p:cTn>
                                        <p:tgtEl>
                                          <p:spTgt spid="10243">
                                            <p:txEl>
                                              <p:pRg st="4" end="4"/>
                                            </p:txEl>
                                          </p:spTgt>
                                        </p:tgtEl>
                                        <p:attrNameLst>
                                          <p:attrName>style.visibility</p:attrName>
                                        </p:attrNameLst>
                                      </p:cBhvr>
                                      <p:to>
                                        <p:strVal val="visible"/>
                                      </p:to>
                                    </p:set>
                                    <p:anim calcmode="lin" valueType="num">
                                      <p:cBhvr>
                                        <p:cTn id="19" dur="1000" fill="hold"/>
                                        <p:tgtEl>
                                          <p:spTgt spid="10243">
                                            <p:txEl>
                                              <p:pRg st="4" end="4"/>
                                            </p:txEl>
                                          </p:spTgt>
                                        </p:tgtEl>
                                        <p:attrNameLst>
                                          <p:attrName>ppt_w</p:attrName>
                                        </p:attrNameLst>
                                      </p:cBhvr>
                                      <p:tavLst>
                                        <p:tav tm="0">
                                          <p:val>
                                            <p:fltVal val="0"/>
                                          </p:val>
                                        </p:tav>
                                        <p:tav tm="100000">
                                          <p:val>
                                            <p:strVal val="#ppt_w"/>
                                          </p:val>
                                        </p:tav>
                                      </p:tavLst>
                                    </p:anim>
                                    <p:anim calcmode="lin" valueType="num">
                                      <p:cBhvr>
                                        <p:cTn id="20" dur="1000" fill="hold"/>
                                        <p:tgtEl>
                                          <p:spTgt spid="10243">
                                            <p:txEl>
                                              <p:pRg st="4" end="4"/>
                                            </p:txEl>
                                          </p:spTgt>
                                        </p:tgtEl>
                                        <p:attrNameLst>
                                          <p:attrName>ppt_h</p:attrName>
                                        </p:attrNameLst>
                                      </p:cBhvr>
                                      <p:tavLst>
                                        <p:tav tm="0">
                                          <p:val>
                                            <p:fltVal val="0"/>
                                          </p:val>
                                        </p:tav>
                                        <p:tav tm="100000">
                                          <p:val>
                                            <p:strVal val="#ppt_h"/>
                                          </p:val>
                                        </p:tav>
                                      </p:tavLst>
                                    </p:anim>
                                  </p:childTnLst>
                                </p:cTn>
                              </p:par>
                            </p:childTnLst>
                          </p:cTn>
                        </p:par>
                      </p:childTnLst>
                    </p:cTn>
                  </p:par>
                  <p:par>
                    <p:cTn id="21" fill="hold">
                      <p:stCondLst>
                        <p:cond delay="indefinite"/>
                      </p:stCondLst>
                      <p:childTnLst>
                        <p:par>
                          <p:cTn id="22" fill="hold">
                            <p:stCondLst>
                              <p:cond delay="0"/>
                            </p:stCondLst>
                            <p:childTnLst>
                              <p:par>
                                <p:cTn id="23" presetID="23" presetClass="entr" presetSubtype="16" fill="hold" grpId="0" nodeType="clickEffect">
                                  <p:stCondLst>
                                    <p:cond delay="0"/>
                                  </p:stCondLst>
                                  <p:childTnLst>
                                    <p:set>
                                      <p:cBhvr>
                                        <p:cTn id="24" dur="1" fill="hold">
                                          <p:stCondLst>
                                            <p:cond delay="0"/>
                                          </p:stCondLst>
                                        </p:cTn>
                                        <p:tgtEl>
                                          <p:spTgt spid="10243">
                                            <p:txEl>
                                              <p:pRg st="5" end="5"/>
                                            </p:txEl>
                                          </p:spTgt>
                                        </p:tgtEl>
                                        <p:attrNameLst>
                                          <p:attrName>style.visibility</p:attrName>
                                        </p:attrNameLst>
                                      </p:cBhvr>
                                      <p:to>
                                        <p:strVal val="visible"/>
                                      </p:to>
                                    </p:set>
                                    <p:anim calcmode="lin" valueType="num">
                                      <p:cBhvr>
                                        <p:cTn id="25" dur="1000" fill="hold"/>
                                        <p:tgtEl>
                                          <p:spTgt spid="10243">
                                            <p:txEl>
                                              <p:pRg st="5" end="5"/>
                                            </p:txEl>
                                          </p:spTgt>
                                        </p:tgtEl>
                                        <p:attrNameLst>
                                          <p:attrName>ppt_w</p:attrName>
                                        </p:attrNameLst>
                                      </p:cBhvr>
                                      <p:tavLst>
                                        <p:tav tm="0">
                                          <p:val>
                                            <p:fltVal val="0"/>
                                          </p:val>
                                        </p:tav>
                                        <p:tav tm="100000">
                                          <p:val>
                                            <p:strVal val="#ppt_w"/>
                                          </p:val>
                                        </p:tav>
                                      </p:tavLst>
                                    </p:anim>
                                    <p:anim calcmode="lin" valueType="num">
                                      <p:cBhvr>
                                        <p:cTn id="26" dur="1000" fill="hold"/>
                                        <p:tgtEl>
                                          <p:spTgt spid="10243">
                                            <p:txEl>
                                              <p:pRg st="5" end="5"/>
                                            </p:txEl>
                                          </p:spTgt>
                                        </p:tgtEl>
                                        <p:attrNameLst>
                                          <p:attrName>ppt_h</p:attrName>
                                        </p:attrNameLst>
                                      </p:cBhvr>
                                      <p:tavLst>
                                        <p:tav tm="0">
                                          <p:val>
                                            <p:fltVal val="0"/>
                                          </p:val>
                                        </p:tav>
                                        <p:tav tm="100000">
                                          <p:val>
                                            <p:strVal val="#ppt_h"/>
                                          </p:val>
                                        </p:tav>
                                      </p:tavLst>
                                    </p:anim>
                                  </p:childTnLst>
                                </p:cTn>
                              </p:par>
                            </p:childTnLst>
                          </p:cTn>
                        </p:par>
                        <p:par>
                          <p:cTn id="27" fill="hold">
                            <p:stCondLst>
                              <p:cond delay="1000"/>
                            </p:stCondLst>
                            <p:childTnLst>
                              <p:par>
                                <p:cTn id="28" presetID="23" presetClass="entr" presetSubtype="16" fill="hold" nodeType="afterEffect">
                                  <p:stCondLst>
                                    <p:cond delay="0"/>
                                  </p:stCondLst>
                                  <p:childTnLst>
                                    <p:set>
                                      <p:cBhvr>
                                        <p:cTn id="29" dur="1" fill="hold">
                                          <p:stCondLst>
                                            <p:cond delay="0"/>
                                          </p:stCondLst>
                                        </p:cTn>
                                        <p:tgtEl>
                                          <p:spTgt spid="10244"/>
                                        </p:tgtEl>
                                        <p:attrNameLst>
                                          <p:attrName>style.visibility</p:attrName>
                                        </p:attrNameLst>
                                      </p:cBhvr>
                                      <p:to>
                                        <p:strVal val="visible"/>
                                      </p:to>
                                    </p:set>
                                    <p:anim calcmode="lin" valueType="num">
                                      <p:cBhvr>
                                        <p:cTn id="30" dur="1000" fill="hold"/>
                                        <p:tgtEl>
                                          <p:spTgt spid="10244"/>
                                        </p:tgtEl>
                                        <p:attrNameLst>
                                          <p:attrName>ppt_w</p:attrName>
                                        </p:attrNameLst>
                                      </p:cBhvr>
                                      <p:tavLst>
                                        <p:tav tm="0">
                                          <p:val>
                                            <p:fltVal val="0"/>
                                          </p:val>
                                        </p:tav>
                                        <p:tav tm="100000">
                                          <p:val>
                                            <p:strVal val="#ppt_w"/>
                                          </p:val>
                                        </p:tav>
                                      </p:tavLst>
                                    </p:anim>
                                    <p:anim calcmode="lin" valueType="num">
                                      <p:cBhvr>
                                        <p:cTn id="31" dur="1000" fill="hold"/>
                                        <p:tgtEl>
                                          <p:spTgt spid="10244"/>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a:xfrm>
            <a:off x="457200" y="-387424"/>
            <a:ext cx="8147248" cy="1656184"/>
          </a:xfrm>
        </p:spPr>
        <p:txBody>
          <a:bodyPr rtlCol="1">
            <a:normAutofit fontScale="90000"/>
            <a:scene3d>
              <a:camera prst="orthographicFront"/>
              <a:lightRig rig="soft" dir="t">
                <a:rot lat="0" lon="0" rev="2400000"/>
              </a:lightRig>
            </a:scene3d>
            <a:sp3d>
              <a:bevelT w="19050" h="12700"/>
            </a:sp3d>
          </a:bodyPr>
          <a:lstStyle/>
          <a:p>
            <a:pPr marL="54864" eaLnBrk="1" fontAlgn="auto" hangingPunct="1">
              <a:spcAft>
                <a:spcPts val="0"/>
              </a:spcAft>
              <a:defRPr/>
            </a:pPr>
            <a:r>
              <a:rPr lang="he-IL" dirty="0" smtClean="0">
                <a:solidFill>
                  <a:schemeClr val="tx2">
                    <a:tint val="100000"/>
                    <a:shade val="90000"/>
                    <a:satMod val="250000"/>
                    <a:alpha val="100000"/>
                  </a:schemeClr>
                </a:solidFill>
              </a:rPr>
              <a:t/>
            </a:r>
            <a:br>
              <a:rPr lang="he-IL" dirty="0" smtClean="0">
                <a:solidFill>
                  <a:schemeClr val="tx2">
                    <a:tint val="100000"/>
                    <a:shade val="90000"/>
                    <a:satMod val="250000"/>
                    <a:alpha val="100000"/>
                  </a:schemeClr>
                </a:solidFill>
              </a:rPr>
            </a:br>
            <a:r>
              <a:rPr lang="he-IL" b="1" dirty="0">
                <a:solidFill>
                  <a:schemeClr val="tx2"/>
                </a:solidFill>
                <a:latin typeface="Guttman Yad-Brush" pitchFamily="2" charset="-79"/>
                <a:ea typeface="+mn-ea"/>
                <a:cs typeface="Guttman Yad-Brush" pitchFamily="2" charset="-79"/>
              </a:rPr>
              <a:t>מה </a:t>
            </a:r>
            <a:r>
              <a:rPr lang="he-IL" b="1" dirty="0" smtClean="0">
                <a:solidFill>
                  <a:schemeClr val="tx2"/>
                </a:solidFill>
                <a:latin typeface="Guttman Yad-Brush" pitchFamily="2" charset="-79"/>
                <a:ea typeface="+mn-ea"/>
                <a:cs typeface="Guttman Yad-Brush" pitchFamily="2" charset="-79"/>
              </a:rPr>
              <a:t>יתרום </a:t>
            </a:r>
            <a:r>
              <a:rPr lang="he-IL" b="1" dirty="0">
                <a:solidFill>
                  <a:schemeClr val="tx2"/>
                </a:solidFill>
                <a:latin typeface="Guttman Yad-Brush" pitchFamily="2" charset="-79"/>
                <a:ea typeface="+mn-ea"/>
                <a:cs typeface="Guttman Yad-Brush" pitchFamily="2" charset="-79"/>
              </a:rPr>
              <a:t>לנו הידע על שימור המזון </a:t>
            </a:r>
            <a:r>
              <a:rPr lang="he-IL" dirty="0" smtClean="0">
                <a:solidFill>
                  <a:schemeClr val="tx2">
                    <a:tint val="100000"/>
                    <a:shade val="90000"/>
                    <a:satMod val="250000"/>
                    <a:alpha val="100000"/>
                  </a:schemeClr>
                </a:solidFill>
              </a:rPr>
              <a:t>?</a:t>
            </a:r>
            <a:endParaRPr lang="he-IL" b="1" dirty="0">
              <a:solidFill>
                <a:schemeClr val="tx2">
                  <a:tint val="100000"/>
                  <a:shade val="90000"/>
                  <a:satMod val="250000"/>
                  <a:alpha val="100000"/>
                </a:schemeClr>
              </a:solidFill>
              <a:latin typeface="Arial" pitchFamily="34" charset="0"/>
              <a:cs typeface="Arial" pitchFamily="34" charset="0"/>
            </a:endParaRPr>
          </a:p>
        </p:txBody>
      </p:sp>
      <p:sp>
        <p:nvSpPr>
          <p:cNvPr id="12291" name="מציין מיקום תוכן 2"/>
          <p:cNvSpPr>
            <a:spLocks noGrp="1"/>
          </p:cNvSpPr>
          <p:nvPr>
            <p:ph idx="1"/>
          </p:nvPr>
        </p:nvSpPr>
        <p:spPr>
          <a:xfrm>
            <a:off x="611188" y="1412875"/>
            <a:ext cx="8229600" cy="5400675"/>
          </a:xfrm>
        </p:spPr>
        <p:txBody>
          <a:bodyPr rtlCol="1">
            <a:normAutofit fontScale="77500" lnSpcReduction="20000"/>
          </a:bodyPr>
          <a:lstStyle/>
          <a:p>
            <a:pPr eaLnBrk="1" fontAlgn="auto" hangingPunct="1">
              <a:spcAft>
                <a:spcPts val="0"/>
              </a:spcAft>
              <a:buClr>
                <a:srgbClr val="FF0000"/>
              </a:buClr>
              <a:buFont typeface="Wingdings" pitchFamily="2" charset="2"/>
              <a:buChar char="v"/>
              <a:defRPr/>
            </a:pPr>
            <a:r>
              <a:rPr lang="he-IL" sz="4600" b="1" dirty="0" smtClean="0">
                <a:latin typeface="Guttman Yad-Brush" pitchFamily="2" charset="-79"/>
                <a:cs typeface="Guttman Yad-Brush" pitchFamily="2" charset="-79"/>
              </a:rPr>
              <a:t>נדע כיצד לשמור על מזון טרי לאורך זמן. </a:t>
            </a:r>
          </a:p>
          <a:p>
            <a:pPr eaLnBrk="1" fontAlgn="auto" hangingPunct="1">
              <a:spcAft>
                <a:spcPts val="0"/>
              </a:spcAft>
              <a:buClr>
                <a:srgbClr val="FF0000"/>
              </a:buClr>
              <a:buFont typeface="Arial" pitchFamily="34" charset="0"/>
              <a:buNone/>
              <a:defRPr/>
            </a:pPr>
            <a:endParaRPr lang="he-IL" sz="4600" b="1" dirty="0" smtClean="0">
              <a:latin typeface="Guttman Yad-Brush" pitchFamily="2" charset="-79"/>
              <a:cs typeface="Guttman Yad-Brush" pitchFamily="2" charset="-79"/>
            </a:endParaRPr>
          </a:p>
          <a:p>
            <a:pPr eaLnBrk="1" fontAlgn="auto" hangingPunct="1">
              <a:spcAft>
                <a:spcPts val="0"/>
              </a:spcAft>
              <a:buClr>
                <a:srgbClr val="FF0000"/>
              </a:buClr>
              <a:buFont typeface="Wingdings" pitchFamily="2" charset="2"/>
              <a:buChar char="v"/>
              <a:defRPr/>
            </a:pPr>
            <a:r>
              <a:rPr lang="he-IL" sz="4600" b="1" dirty="0" smtClean="0">
                <a:latin typeface="Guttman Yad-Brush" pitchFamily="2" charset="-79"/>
                <a:cs typeface="Guttman Yad-Brush" pitchFamily="2" charset="-79"/>
              </a:rPr>
              <a:t>נדע להשתמש במזון מגוון גם לא בעונתו.</a:t>
            </a:r>
          </a:p>
          <a:p>
            <a:pPr eaLnBrk="1" fontAlgn="auto" hangingPunct="1">
              <a:spcAft>
                <a:spcPts val="0"/>
              </a:spcAft>
              <a:buClr>
                <a:srgbClr val="FF0000"/>
              </a:buClr>
              <a:buFont typeface="Arial" pitchFamily="34" charset="0"/>
              <a:buNone/>
              <a:defRPr/>
            </a:pPr>
            <a:endParaRPr lang="he-IL" sz="4600" b="1" dirty="0" smtClean="0">
              <a:latin typeface="Guttman Yad-Brush" pitchFamily="2" charset="-79"/>
              <a:cs typeface="Guttman Yad-Brush" pitchFamily="2" charset="-79"/>
            </a:endParaRPr>
          </a:p>
          <a:p>
            <a:pPr eaLnBrk="1" fontAlgn="auto" hangingPunct="1">
              <a:spcAft>
                <a:spcPts val="0"/>
              </a:spcAft>
              <a:buClr>
                <a:srgbClr val="FF0000"/>
              </a:buClr>
              <a:buFont typeface="Wingdings" pitchFamily="2" charset="2"/>
              <a:buChar char="v"/>
              <a:defRPr/>
            </a:pPr>
            <a:r>
              <a:rPr lang="he-IL" sz="4600" b="1" dirty="0" smtClean="0">
                <a:latin typeface="Guttman Yad-Brush" pitchFamily="2" charset="-79"/>
                <a:cs typeface="Guttman Yad-Brush" pitchFamily="2" charset="-79"/>
              </a:rPr>
              <a:t>נוכל להשתמש במזון מגוון גם לא במקום גידולו.</a:t>
            </a:r>
          </a:p>
          <a:p>
            <a:pPr eaLnBrk="1" fontAlgn="auto" hangingPunct="1">
              <a:spcAft>
                <a:spcPts val="0"/>
              </a:spcAft>
              <a:buClr>
                <a:srgbClr val="FF0000"/>
              </a:buClr>
              <a:buFont typeface="Wingdings" pitchFamily="2" charset="2"/>
              <a:buChar char="v"/>
              <a:defRPr/>
            </a:pPr>
            <a:endParaRPr lang="he-IL" sz="4100" b="1" dirty="0" smtClean="0">
              <a:latin typeface="Guttman Yad-Brush" pitchFamily="2" charset="-79"/>
              <a:cs typeface="Guttman Yad-Brush" pitchFamily="2" charset="-79"/>
            </a:endParaRPr>
          </a:p>
          <a:p>
            <a:pPr eaLnBrk="1" fontAlgn="auto" hangingPunct="1">
              <a:spcAft>
                <a:spcPts val="0"/>
              </a:spcAft>
              <a:defRPr/>
            </a:pPr>
            <a:endParaRPr lang="he-IL" b="1" dirty="0" smtClean="0">
              <a:latin typeface="Arial" pitchFamily="34" charset="0"/>
            </a:endParaRPr>
          </a:p>
          <a:p>
            <a:pPr algn="ctr" eaLnBrk="1" fontAlgn="auto" hangingPunct="1">
              <a:spcAft>
                <a:spcPts val="0"/>
              </a:spcAft>
              <a:buFont typeface="Arial" pitchFamily="34" charset="0"/>
              <a:buNone/>
              <a:defRPr/>
            </a:pPr>
            <a:r>
              <a:rPr lang="he-IL" b="1" dirty="0" smtClean="0">
                <a:latin typeface="Arial" pitchFamily="34" charset="0"/>
              </a:rPr>
              <a:t>  </a:t>
            </a:r>
            <a:endParaRPr lang="he-IL" sz="4600" b="1" dirty="0" smtClean="0">
              <a:latin typeface="Guttman Yad-Brush" pitchFamily="2" charset="-79"/>
              <a:cs typeface="Guttman Yad-Brush" pitchFamily="2" charset="-79"/>
            </a:endParaRPr>
          </a:p>
          <a:p>
            <a:pPr eaLnBrk="1" fontAlgn="auto" hangingPunct="1">
              <a:spcAft>
                <a:spcPts val="0"/>
              </a:spcAft>
              <a:buFont typeface="Wingdings 2" pitchFamily="18" charset="2"/>
              <a:buNone/>
              <a:defRPr/>
            </a:pPr>
            <a:endParaRPr lang="he-IL" dirty="0" smtClean="0"/>
          </a:p>
          <a:p>
            <a:pPr eaLnBrk="1" fontAlgn="auto" hangingPunct="1">
              <a:spcAft>
                <a:spcPts val="0"/>
              </a:spcAft>
              <a:defRPr/>
            </a:pPr>
            <a:endParaRPr lang="he-IL" dirty="0" smtClean="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fltVal val="0"/>
                                          </p:val>
                                        </p:tav>
                                        <p:tav tm="100000">
                                          <p:val>
                                            <p:strVal val="#ppt_w"/>
                                          </p:val>
                                        </p:tav>
                                      </p:tavLst>
                                    </p:anim>
                                    <p:anim calcmode="lin" valueType="num">
                                      <p:cBhvr>
                                        <p:cTn id="8" dur="1000" fill="hold"/>
                                        <p:tgtEl>
                                          <p:spTgt spid="2"/>
                                        </p:tgtEl>
                                        <p:attrNameLst>
                                          <p:attrName>ppt_h</p:attrName>
                                        </p:attrNameLst>
                                      </p:cBhvr>
                                      <p:tavLst>
                                        <p:tav tm="0">
                                          <p:val>
                                            <p:fltVal val="0"/>
                                          </p:val>
                                        </p:tav>
                                        <p:tav tm="100000">
                                          <p:val>
                                            <p:strVal val="#ppt_h"/>
                                          </p:val>
                                        </p:tav>
                                      </p:tavLst>
                                    </p:anim>
                                  </p:childTnLst>
                                </p:cTn>
                              </p:par>
                            </p:childTnLst>
                          </p:cTn>
                        </p:par>
                        <p:par>
                          <p:cTn id="9" fill="hold">
                            <p:stCondLst>
                              <p:cond delay="1000"/>
                            </p:stCondLst>
                            <p:childTnLst>
                              <p:par>
                                <p:cTn id="10" presetID="23" presetClass="entr" presetSubtype="16" fill="hold" grpId="0" nodeType="afterEffect">
                                  <p:stCondLst>
                                    <p:cond delay="0"/>
                                  </p:stCondLst>
                                  <p:childTnLst>
                                    <p:set>
                                      <p:cBhvr>
                                        <p:cTn id="11" dur="1" fill="hold">
                                          <p:stCondLst>
                                            <p:cond delay="0"/>
                                          </p:stCondLst>
                                        </p:cTn>
                                        <p:tgtEl>
                                          <p:spTgt spid="12291">
                                            <p:txEl>
                                              <p:pRg st="0" end="0"/>
                                            </p:txEl>
                                          </p:spTgt>
                                        </p:tgtEl>
                                        <p:attrNameLst>
                                          <p:attrName>style.visibility</p:attrName>
                                        </p:attrNameLst>
                                      </p:cBhvr>
                                      <p:to>
                                        <p:strVal val="visible"/>
                                      </p:to>
                                    </p:set>
                                    <p:anim calcmode="lin" valueType="num">
                                      <p:cBhvr>
                                        <p:cTn id="12" dur="1000" fill="hold"/>
                                        <p:tgtEl>
                                          <p:spTgt spid="12291">
                                            <p:txEl>
                                              <p:pRg st="0" end="0"/>
                                            </p:txEl>
                                          </p:spTgt>
                                        </p:tgtEl>
                                        <p:attrNameLst>
                                          <p:attrName>ppt_w</p:attrName>
                                        </p:attrNameLst>
                                      </p:cBhvr>
                                      <p:tavLst>
                                        <p:tav tm="0">
                                          <p:val>
                                            <p:fltVal val="0"/>
                                          </p:val>
                                        </p:tav>
                                        <p:tav tm="100000">
                                          <p:val>
                                            <p:strVal val="#ppt_w"/>
                                          </p:val>
                                        </p:tav>
                                      </p:tavLst>
                                    </p:anim>
                                    <p:anim calcmode="lin" valueType="num">
                                      <p:cBhvr>
                                        <p:cTn id="13" dur="1000" fill="hold"/>
                                        <p:tgtEl>
                                          <p:spTgt spid="12291">
                                            <p:txEl>
                                              <p:pRg st="0" end="0"/>
                                            </p:txEl>
                                          </p:spTgt>
                                        </p:tgtEl>
                                        <p:attrNameLst>
                                          <p:attrName>ppt_h</p:attrName>
                                        </p:attrNameLst>
                                      </p:cBhvr>
                                      <p:tavLst>
                                        <p:tav tm="0">
                                          <p:val>
                                            <p:fltVal val="0"/>
                                          </p:val>
                                        </p:tav>
                                        <p:tav tm="100000">
                                          <p:val>
                                            <p:strVal val="#ppt_h"/>
                                          </p:val>
                                        </p:tav>
                                      </p:tavLst>
                                    </p:anim>
                                  </p:childTnLst>
                                </p:cTn>
                              </p:par>
                            </p:childTnLst>
                          </p:cTn>
                        </p:par>
                        <p:par>
                          <p:cTn id="14" fill="hold">
                            <p:stCondLst>
                              <p:cond delay="2000"/>
                            </p:stCondLst>
                            <p:childTnLst>
                              <p:par>
                                <p:cTn id="15" presetID="23" presetClass="entr" presetSubtype="16" fill="hold" grpId="0" nodeType="afterEffect">
                                  <p:stCondLst>
                                    <p:cond delay="0"/>
                                  </p:stCondLst>
                                  <p:childTnLst>
                                    <p:set>
                                      <p:cBhvr>
                                        <p:cTn id="16" dur="1" fill="hold">
                                          <p:stCondLst>
                                            <p:cond delay="0"/>
                                          </p:stCondLst>
                                        </p:cTn>
                                        <p:tgtEl>
                                          <p:spTgt spid="12291">
                                            <p:txEl>
                                              <p:pRg st="2" end="2"/>
                                            </p:txEl>
                                          </p:spTgt>
                                        </p:tgtEl>
                                        <p:attrNameLst>
                                          <p:attrName>style.visibility</p:attrName>
                                        </p:attrNameLst>
                                      </p:cBhvr>
                                      <p:to>
                                        <p:strVal val="visible"/>
                                      </p:to>
                                    </p:set>
                                    <p:anim calcmode="lin" valueType="num">
                                      <p:cBhvr>
                                        <p:cTn id="17" dur="1000" fill="hold"/>
                                        <p:tgtEl>
                                          <p:spTgt spid="12291">
                                            <p:txEl>
                                              <p:pRg st="2" end="2"/>
                                            </p:txEl>
                                          </p:spTgt>
                                        </p:tgtEl>
                                        <p:attrNameLst>
                                          <p:attrName>ppt_w</p:attrName>
                                        </p:attrNameLst>
                                      </p:cBhvr>
                                      <p:tavLst>
                                        <p:tav tm="0">
                                          <p:val>
                                            <p:fltVal val="0"/>
                                          </p:val>
                                        </p:tav>
                                        <p:tav tm="100000">
                                          <p:val>
                                            <p:strVal val="#ppt_w"/>
                                          </p:val>
                                        </p:tav>
                                      </p:tavLst>
                                    </p:anim>
                                    <p:anim calcmode="lin" valueType="num">
                                      <p:cBhvr>
                                        <p:cTn id="18" dur="1000" fill="hold"/>
                                        <p:tgtEl>
                                          <p:spTgt spid="12291">
                                            <p:txEl>
                                              <p:pRg st="2" end="2"/>
                                            </p:txEl>
                                          </p:spTgt>
                                        </p:tgtEl>
                                        <p:attrNameLst>
                                          <p:attrName>ppt_h</p:attrName>
                                        </p:attrNameLst>
                                      </p:cBhvr>
                                      <p:tavLst>
                                        <p:tav tm="0">
                                          <p:val>
                                            <p:fltVal val="0"/>
                                          </p:val>
                                        </p:tav>
                                        <p:tav tm="100000">
                                          <p:val>
                                            <p:strVal val="#ppt_h"/>
                                          </p:val>
                                        </p:tav>
                                      </p:tavLst>
                                    </p:anim>
                                  </p:childTnLst>
                                </p:cTn>
                              </p:par>
                            </p:childTnLst>
                          </p:cTn>
                        </p:par>
                        <p:par>
                          <p:cTn id="19" fill="hold">
                            <p:stCondLst>
                              <p:cond delay="3000"/>
                            </p:stCondLst>
                            <p:childTnLst>
                              <p:par>
                                <p:cTn id="20" presetID="23" presetClass="entr" presetSubtype="16" fill="hold" grpId="0" nodeType="afterEffect">
                                  <p:stCondLst>
                                    <p:cond delay="0"/>
                                  </p:stCondLst>
                                  <p:childTnLst>
                                    <p:set>
                                      <p:cBhvr>
                                        <p:cTn id="21" dur="1" fill="hold">
                                          <p:stCondLst>
                                            <p:cond delay="0"/>
                                          </p:stCondLst>
                                        </p:cTn>
                                        <p:tgtEl>
                                          <p:spTgt spid="12291">
                                            <p:txEl>
                                              <p:pRg st="4" end="4"/>
                                            </p:txEl>
                                          </p:spTgt>
                                        </p:tgtEl>
                                        <p:attrNameLst>
                                          <p:attrName>style.visibility</p:attrName>
                                        </p:attrNameLst>
                                      </p:cBhvr>
                                      <p:to>
                                        <p:strVal val="visible"/>
                                      </p:to>
                                    </p:set>
                                    <p:anim calcmode="lin" valueType="num">
                                      <p:cBhvr>
                                        <p:cTn id="22" dur="1000" fill="hold"/>
                                        <p:tgtEl>
                                          <p:spTgt spid="12291">
                                            <p:txEl>
                                              <p:pRg st="4" end="4"/>
                                            </p:txEl>
                                          </p:spTgt>
                                        </p:tgtEl>
                                        <p:attrNameLst>
                                          <p:attrName>ppt_w</p:attrName>
                                        </p:attrNameLst>
                                      </p:cBhvr>
                                      <p:tavLst>
                                        <p:tav tm="0">
                                          <p:val>
                                            <p:fltVal val="0"/>
                                          </p:val>
                                        </p:tav>
                                        <p:tav tm="100000">
                                          <p:val>
                                            <p:strVal val="#ppt_w"/>
                                          </p:val>
                                        </p:tav>
                                      </p:tavLst>
                                    </p:anim>
                                    <p:anim calcmode="lin" valueType="num">
                                      <p:cBhvr>
                                        <p:cTn id="23" dur="1000" fill="hold"/>
                                        <p:tgtEl>
                                          <p:spTgt spid="12291">
                                            <p:txEl>
                                              <p:pRg st="4" end="4"/>
                                            </p:txEl>
                                          </p:spTgt>
                                        </p:tgtEl>
                                        <p:attrNameLst>
                                          <p:attrName>ppt_h</p:attrName>
                                        </p:attrNameLst>
                                      </p:cBhvr>
                                      <p:tavLst>
                                        <p:tav tm="0">
                                          <p:val>
                                            <p:fltVal val="0"/>
                                          </p:val>
                                        </p:tav>
                                        <p:tav tm="100000">
                                          <p:val>
                                            <p:strVal val="#ppt_h"/>
                                          </p:val>
                                        </p:tav>
                                      </p:tavLst>
                                    </p:anim>
                                  </p:childTnLst>
                                </p:cTn>
                              </p:par>
                            </p:childTnLst>
                          </p:cTn>
                        </p:par>
                        <p:par>
                          <p:cTn id="24" fill="hold">
                            <p:stCondLst>
                              <p:cond delay="4000"/>
                            </p:stCondLst>
                            <p:childTnLst>
                              <p:par>
                                <p:cTn id="25" presetID="23" presetClass="entr" presetSubtype="16" fill="hold" grpId="0" nodeType="afterEffect">
                                  <p:stCondLst>
                                    <p:cond delay="0"/>
                                  </p:stCondLst>
                                  <p:childTnLst>
                                    <p:set>
                                      <p:cBhvr>
                                        <p:cTn id="26" dur="1" fill="hold">
                                          <p:stCondLst>
                                            <p:cond delay="0"/>
                                          </p:stCondLst>
                                        </p:cTn>
                                        <p:tgtEl>
                                          <p:spTgt spid="12291">
                                            <p:txEl>
                                              <p:pRg st="7" end="7"/>
                                            </p:txEl>
                                          </p:spTgt>
                                        </p:tgtEl>
                                        <p:attrNameLst>
                                          <p:attrName>style.visibility</p:attrName>
                                        </p:attrNameLst>
                                      </p:cBhvr>
                                      <p:to>
                                        <p:strVal val="visible"/>
                                      </p:to>
                                    </p:set>
                                    <p:anim calcmode="lin" valueType="num">
                                      <p:cBhvr>
                                        <p:cTn id="27" dur="1000" fill="hold"/>
                                        <p:tgtEl>
                                          <p:spTgt spid="12291">
                                            <p:txEl>
                                              <p:pRg st="7" end="7"/>
                                            </p:txEl>
                                          </p:spTgt>
                                        </p:tgtEl>
                                        <p:attrNameLst>
                                          <p:attrName>ppt_w</p:attrName>
                                        </p:attrNameLst>
                                      </p:cBhvr>
                                      <p:tavLst>
                                        <p:tav tm="0">
                                          <p:val>
                                            <p:fltVal val="0"/>
                                          </p:val>
                                        </p:tav>
                                        <p:tav tm="100000">
                                          <p:val>
                                            <p:strVal val="#ppt_w"/>
                                          </p:val>
                                        </p:tav>
                                      </p:tavLst>
                                    </p:anim>
                                    <p:anim calcmode="lin" valueType="num">
                                      <p:cBhvr>
                                        <p:cTn id="28" dur="1000" fill="hold"/>
                                        <p:tgtEl>
                                          <p:spTgt spid="12291">
                                            <p:txEl>
                                              <p:pRg st="7" end="7"/>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91"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115616" y="2060848"/>
            <a:ext cx="7075976" cy="1877437"/>
          </a:xfrm>
          <a:prstGeom prst="rect">
            <a:avLst/>
          </a:prstGeom>
          <a:noFill/>
        </p:spPr>
        <p:txBody>
          <a:bodyPr wrap="square" rtlCol="1">
            <a:spAutoFit/>
          </a:bodyPr>
          <a:lstStyle/>
          <a:p>
            <a:r>
              <a:rPr lang="he-IL" sz="2800" b="1" dirty="0" smtClean="0">
                <a:latin typeface="Guttman Yad-Brush" pitchFamily="2" charset="-79"/>
                <a:cs typeface="+mn-cs"/>
              </a:rPr>
              <a:t>המשותף בין כל אותן שיטות לשימור מזון  הוא העובדה  שכולן יוצרות תנאים</a:t>
            </a:r>
            <a:r>
              <a:rPr lang="he-IL" sz="3200" b="1" dirty="0" smtClean="0">
                <a:latin typeface="Guttman Yad-Brush" pitchFamily="2" charset="-79"/>
                <a:cs typeface="+mn-cs"/>
              </a:rPr>
              <a:t> </a:t>
            </a:r>
            <a:r>
              <a:rPr lang="he-IL" sz="3200" b="1" dirty="0" smtClean="0">
                <a:solidFill>
                  <a:srgbClr val="FF0000"/>
                </a:solidFill>
                <a:latin typeface="Guttman Yad-Brush" pitchFamily="2" charset="-79"/>
                <a:cs typeface="+mn-cs"/>
              </a:rPr>
              <a:t>שמונעים</a:t>
            </a:r>
            <a:r>
              <a:rPr lang="he-IL" sz="3200" b="1" dirty="0" smtClean="0">
                <a:latin typeface="Guttman Yad-Brush" pitchFamily="2" charset="-79"/>
                <a:cs typeface="+mn-cs"/>
              </a:rPr>
              <a:t> </a:t>
            </a:r>
            <a:r>
              <a:rPr lang="he-IL" sz="2800" b="1" dirty="0" smtClean="0">
                <a:latin typeface="Guttman Yad-Brush" pitchFamily="2" charset="-79"/>
                <a:cs typeface="+mn-cs"/>
              </a:rPr>
              <a:t>את התפתחותם של החיידקים  והפטריות שעלולים לקלקל את המזון שלנו. </a:t>
            </a:r>
            <a:endParaRPr lang="he-IL" sz="2800" dirty="0">
              <a:cs typeface="+mn-cs"/>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לבן מעוגל 1"/>
          <p:cNvSpPr/>
          <p:nvPr/>
        </p:nvSpPr>
        <p:spPr bwMode="auto">
          <a:xfrm>
            <a:off x="540321" y="332656"/>
            <a:ext cx="8208961" cy="1151409"/>
          </a:xfrm>
          <a:prstGeom prst="roundRect">
            <a:avLst/>
          </a:prstGeom>
          <a:ln/>
        </p:spPr>
        <p:style>
          <a:lnRef idx="1">
            <a:schemeClr val="accent4"/>
          </a:lnRef>
          <a:fillRef idx="3">
            <a:schemeClr val="accent4"/>
          </a:fillRef>
          <a:effectRef idx="2">
            <a:schemeClr val="accent4"/>
          </a:effectRef>
          <a:fontRef idx="minor">
            <a:schemeClr val="lt1"/>
          </a:fontRef>
        </p:style>
        <p:txBody>
          <a:bodyPr rtlCol="1" anchor="ctr"/>
          <a:lstStyle/>
          <a:p>
            <a:pPr algn="ctr" fontAlgn="auto">
              <a:spcBef>
                <a:spcPts val="0"/>
              </a:spcBef>
              <a:spcAft>
                <a:spcPts val="0"/>
              </a:spcAft>
              <a:defRPr/>
            </a:pPr>
            <a:r>
              <a:rPr lang="he-IL" sz="7200" dirty="0" smtClean="0"/>
              <a:t>עיקרון שימור המזון</a:t>
            </a:r>
            <a:endParaRPr lang="he-IL" sz="7200" dirty="0"/>
          </a:p>
        </p:txBody>
      </p:sp>
      <p:cxnSp>
        <p:nvCxnSpPr>
          <p:cNvPr id="3" name="מחבר חץ ישר 2"/>
          <p:cNvCxnSpPr/>
          <p:nvPr/>
        </p:nvCxnSpPr>
        <p:spPr bwMode="auto">
          <a:xfrm>
            <a:off x="6084168" y="1556073"/>
            <a:ext cx="936104" cy="504056"/>
          </a:xfrm>
          <a:prstGeom prst="straightConnector1">
            <a:avLst/>
          </a:prstGeom>
          <a:ln>
            <a:tailEnd type="arrow"/>
          </a:ln>
        </p:spPr>
        <p:style>
          <a:lnRef idx="1">
            <a:schemeClr val="accent4"/>
          </a:lnRef>
          <a:fillRef idx="3">
            <a:schemeClr val="accent4"/>
          </a:fillRef>
          <a:effectRef idx="2">
            <a:schemeClr val="accent4"/>
          </a:effectRef>
          <a:fontRef idx="minor">
            <a:schemeClr val="lt1"/>
          </a:fontRef>
        </p:style>
      </p:cxnSp>
      <p:cxnSp>
        <p:nvCxnSpPr>
          <p:cNvPr id="4" name="מחבר חץ ישר 3"/>
          <p:cNvCxnSpPr/>
          <p:nvPr/>
        </p:nvCxnSpPr>
        <p:spPr bwMode="auto">
          <a:xfrm flipH="1">
            <a:off x="1979712" y="1556073"/>
            <a:ext cx="1080120" cy="576064"/>
          </a:xfrm>
          <a:prstGeom prst="straightConnector1">
            <a:avLst/>
          </a:prstGeom>
          <a:ln>
            <a:tailEnd type="arrow"/>
          </a:ln>
        </p:spPr>
        <p:style>
          <a:lnRef idx="1">
            <a:schemeClr val="accent4"/>
          </a:lnRef>
          <a:fillRef idx="3">
            <a:schemeClr val="accent4"/>
          </a:fillRef>
          <a:effectRef idx="2">
            <a:schemeClr val="accent4"/>
          </a:effectRef>
          <a:fontRef idx="minor">
            <a:schemeClr val="lt1"/>
          </a:fontRef>
        </p:style>
      </p:cxnSp>
      <p:sp>
        <p:nvSpPr>
          <p:cNvPr id="5" name="מלבן מעוגל 4"/>
          <p:cNvSpPr/>
          <p:nvPr/>
        </p:nvSpPr>
        <p:spPr bwMode="auto">
          <a:xfrm>
            <a:off x="5436096" y="2204864"/>
            <a:ext cx="3312368" cy="1296144"/>
          </a:xfrm>
          <a:prstGeom prst="roundRect">
            <a:avLst/>
          </a:prstGeom>
          <a:ln/>
        </p:spPr>
        <p:style>
          <a:lnRef idx="1">
            <a:schemeClr val="accent4"/>
          </a:lnRef>
          <a:fillRef idx="3">
            <a:schemeClr val="accent4"/>
          </a:fillRef>
          <a:effectRef idx="2">
            <a:schemeClr val="accent4"/>
          </a:effectRef>
          <a:fontRef idx="minor">
            <a:schemeClr val="lt1"/>
          </a:fontRef>
        </p:style>
        <p:txBody>
          <a:bodyPr rtlCol="1" anchor="ctr"/>
          <a:lstStyle/>
          <a:p>
            <a:pPr lvl="0" algn="ctr"/>
            <a:r>
              <a:rPr lang="he-IL" sz="2400" b="1" dirty="0" smtClean="0">
                <a:solidFill>
                  <a:schemeClr val="tx1">
                    <a:lumMod val="95000"/>
                    <a:lumOff val="5000"/>
                  </a:schemeClr>
                </a:solidFill>
              </a:rPr>
              <a:t>עיכוב</a:t>
            </a:r>
            <a:r>
              <a:rPr lang="he-IL" sz="2000" b="1" dirty="0" smtClean="0"/>
              <a:t> ההתרבות של החיידקים במזון </a:t>
            </a:r>
            <a:endParaRPr lang="he-IL" sz="2000" b="1" dirty="0"/>
          </a:p>
        </p:txBody>
      </p:sp>
      <p:sp>
        <p:nvSpPr>
          <p:cNvPr id="6" name="מלבן מעוגל 5"/>
          <p:cNvSpPr/>
          <p:nvPr/>
        </p:nvSpPr>
        <p:spPr bwMode="auto">
          <a:xfrm>
            <a:off x="323528" y="2204864"/>
            <a:ext cx="3096344" cy="1296144"/>
          </a:xfrm>
          <a:prstGeom prst="roundRect">
            <a:avLst/>
          </a:prstGeom>
          <a:ln/>
        </p:spPr>
        <p:style>
          <a:lnRef idx="1">
            <a:schemeClr val="accent4"/>
          </a:lnRef>
          <a:fillRef idx="3">
            <a:schemeClr val="accent4"/>
          </a:fillRef>
          <a:effectRef idx="2">
            <a:schemeClr val="accent4"/>
          </a:effectRef>
          <a:fontRef idx="minor">
            <a:schemeClr val="lt1"/>
          </a:fontRef>
        </p:style>
        <p:txBody>
          <a:bodyPr rtlCol="1" anchor="ctr"/>
          <a:lstStyle/>
          <a:p>
            <a:pPr lvl="0" algn="ctr"/>
            <a:r>
              <a:rPr lang="he-IL" sz="2400" b="1" dirty="0" smtClean="0">
                <a:solidFill>
                  <a:schemeClr val="tx1">
                    <a:lumMod val="95000"/>
                    <a:lumOff val="5000"/>
                  </a:schemeClr>
                </a:solidFill>
              </a:rPr>
              <a:t>סילוק</a:t>
            </a:r>
            <a:r>
              <a:rPr lang="he-IL" sz="2000" b="1" dirty="0" smtClean="0"/>
              <a:t> המיקרואורגניזמים</a:t>
            </a:r>
          </a:p>
          <a:p>
            <a:pPr lvl="0" algn="ctr"/>
            <a:r>
              <a:rPr lang="he-IL" sz="2000" b="1" dirty="0" smtClean="0"/>
              <a:t> מן המזון</a:t>
            </a:r>
            <a:endParaRPr lang="he-IL" sz="2000" b="1" dirty="0"/>
          </a:p>
        </p:txBody>
      </p:sp>
      <p:cxnSp>
        <p:nvCxnSpPr>
          <p:cNvPr id="7" name="מחבר חץ ישר 6"/>
          <p:cNvCxnSpPr/>
          <p:nvPr/>
        </p:nvCxnSpPr>
        <p:spPr bwMode="auto">
          <a:xfrm>
            <a:off x="7092280" y="3501008"/>
            <a:ext cx="0" cy="305023"/>
          </a:xfrm>
          <a:prstGeom prst="straightConnector1">
            <a:avLst/>
          </a:prstGeom>
          <a:ln>
            <a:tailEnd type="arrow"/>
          </a:ln>
        </p:spPr>
        <p:style>
          <a:lnRef idx="1">
            <a:schemeClr val="accent4"/>
          </a:lnRef>
          <a:fillRef idx="3">
            <a:schemeClr val="accent4"/>
          </a:fillRef>
          <a:effectRef idx="2">
            <a:schemeClr val="accent4"/>
          </a:effectRef>
          <a:fontRef idx="minor">
            <a:schemeClr val="lt1"/>
          </a:fontRef>
        </p:style>
      </p:cxnSp>
      <p:cxnSp>
        <p:nvCxnSpPr>
          <p:cNvPr id="8" name="מחבר חץ ישר 7"/>
          <p:cNvCxnSpPr/>
          <p:nvPr/>
        </p:nvCxnSpPr>
        <p:spPr bwMode="auto">
          <a:xfrm>
            <a:off x="3131840" y="3573016"/>
            <a:ext cx="0" cy="360040"/>
          </a:xfrm>
          <a:prstGeom prst="straightConnector1">
            <a:avLst/>
          </a:prstGeom>
          <a:ln>
            <a:tailEnd type="arrow"/>
          </a:ln>
        </p:spPr>
        <p:style>
          <a:lnRef idx="1">
            <a:schemeClr val="accent4"/>
          </a:lnRef>
          <a:fillRef idx="3">
            <a:schemeClr val="accent4"/>
          </a:fillRef>
          <a:effectRef idx="2">
            <a:schemeClr val="accent4"/>
          </a:effectRef>
          <a:fontRef idx="minor">
            <a:schemeClr val="lt1"/>
          </a:fontRef>
        </p:style>
      </p:cxnSp>
      <p:cxnSp>
        <p:nvCxnSpPr>
          <p:cNvPr id="9" name="מחבר חץ ישר 8"/>
          <p:cNvCxnSpPr/>
          <p:nvPr/>
        </p:nvCxnSpPr>
        <p:spPr bwMode="auto">
          <a:xfrm flipH="1">
            <a:off x="971600" y="3573016"/>
            <a:ext cx="12700" cy="360040"/>
          </a:xfrm>
          <a:prstGeom prst="straightConnector1">
            <a:avLst/>
          </a:prstGeom>
          <a:ln>
            <a:tailEnd type="arrow"/>
          </a:ln>
        </p:spPr>
        <p:style>
          <a:lnRef idx="1">
            <a:schemeClr val="accent4"/>
          </a:lnRef>
          <a:fillRef idx="3">
            <a:schemeClr val="accent4"/>
          </a:fillRef>
          <a:effectRef idx="2">
            <a:schemeClr val="accent4"/>
          </a:effectRef>
          <a:fontRef idx="minor">
            <a:schemeClr val="lt1"/>
          </a:fontRef>
        </p:style>
      </p:cxnSp>
      <p:sp>
        <p:nvSpPr>
          <p:cNvPr id="10" name="מלבן מעוגל 9"/>
          <p:cNvSpPr/>
          <p:nvPr/>
        </p:nvSpPr>
        <p:spPr bwMode="auto">
          <a:xfrm>
            <a:off x="5039544" y="3861048"/>
            <a:ext cx="4104456" cy="1296144"/>
          </a:xfrm>
          <a:prstGeom prst="roundRect">
            <a:avLst/>
          </a:prstGeom>
          <a:ln/>
        </p:spPr>
        <p:style>
          <a:lnRef idx="1">
            <a:schemeClr val="accent4"/>
          </a:lnRef>
          <a:fillRef idx="3">
            <a:schemeClr val="accent4"/>
          </a:fillRef>
          <a:effectRef idx="2">
            <a:schemeClr val="accent4"/>
          </a:effectRef>
          <a:fontRef idx="minor">
            <a:schemeClr val="lt1"/>
          </a:fontRef>
        </p:style>
        <p:txBody>
          <a:bodyPr rtlCol="1" anchor="ctr"/>
          <a:lstStyle/>
          <a:p>
            <a:pPr lvl="0" algn="ctr"/>
            <a:r>
              <a:rPr lang="he-IL" sz="2000" b="1" dirty="0" smtClean="0"/>
              <a:t>שינוי התנאים המיטביים הנחוצים להתרבות  המיקרואורגניזמים</a:t>
            </a:r>
          </a:p>
        </p:txBody>
      </p:sp>
      <p:sp>
        <p:nvSpPr>
          <p:cNvPr id="11" name="מלבן מעוגל 10"/>
          <p:cNvSpPr/>
          <p:nvPr/>
        </p:nvSpPr>
        <p:spPr bwMode="auto">
          <a:xfrm>
            <a:off x="2627784" y="4005064"/>
            <a:ext cx="1090613" cy="576064"/>
          </a:xfrm>
          <a:prstGeom prst="roundRect">
            <a:avLst/>
          </a:prstGeom>
          <a:ln/>
        </p:spPr>
        <p:style>
          <a:lnRef idx="1">
            <a:schemeClr val="accent4"/>
          </a:lnRef>
          <a:fillRef idx="3">
            <a:schemeClr val="accent4"/>
          </a:fillRef>
          <a:effectRef idx="2">
            <a:schemeClr val="accent4"/>
          </a:effectRef>
          <a:fontRef idx="minor">
            <a:schemeClr val="lt1"/>
          </a:fontRef>
        </p:style>
        <p:txBody>
          <a:bodyPr rtlCol="1" anchor="ctr"/>
          <a:lstStyle/>
          <a:p>
            <a:pPr algn="ctr" fontAlgn="auto">
              <a:spcBef>
                <a:spcPts val="0"/>
              </a:spcBef>
              <a:spcAft>
                <a:spcPts val="0"/>
              </a:spcAft>
              <a:defRPr/>
            </a:pPr>
            <a:r>
              <a:rPr lang="he-IL" sz="2000" b="1" dirty="0"/>
              <a:t>עיקור</a:t>
            </a:r>
          </a:p>
        </p:txBody>
      </p:sp>
      <p:sp>
        <p:nvSpPr>
          <p:cNvPr id="12" name="מלבן מעוגל 11"/>
          <p:cNvSpPr/>
          <p:nvPr/>
        </p:nvSpPr>
        <p:spPr bwMode="auto">
          <a:xfrm>
            <a:off x="467544" y="4005064"/>
            <a:ext cx="1090613" cy="576064"/>
          </a:xfrm>
          <a:prstGeom prst="roundRect">
            <a:avLst/>
          </a:prstGeom>
          <a:ln/>
        </p:spPr>
        <p:style>
          <a:lnRef idx="1">
            <a:schemeClr val="accent4"/>
          </a:lnRef>
          <a:fillRef idx="3">
            <a:schemeClr val="accent4"/>
          </a:fillRef>
          <a:effectRef idx="2">
            <a:schemeClr val="accent4"/>
          </a:effectRef>
          <a:fontRef idx="minor">
            <a:schemeClr val="lt1"/>
          </a:fontRef>
        </p:style>
        <p:txBody>
          <a:bodyPr rtlCol="1" anchor="ctr"/>
          <a:lstStyle/>
          <a:p>
            <a:pPr algn="ctr" fontAlgn="auto">
              <a:spcBef>
                <a:spcPts val="0"/>
              </a:spcBef>
              <a:spcAft>
                <a:spcPts val="0"/>
              </a:spcAft>
              <a:defRPr/>
            </a:pPr>
            <a:r>
              <a:rPr lang="he-IL" sz="2000" b="1" dirty="0" smtClean="0"/>
              <a:t>חיטוי</a:t>
            </a:r>
            <a:endParaRPr lang="he-IL" sz="2000" b="1" dirty="0"/>
          </a:p>
        </p:txBody>
      </p:sp>
      <p:cxnSp>
        <p:nvCxnSpPr>
          <p:cNvPr id="13" name="מחבר חץ ישר 12"/>
          <p:cNvCxnSpPr/>
          <p:nvPr/>
        </p:nvCxnSpPr>
        <p:spPr bwMode="auto">
          <a:xfrm flipH="1">
            <a:off x="8532440" y="5157192"/>
            <a:ext cx="12700" cy="593055"/>
          </a:xfrm>
          <a:prstGeom prst="straightConnector1">
            <a:avLst/>
          </a:prstGeom>
          <a:ln>
            <a:tailEnd type="arrow"/>
          </a:ln>
        </p:spPr>
        <p:style>
          <a:lnRef idx="1">
            <a:schemeClr val="accent4"/>
          </a:lnRef>
          <a:fillRef idx="3">
            <a:schemeClr val="accent4"/>
          </a:fillRef>
          <a:effectRef idx="2">
            <a:schemeClr val="accent4"/>
          </a:effectRef>
          <a:fontRef idx="minor">
            <a:schemeClr val="lt1"/>
          </a:fontRef>
        </p:style>
      </p:cxnSp>
      <p:cxnSp>
        <p:nvCxnSpPr>
          <p:cNvPr id="14" name="מחבר חץ ישר 13"/>
          <p:cNvCxnSpPr/>
          <p:nvPr/>
        </p:nvCxnSpPr>
        <p:spPr bwMode="auto">
          <a:xfrm flipH="1">
            <a:off x="7380312" y="5157192"/>
            <a:ext cx="12700" cy="593055"/>
          </a:xfrm>
          <a:prstGeom prst="straightConnector1">
            <a:avLst/>
          </a:prstGeom>
          <a:ln>
            <a:tailEnd type="arrow"/>
          </a:ln>
        </p:spPr>
        <p:style>
          <a:lnRef idx="1">
            <a:schemeClr val="accent4"/>
          </a:lnRef>
          <a:fillRef idx="3">
            <a:schemeClr val="accent4"/>
          </a:fillRef>
          <a:effectRef idx="2">
            <a:schemeClr val="accent4"/>
          </a:effectRef>
          <a:fontRef idx="minor">
            <a:schemeClr val="lt1"/>
          </a:fontRef>
        </p:style>
      </p:cxnSp>
      <p:cxnSp>
        <p:nvCxnSpPr>
          <p:cNvPr id="15" name="מחבר חץ ישר 14"/>
          <p:cNvCxnSpPr/>
          <p:nvPr/>
        </p:nvCxnSpPr>
        <p:spPr bwMode="auto">
          <a:xfrm flipH="1">
            <a:off x="6300192" y="5157192"/>
            <a:ext cx="12700" cy="593055"/>
          </a:xfrm>
          <a:prstGeom prst="straightConnector1">
            <a:avLst/>
          </a:prstGeom>
          <a:ln>
            <a:tailEnd type="arrow"/>
          </a:ln>
        </p:spPr>
        <p:style>
          <a:lnRef idx="1">
            <a:schemeClr val="accent4"/>
          </a:lnRef>
          <a:fillRef idx="3">
            <a:schemeClr val="accent4"/>
          </a:fillRef>
          <a:effectRef idx="2">
            <a:schemeClr val="accent4"/>
          </a:effectRef>
          <a:fontRef idx="minor">
            <a:schemeClr val="lt1"/>
          </a:fontRef>
        </p:style>
      </p:cxnSp>
      <p:cxnSp>
        <p:nvCxnSpPr>
          <p:cNvPr id="16" name="מחבר חץ ישר 15"/>
          <p:cNvCxnSpPr/>
          <p:nvPr/>
        </p:nvCxnSpPr>
        <p:spPr bwMode="auto">
          <a:xfrm flipH="1">
            <a:off x="5220072" y="5085184"/>
            <a:ext cx="12700" cy="593055"/>
          </a:xfrm>
          <a:prstGeom prst="straightConnector1">
            <a:avLst/>
          </a:prstGeom>
          <a:ln>
            <a:tailEnd type="arrow"/>
          </a:ln>
        </p:spPr>
        <p:style>
          <a:lnRef idx="1">
            <a:schemeClr val="accent4"/>
          </a:lnRef>
          <a:fillRef idx="3">
            <a:schemeClr val="accent4"/>
          </a:fillRef>
          <a:effectRef idx="2">
            <a:schemeClr val="accent4"/>
          </a:effectRef>
          <a:fontRef idx="minor">
            <a:schemeClr val="lt1"/>
          </a:fontRef>
        </p:style>
      </p:cxnSp>
      <p:sp>
        <p:nvSpPr>
          <p:cNvPr id="17" name="מלבן מעוגל 16"/>
          <p:cNvSpPr/>
          <p:nvPr/>
        </p:nvSpPr>
        <p:spPr bwMode="auto">
          <a:xfrm>
            <a:off x="8054528" y="5805264"/>
            <a:ext cx="1089472" cy="648072"/>
          </a:xfrm>
          <a:prstGeom prst="roundRect">
            <a:avLst/>
          </a:prstGeom>
          <a:ln/>
        </p:spPr>
        <p:style>
          <a:lnRef idx="1">
            <a:schemeClr val="accent4"/>
          </a:lnRef>
          <a:fillRef idx="3">
            <a:schemeClr val="accent4"/>
          </a:fillRef>
          <a:effectRef idx="2">
            <a:schemeClr val="accent4"/>
          </a:effectRef>
          <a:fontRef idx="minor">
            <a:schemeClr val="lt1"/>
          </a:fontRef>
        </p:style>
        <p:txBody>
          <a:bodyPr rtlCol="1" anchor="ctr"/>
          <a:lstStyle/>
          <a:p>
            <a:pPr algn="ctr" fontAlgn="auto">
              <a:spcBef>
                <a:spcPts val="0"/>
              </a:spcBef>
              <a:spcAft>
                <a:spcPts val="0"/>
              </a:spcAft>
              <a:defRPr/>
            </a:pPr>
            <a:r>
              <a:rPr lang="he-IL" sz="2000" b="1" dirty="0"/>
              <a:t>קירור</a:t>
            </a:r>
            <a:r>
              <a:rPr lang="he-IL" dirty="0"/>
              <a:t> </a:t>
            </a:r>
          </a:p>
        </p:txBody>
      </p:sp>
      <p:sp>
        <p:nvSpPr>
          <p:cNvPr id="18" name="מלבן מעוגל 17"/>
          <p:cNvSpPr/>
          <p:nvPr/>
        </p:nvSpPr>
        <p:spPr bwMode="auto">
          <a:xfrm>
            <a:off x="6876256" y="5805264"/>
            <a:ext cx="1089472" cy="648072"/>
          </a:xfrm>
          <a:prstGeom prst="roundRect">
            <a:avLst/>
          </a:prstGeom>
          <a:ln/>
        </p:spPr>
        <p:style>
          <a:lnRef idx="1">
            <a:schemeClr val="accent4"/>
          </a:lnRef>
          <a:fillRef idx="3">
            <a:schemeClr val="accent4"/>
          </a:fillRef>
          <a:effectRef idx="2">
            <a:schemeClr val="accent4"/>
          </a:effectRef>
          <a:fontRef idx="minor">
            <a:schemeClr val="lt1"/>
          </a:fontRef>
        </p:style>
        <p:txBody>
          <a:bodyPr rtlCol="1" anchor="ctr"/>
          <a:lstStyle/>
          <a:p>
            <a:pPr algn="ctr" fontAlgn="auto">
              <a:spcBef>
                <a:spcPts val="0"/>
              </a:spcBef>
              <a:spcAft>
                <a:spcPts val="0"/>
              </a:spcAft>
              <a:defRPr/>
            </a:pPr>
            <a:r>
              <a:rPr lang="he-IL" b="1" dirty="0" smtClean="0"/>
              <a:t>שינוי</a:t>
            </a:r>
          </a:p>
          <a:p>
            <a:pPr algn="ctr" fontAlgn="auto">
              <a:spcBef>
                <a:spcPts val="0"/>
              </a:spcBef>
              <a:spcAft>
                <a:spcPts val="0"/>
              </a:spcAft>
              <a:defRPr/>
            </a:pPr>
            <a:r>
              <a:rPr lang="he-IL" b="1" dirty="0" smtClean="0"/>
              <a:t> </a:t>
            </a:r>
            <a:r>
              <a:rPr lang="en-US" b="1" dirty="0" smtClean="0"/>
              <a:t>pH</a:t>
            </a:r>
            <a:r>
              <a:rPr lang="he-IL" dirty="0" smtClean="0"/>
              <a:t> </a:t>
            </a:r>
            <a:endParaRPr lang="he-IL" dirty="0"/>
          </a:p>
        </p:txBody>
      </p:sp>
      <p:sp>
        <p:nvSpPr>
          <p:cNvPr id="19" name="מלבן מעוגל 18"/>
          <p:cNvSpPr/>
          <p:nvPr/>
        </p:nvSpPr>
        <p:spPr bwMode="auto">
          <a:xfrm>
            <a:off x="5868144" y="5805264"/>
            <a:ext cx="1008112" cy="720799"/>
          </a:xfrm>
          <a:prstGeom prst="roundRect">
            <a:avLst/>
          </a:prstGeom>
          <a:ln/>
        </p:spPr>
        <p:style>
          <a:lnRef idx="1">
            <a:schemeClr val="accent4"/>
          </a:lnRef>
          <a:fillRef idx="3">
            <a:schemeClr val="accent4"/>
          </a:fillRef>
          <a:effectRef idx="2">
            <a:schemeClr val="accent4"/>
          </a:effectRef>
          <a:fontRef idx="minor">
            <a:schemeClr val="lt1"/>
          </a:fontRef>
        </p:style>
        <p:txBody>
          <a:bodyPr rtlCol="1" anchor="ctr"/>
          <a:lstStyle/>
          <a:p>
            <a:pPr algn="ctr" fontAlgn="auto">
              <a:spcBef>
                <a:spcPts val="0"/>
              </a:spcBef>
              <a:spcAft>
                <a:spcPts val="0"/>
              </a:spcAft>
              <a:defRPr/>
            </a:pPr>
            <a:r>
              <a:rPr lang="he-IL" sz="2000" b="1" dirty="0"/>
              <a:t>יבוש</a:t>
            </a:r>
          </a:p>
        </p:txBody>
      </p:sp>
      <p:sp>
        <p:nvSpPr>
          <p:cNvPr id="20" name="מלבן מעוגל 19"/>
          <p:cNvSpPr/>
          <p:nvPr/>
        </p:nvSpPr>
        <p:spPr bwMode="auto">
          <a:xfrm>
            <a:off x="4283968" y="5661248"/>
            <a:ext cx="1584176" cy="942404"/>
          </a:xfrm>
          <a:prstGeom prst="roundRect">
            <a:avLst/>
          </a:prstGeom>
          <a:ln/>
        </p:spPr>
        <p:style>
          <a:lnRef idx="1">
            <a:schemeClr val="accent4"/>
          </a:lnRef>
          <a:fillRef idx="3">
            <a:schemeClr val="accent4"/>
          </a:fillRef>
          <a:effectRef idx="2">
            <a:schemeClr val="accent4"/>
          </a:effectRef>
          <a:fontRef idx="minor">
            <a:schemeClr val="lt1"/>
          </a:fontRef>
        </p:style>
        <p:txBody>
          <a:bodyPr rtlCol="1" anchor="ctr"/>
          <a:lstStyle/>
          <a:p>
            <a:pPr algn="ctr" fontAlgn="auto">
              <a:spcBef>
                <a:spcPts val="0"/>
              </a:spcBef>
              <a:spcAft>
                <a:spcPts val="0"/>
              </a:spcAft>
              <a:defRPr/>
            </a:pPr>
            <a:r>
              <a:rPr lang="he-IL" sz="1600" b="1" dirty="0"/>
              <a:t>שינוי</a:t>
            </a:r>
          </a:p>
          <a:p>
            <a:pPr algn="ctr" fontAlgn="auto">
              <a:spcBef>
                <a:spcPts val="0"/>
              </a:spcBef>
              <a:spcAft>
                <a:spcPts val="0"/>
              </a:spcAft>
              <a:defRPr/>
            </a:pPr>
            <a:r>
              <a:rPr lang="he-IL" sz="1600" b="1" dirty="0"/>
              <a:t>הרכב </a:t>
            </a:r>
            <a:r>
              <a:rPr lang="he-IL" sz="1600" b="1" dirty="0" smtClean="0"/>
              <a:t>המומסים </a:t>
            </a:r>
            <a:r>
              <a:rPr lang="he-IL" sz="1600" b="1" dirty="0"/>
              <a:t>וריכוזם</a:t>
            </a:r>
          </a:p>
        </p:txBody>
      </p:sp>
      <p:sp>
        <p:nvSpPr>
          <p:cNvPr id="21" name="מלבן מעוגל 20"/>
          <p:cNvSpPr/>
          <p:nvPr/>
        </p:nvSpPr>
        <p:spPr bwMode="auto">
          <a:xfrm>
            <a:off x="1907704" y="5229200"/>
            <a:ext cx="2304256" cy="1628800"/>
          </a:xfrm>
          <a:prstGeom prst="roundRect">
            <a:avLst/>
          </a:prstGeom>
          <a:ln/>
        </p:spPr>
        <p:style>
          <a:lnRef idx="1">
            <a:schemeClr val="accent4"/>
          </a:lnRef>
          <a:fillRef idx="3">
            <a:schemeClr val="accent4"/>
          </a:fillRef>
          <a:effectRef idx="2">
            <a:schemeClr val="accent4"/>
          </a:effectRef>
          <a:fontRef idx="minor">
            <a:schemeClr val="lt1"/>
          </a:fontRef>
        </p:style>
        <p:txBody>
          <a:bodyPr rtlCol="1" anchor="ctr"/>
          <a:lstStyle/>
          <a:p>
            <a:pPr lvl="0" algn="ctr"/>
            <a:r>
              <a:rPr lang="he-IL" sz="2000" b="1" dirty="0" smtClean="0"/>
              <a:t>סילוק</a:t>
            </a:r>
            <a:r>
              <a:rPr lang="he-IL" sz="2000" b="1" dirty="0" smtClean="0">
                <a:solidFill>
                  <a:schemeClr val="accent5">
                    <a:lumMod val="75000"/>
                  </a:schemeClr>
                </a:solidFill>
              </a:rPr>
              <a:t> </a:t>
            </a:r>
            <a:r>
              <a:rPr lang="he-IL" sz="2000" b="1" dirty="0" smtClean="0">
                <a:solidFill>
                  <a:schemeClr val="tx2">
                    <a:lumMod val="75000"/>
                  </a:schemeClr>
                </a:solidFill>
                <a:effectLst>
                  <a:outerShdw blurRad="38100" dist="38100" dir="2700000" algn="tl">
                    <a:srgbClr val="000000">
                      <a:alpha val="43137"/>
                    </a:srgbClr>
                  </a:outerShdw>
                </a:effectLst>
              </a:rPr>
              <a:t>כל צורות החיים </a:t>
            </a:r>
            <a:r>
              <a:rPr lang="he-IL" sz="2000" b="1" dirty="0" smtClean="0"/>
              <a:t>של המיקרואורגניזמים,</a:t>
            </a:r>
          </a:p>
          <a:p>
            <a:pPr lvl="0" algn="ctr"/>
            <a:r>
              <a:rPr lang="he-IL" sz="2000" b="1" dirty="0" smtClean="0">
                <a:solidFill>
                  <a:schemeClr val="tx2">
                    <a:lumMod val="75000"/>
                  </a:schemeClr>
                </a:solidFill>
                <a:effectLst>
                  <a:outerShdw blurRad="38100" dist="38100" dir="2700000" algn="tl">
                    <a:srgbClr val="000000">
                      <a:alpha val="43137"/>
                    </a:srgbClr>
                  </a:outerShdw>
                </a:effectLst>
              </a:rPr>
              <a:t> כולל </a:t>
            </a:r>
            <a:r>
              <a:rPr lang="he-IL" sz="2000" b="1" dirty="0" smtClean="0">
                <a:solidFill>
                  <a:schemeClr val="tx2">
                    <a:lumMod val="75000"/>
                  </a:schemeClr>
                </a:solidFill>
                <a:effectLst>
                  <a:outerShdw blurRad="38100" dist="38100" dir="2700000" algn="tl">
                    <a:srgbClr val="000000">
                      <a:alpha val="43137"/>
                    </a:srgbClr>
                  </a:outerShdw>
                </a:effectLst>
                <a:hlinkClick r:id="" action="ppaction://hlinkshowjump?jump=nextslide"/>
              </a:rPr>
              <a:t>הנבגים</a:t>
            </a:r>
            <a:endParaRPr lang="he-IL" sz="2000" b="1" dirty="0">
              <a:solidFill>
                <a:schemeClr val="tx2">
                  <a:lumMod val="75000"/>
                </a:schemeClr>
              </a:solidFill>
              <a:effectLst>
                <a:outerShdw blurRad="38100" dist="38100" dir="2700000" algn="tl">
                  <a:srgbClr val="000000">
                    <a:alpha val="43137"/>
                  </a:srgbClr>
                </a:outerShdw>
              </a:effectLst>
            </a:endParaRPr>
          </a:p>
        </p:txBody>
      </p:sp>
      <p:cxnSp>
        <p:nvCxnSpPr>
          <p:cNvPr id="22" name="מחבר חץ ישר 21"/>
          <p:cNvCxnSpPr/>
          <p:nvPr/>
        </p:nvCxnSpPr>
        <p:spPr bwMode="auto">
          <a:xfrm flipH="1">
            <a:off x="3131840" y="4581128"/>
            <a:ext cx="12700" cy="593055"/>
          </a:xfrm>
          <a:prstGeom prst="straightConnector1">
            <a:avLst/>
          </a:prstGeom>
          <a:ln>
            <a:tailEnd type="arrow"/>
          </a:ln>
        </p:spPr>
        <p:style>
          <a:lnRef idx="1">
            <a:schemeClr val="accent4"/>
          </a:lnRef>
          <a:fillRef idx="3">
            <a:schemeClr val="accent4"/>
          </a:fillRef>
          <a:effectRef idx="2">
            <a:schemeClr val="accent4"/>
          </a:effectRef>
          <a:fontRef idx="minor">
            <a:schemeClr val="lt1"/>
          </a:fontRef>
        </p:style>
      </p:cxnSp>
      <p:sp>
        <p:nvSpPr>
          <p:cNvPr id="23" name="מלבן מעוגל 22"/>
          <p:cNvSpPr/>
          <p:nvPr/>
        </p:nvSpPr>
        <p:spPr bwMode="auto">
          <a:xfrm>
            <a:off x="0" y="5229200"/>
            <a:ext cx="1979712" cy="1628800"/>
          </a:xfrm>
          <a:prstGeom prst="roundRect">
            <a:avLst/>
          </a:prstGeom>
          <a:ln/>
        </p:spPr>
        <p:style>
          <a:lnRef idx="1">
            <a:schemeClr val="accent4"/>
          </a:lnRef>
          <a:fillRef idx="3">
            <a:schemeClr val="accent4"/>
          </a:fillRef>
          <a:effectRef idx="2">
            <a:schemeClr val="accent4"/>
          </a:effectRef>
          <a:fontRef idx="minor">
            <a:schemeClr val="lt1"/>
          </a:fontRef>
        </p:style>
        <p:txBody>
          <a:bodyPr rtlCol="1" anchor="ctr"/>
          <a:lstStyle/>
          <a:p>
            <a:pPr lvl="0" algn="ctr"/>
            <a:r>
              <a:rPr lang="he-IL" sz="2000" b="1" dirty="0" smtClean="0"/>
              <a:t>השמדת החיידקים </a:t>
            </a:r>
          </a:p>
          <a:p>
            <a:pPr lvl="0" algn="ctr"/>
            <a:r>
              <a:rPr lang="he-IL" sz="2000" b="1" dirty="0" smtClean="0"/>
              <a:t> בעלי יכולת הדבקה (</a:t>
            </a:r>
            <a:r>
              <a:rPr lang="he-IL" sz="2000" b="1" dirty="0" smtClean="0">
                <a:solidFill>
                  <a:schemeClr val="tx2">
                    <a:lumMod val="75000"/>
                  </a:schemeClr>
                </a:solidFill>
                <a:effectLst>
                  <a:outerShdw blurRad="38100" dist="38100" dir="2700000" algn="tl">
                    <a:srgbClr val="000000">
                      <a:alpha val="43137"/>
                    </a:srgbClr>
                  </a:outerShdw>
                </a:effectLst>
              </a:rPr>
              <a:t>אין הרג של נבגים</a:t>
            </a:r>
            <a:r>
              <a:rPr lang="he-IL" sz="2000" b="1" dirty="0" smtClean="0"/>
              <a:t>) </a:t>
            </a:r>
            <a:endParaRPr lang="he-IL" sz="2000" b="1" dirty="0"/>
          </a:p>
        </p:txBody>
      </p:sp>
      <p:cxnSp>
        <p:nvCxnSpPr>
          <p:cNvPr id="25" name="מחבר חץ ישר 24"/>
          <p:cNvCxnSpPr/>
          <p:nvPr/>
        </p:nvCxnSpPr>
        <p:spPr bwMode="auto">
          <a:xfrm flipH="1">
            <a:off x="971600" y="4581128"/>
            <a:ext cx="12700" cy="593055"/>
          </a:xfrm>
          <a:prstGeom prst="straightConnector1">
            <a:avLst/>
          </a:prstGeom>
          <a:ln>
            <a:tailEnd type="arrow"/>
          </a:ln>
        </p:spPr>
        <p:style>
          <a:lnRef idx="1">
            <a:schemeClr val="accent4"/>
          </a:lnRef>
          <a:fillRef idx="3">
            <a:schemeClr val="accent4"/>
          </a:fillRef>
          <a:effectRef idx="2">
            <a:schemeClr val="accent4"/>
          </a:effectRef>
          <a:fontRef idx="minor">
            <a:schemeClr val="lt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8" presetClass="entr" presetSubtype="16" fill="hold"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diamond(in)">
                                      <p:cBhvr>
                                        <p:cTn id="12" dur="2000"/>
                                        <p:tgtEl>
                                          <p:spTgt spid="3"/>
                                        </p:tgtEl>
                                      </p:cBhvr>
                                    </p:animEffect>
                                  </p:childTnLst>
                                </p:cTn>
                              </p:par>
                            </p:childTnLst>
                          </p:cTn>
                        </p:par>
                      </p:childTnLst>
                    </p:cTn>
                  </p:par>
                  <p:par>
                    <p:cTn id="13" fill="hold">
                      <p:stCondLst>
                        <p:cond delay="indefinite"/>
                      </p:stCondLst>
                      <p:childTnLst>
                        <p:par>
                          <p:cTn id="14" fill="hold">
                            <p:stCondLst>
                              <p:cond delay="0"/>
                            </p:stCondLst>
                            <p:childTnLst>
                              <p:par>
                                <p:cTn id="15" presetID="8" presetClass="entr" presetSubtype="16"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diamond(in)">
                                      <p:cBhvr>
                                        <p:cTn id="17" dur="2000"/>
                                        <p:tgtEl>
                                          <p:spTgt spid="5"/>
                                        </p:tgtEl>
                                      </p:cBhvr>
                                    </p:animEffect>
                                  </p:childTnLst>
                                </p:cTn>
                              </p:par>
                            </p:childTnLst>
                          </p:cTn>
                        </p:par>
                      </p:childTnLst>
                    </p:cTn>
                  </p:par>
                  <p:par>
                    <p:cTn id="18" fill="hold">
                      <p:stCondLst>
                        <p:cond delay="indefinite"/>
                      </p:stCondLst>
                      <p:childTnLst>
                        <p:par>
                          <p:cTn id="19" fill="hold">
                            <p:stCondLst>
                              <p:cond delay="0"/>
                            </p:stCondLst>
                            <p:childTnLst>
                              <p:par>
                                <p:cTn id="20" presetID="8" presetClass="entr" presetSubtype="16" fill="hold" nodeType="clickEffect">
                                  <p:stCondLst>
                                    <p:cond delay="0"/>
                                  </p:stCondLst>
                                  <p:childTnLst>
                                    <p:set>
                                      <p:cBhvr>
                                        <p:cTn id="21" dur="1" fill="hold">
                                          <p:stCondLst>
                                            <p:cond delay="0"/>
                                          </p:stCondLst>
                                        </p:cTn>
                                        <p:tgtEl>
                                          <p:spTgt spid="7"/>
                                        </p:tgtEl>
                                        <p:attrNameLst>
                                          <p:attrName>style.visibility</p:attrName>
                                        </p:attrNameLst>
                                      </p:cBhvr>
                                      <p:to>
                                        <p:strVal val="visible"/>
                                      </p:to>
                                    </p:set>
                                    <p:animEffect transition="in" filter="diamond(in)">
                                      <p:cBhvr>
                                        <p:cTn id="22" dur="2000"/>
                                        <p:tgtEl>
                                          <p:spTgt spid="7"/>
                                        </p:tgtEl>
                                      </p:cBhvr>
                                    </p:animEffect>
                                  </p:childTnLst>
                                </p:cTn>
                              </p:par>
                            </p:childTnLst>
                          </p:cTn>
                        </p:par>
                      </p:childTnLst>
                    </p:cTn>
                  </p:par>
                  <p:par>
                    <p:cTn id="23" fill="hold">
                      <p:stCondLst>
                        <p:cond delay="indefinite"/>
                      </p:stCondLst>
                      <p:childTnLst>
                        <p:par>
                          <p:cTn id="24" fill="hold">
                            <p:stCondLst>
                              <p:cond delay="0"/>
                            </p:stCondLst>
                            <p:childTnLst>
                              <p:par>
                                <p:cTn id="25" presetID="8" presetClass="entr" presetSubtype="16" fill="hold" grpId="0" nodeType="clickEffect">
                                  <p:stCondLst>
                                    <p:cond delay="0"/>
                                  </p:stCondLst>
                                  <p:childTnLst>
                                    <p:set>
                                      <p:cBhvr>
                                        <p:cTn id="26" dur="1" fill="hold">
                                          <p:stCondLst>
                                            <p:cond delay="0"/>
                                          </p:stCondLst>
                                        </p:cTn>
                                        <p:tgtEl>
                                          <p:spTgt spid="10"/>
                                        </p:tgtEl>
                                        <p:attrNameLst>
                                          <p:attrName>style.visibility</p:attrName>
                                        </p:attrNameLst>
                                      </p:cBhvr>
                                      <p:to>
                                        <p:strVal val="visible"/>
                                      </p:to>
                                    </p:set>
                                    <p:animEffect transition="in" filter="diamond(in)">
                                      <p:cBhvr>
                                        <p:cTn id="27" dur="2000"/>
                                        <p:tgtEl>
                                          <p:spTgt spid="10"/>
                                        </p:tgtEl>
                                      </p:cBhvr>
                                    </p:animEffect>
                                  </p:childTnLst>
                                </p:cTn>
                              </p:par>
                            </p:childTnLst>
                          </p:cTn>
                        </p:par>
                      </p:childTnLst>
                    </p:cTn>
                  </p:par>
                  <p:par>
                    <p:cTn id="28" fill="hold">
                      <p:stCondLst>
                        <p:cond delay="indefinite"/>
                      </p:stCondLst>
                      <p:childTnLst>
                        <p:par>
                          <p:cTn id="29" fill="hold">
                            <p:stCondLst>
                              <p:cond delay="0"/>
                            </p:stCondLst>
                            <p:childTnLst>
                              <p:par>
                                <p:cTn id="30" presetID="8" presetClass="entr" presetSubtype="16" fill="hold" nodeType="clickEffect">
                                  <p:stCondLst>
                                    <p:cond delay="0"/>
                                  </p:stCondLst>
                                  <p:childTnLst>
                                    <p:set>
                                      <p:cBhvr>
                                        <p:cTn id="31" dur="1" fill="hold">
                                          <p:stCondLst>
                                            <p:cond delay="0"/>
                                          </p:stCondLst>
                                        </p:cTn>
                                        <p:tgtEl>
                                          <p:spTgt spid="13"/>
                                        </p:tgtEl>
                                        <p:attrNameLst>
                                          <p:attrName>style.visibility</p:attrName>
                                        </p:attrNameLst>
                                      </p:cBhvr>
                                      <p:to>
                                        <p:strVal val="visible"/>
                                      </p:to>
                                    </p:set>
                                    <p:animEffect transition="in" filter="diamond(in)">
                                      <p:cBhvr>
                                        <p:cTn id="32" dur="2000"/>
                                        <p:tgtEl>
                                          <p:spTgt spid="13"/>
                                        </p:tgtEl>
                                      </p:cBhvr>
                                    </p:animEffect>
                                  </p:childTnLst>
                                </p:cTn>
                              </p:par>
                            </p:childTnLst>
                          </p:cTn>
                        </p:par>
                      </p:childTnLst>
                    </p:cTn>
                  </p:par>
                  <p:par>
                    <p:cTn id="33" fill="hold">
                      <p:stCondLst>
                        <p:cond delay="indefinite"/>
                      </p:stCondLst>
                      <p:childTnLst>
                        <p:par>
                          <p:cTn id="34" fill="hold">
                            <p:stCondLst>
                              <p:cond delay="0"/>
                            </p:stCondLst>
                            <p:childTnLst>
                              <p:par>
                                <p:cTn id="35" presetID="8" presetClass="entr" presetSubtype="16" fill="hold" grpId="0" nodeType="clickEffect">
                                  <p:stCondLst>
                                    <p:cond delay="0"/>
                                  </p:stCondLst>
                                  <p:childTnLst>
                                    <p:set>
                                      <p:cBhvr>
                                        <p:cTn id="36" dur="1" fill="hold">
                                          <p:stCondLst>
                                            <p:cond delay="0"/>
                                          </p:stCondLst>
                                        </p:cTn>
                                        <p:tgtEl>
                                          <p:spTgt spid="17"/>
                                        </p:tgtEl>
                                        <p:attrNameLst>
                                          <p:attrName>style.visibility</p:attrName>
                                        </p:attrNameLst>
                                      </p:cBhvr>
                                      <p:to>
                                        <p:strVal val="visible"/>
                                      </p:to>
                                    </p:set>
                                    <p:animEffect transition="in" filter="diamond(in)">
                                      <p:cBhvr>
                                        <p:cTn id="37" dur="2000"/>
                                        <p:tgtEl>
                                          <p:spTgt spid="17"/>
                                        </p:tgtEl>
                                      </p:cBhvr>
                                    </p:animEffect>
                                  </p:childTnLst>
                                </p:cTn>
                              </p:par>
                            </p:childTnLst>
                          </p:cTn>
                        </p:par>
                      </p:childTnLst>
                    </p:cTn>
                  </p:par>
                  <p:par>
                    <p:cTn id="38" fill="hold">
                      <p:stCondLst>
                        <p:cond delay="indefinite"/>
                      </p:stCondLst>
                      <p:childTnLst>
                        <p:par>
                          <p:cTn id="39" fill="hold">
                            <p:stCondLst>
                              <p:cond delay="0"/>
                            </p:stCondLst>
                            <p:childTnLst>
                              <p:par>
                                <p:cTn id="40" presetID="8" presetClass="entr" presetSubtype="16" fill="hold" nodeType="clickEffect">
                                  <p:stCondLst>
                                    <p:cond delay="0"/>
                                  </p:stCondLst>
                                  <p:childTnLst>
                                    <p:set>
                                      <p:cBhvr>
                                        <p:cTn id="41" dur="1" fill="hold">
                                          <p:stCondLst>
                                            <p:cond delay="0"/>
                                          </p:stCondLst>
                                        </p:cTn>
                                        <p:tgtEl>
                                          <p:spTgt spid="14"/>
                                        </p:tgtEl>
                                        <p:attrNameLst>
                                          <p:attrName>style.visibility</p:attrName>
                                        </p:attrNameLst>
                                      </p:cBhvr>
                                      <p:to>
                                        <p:strVal val="visible"/>
                                      </p:to>
                                    </p:set>
                                    <p:animEffect transition="in" filter="diamond(in)">
                                      <p:cBhvr>
                                        <p:cTn id="42" dur="2000"/>
                                        <p:tgtEl>
                                          <p:spTgt spid="14"/>
                                        </p:tgtEl>
                                      </p:cBhvr>
                                    </p:animEffect>
                                  </p:childTnLst>
                                </p:cTn>
                              </p:par>
                            </p:childTnLst>
                          </p:cTn>
                        </p:par>
                      </p:childTnLst>
                    </p:cTn>
                  </p:par>
                  <p:par>
                    <p:cTn id="43" fill="hold">
                      <p:stCondLst>
                        <p:cond delay="indefinite"/>
                      </p:stCondLst>
                      <p:childTnLst>
                        <p:par>
                          <p:cTn id="44" fill="hold">
                            <p:stCondLst>
                              <p:cond delay="0"/>
                            </p:stCondLst>
                            <p:childTnLst>
                              <p:par>
                                <p:cTn id="45" presetID="8" presetClass="entr" presetSubtype="16" fill="hold" grpId="0" nodeType="clickEffect">
                                  <p:stCondLst>
                                    <p:cond delay="0"/>
                                  </p:stCondLst>
                                  <p:childTnLst>
                                    <p:set>
                                      <p:cBhvr>
                                        <p:cTn id="46" dur="1" fill="hold">
                                          <p:stCondLst>
                                            <p:cond delay="0"/>
                                          </p:stCondLst>
                                        </p:cTn>
                                        <p:tgtEl>
                                          <p:spTgt spid="18"/>
                                        </p:tgtEl>
                                        <p:attrNameLst>
                                          <p:attrName>style.visibility</p:attrName>
                                        </p:attrNameLst>
                                      </p:cBhvr>
                                      <p:to>
                                        <p:strVal val="visible"/>
                                      </p:to>
                                    </p:set>
                                    <p:animEffect transition="in" filter="diamond(in)">
                                      <p:cBhvr>
                                        <p:cTn id="47" dur="2000"/>
                                        <p:tgtEl>
                                          <p:spTgt spid="18"/>
                                        </p:tgtEl>
                                      </p:cBhvr>
                                    </p:animEffect>
                                  </p:childTnLst>
                                </p:cTn>
                              </p:par>
                            </p:childTnLst>
                          </p:cTn>
                        </p:par>
                      </p:childTnLst>
                    </p:cTn>
                  </p:par>
                  <p:par>
                    <p:cTn id="48" fill="hold">
                      <p:stCondLst>
                        <p:cond delay="indefinite"/>
                      </p:stCondLst>
                      <p:childTnLst>
                        <p:par>
                          <p:cTn id="49" fill="hold">
                            <p:stCondLst>
                              <p:cond delay="0"/>
                            </p:stCondLst>
                            <p:childTnLst>
                              <p:par>
                                <p:cTn id="50" presetID="8" presetClass="entr" presetSubtype="16" fill="hold" nodeType="clickEffect">
                                  <p:stCondLst>
                                    <p:cond delay="0"/>
                                  </p:stCondLst>
                                  <p:childTnLst>
                                    <p:set>
                                      <p:cBhvr>
                                        <p:cTn id="51" dur="1" fill="hold">
                                          <p:stCondLst>
                                            <p:cond delay="0"/>
                                          </p:stCondLst>
                                        </p:cTn>
                                        <p:tgtEl>
                                          <p:spTgt spid="15"/>
                                        </p:tgtEl>
                                        <p:attrNameLst>
                                          <p:attrName>style.visibility</p:attrName>
                                        </p:attrNameLst>
                                      </p:cBhvr>
                                      <p:to>
                                        <p:strVal val="visible"/>
                                      </p:to>
                                    </p:set>
                                    <p:animEffect transition="in" filter="diamond(in)">
                                      <p:cBhvr>
                                        <p:cTn id="52" dur="2000"/>
                                        <p:tgtEl>
                                          <p:spTgt spid="15"/>
                                        </p:tgtEl>
                                      </p:cBhvr>
                                    </p:animEffect>
                                  </p:childTnLst>
                                </p:cTn>
                              </p:par>
                            </p:childTnLst>
                          </p:cTn>
                        </p:par>
                      </p:childTnLst>
                    </p:cTn>
                  </p:par>
                  <p:par>
                    <p:cTn id="53" fill="hold">
                      <p:stCondLst>
                        <p:cond delay="indefinite"/>
                      </p:stCondLst>
                      <p:childTnLst>
                        <p:par>
                          <p:cTn id="54" fill="hold">
                            <p:stCondLst>
                              <p:cond delay="0"/>
                            </p:stCondLst>
                            <p:childTnLst>
                              <p:par>
                                <p:cTn id="55" presetID="8" presetClass="entr" presetSubtype="16" fill="hold" grpId="0" nodeType="clickEffect">
                                  <p:stCondLst>
                                    <p:cond delay="0"/>
                                  </p:stCondLst>
                                  <p:childTnLst>
                                    <p:set>
                                      <p:cBhvr>
                                        <p:cTn id="56" dur="1" fill="hold">
                                          <p:stCondLst>
                                            <p:cond delay="0"/>
                                          </p:stCondLst>
                                        </p:cTn>
                                        <p:tgtEl>
                                          <p:spTgt spid="19"/>
                                        </p:tgtEl>
                                        <p:attrNameLst>
                                          <p:attrName>style.visibility</p:attrName>
                                        </p:attrNameLst>
                                      </p:cBhvr>
                                      <p:to>
                                        <p:strVal val="visible"/>
                                      </p:to>
                                    </p:set>
                                    <p:animEffect transition="in" filter="diamond(in)">
                                      <p:cBhvr>
                                        <p:cTn id="57" dur="2000"/>
                                        <p:tgtEl>
                                          <p:spTgt spid="19"/>
                                        </p:tgtEl>
                                      </p:cBhvr>
                                    </p:animEffect>
                                  </p:childTnLst>
                                </p:cTn>
                              </p:par>
                            </p:childTnLst>
                          </p:cTn>
                        </p:par>
                      </p:childTnLst>
                    </p:cTn>
                  </p:par>
                  <p:par>
                    <p:cTn id="58" fill="hold">
                      <p:stCondLst>
                        <p:cond delay="indefinite"/>
                      </p:stCondLst>
                      <p:childTnLst>
                        <p:par>
                          <p:cTn id="59" fill="hold">
                            <p:stCondLst>
                              <p:cond delay="0"/>
                            </p:stCondLst>
                            <p:childTnLst>
                              <p:par>
                                <p:cTn id="60" presetID="8" presetClass="entr" presetSubtype="16" fill="hold" nodeType="clickEffect">
                                  <p:stCondLst>
                                    <p:cond delay="0"/>
                                  </p:stCondLst>
                                  <p:childTnLst>
                                    <p:set>
                                      <p:cBhvr>
                                        <p:cTn id="61" dur="1" fill="hold">
                                          <p:stCondLst>
                                            <p:cond delay="0"/>
                                          </p:stCondLst>
                                        </p:cTn>
                                        <p:tgtEl>
                                          <p:spTgt spid="16"/>
                                        </p:tgtEl>
                                        <p:attrNameLst>
                                          <p:attrName>style.visibility</p:attrName>
                                        </p:attrNameLst>
                                      </p:cBhvr>
                                      <p:to>
                                        <p:strVal val="visible"/>
                                      </p:to>
                                    </p:set>
                                    <p:animEffect transition="in" filter="diamond(in)">
                                      <p:cBhvr>
                                        <p:cTn id="62" dur="2000"/>
                                        <p:tgtEl>
                                          <p:spTgt spid="16"/>
                                        </p:tgtEl>
                                      </p:cBhvr>
                                    </p:animEffect>
                                  </p:childTnLst>
                                </p:cTn>
                              </p:par>
                            </p:childTnLst>
                          </p:cTn>
                        </p:par>
                      </p:childTnLst>
                    </p:cTn>
                  </p:par>
                  <p:par>
                    <p:cTn id="63" fill="hold">
                      <p:stCondLst>
                        <p:cond delay="indefinite"/>
                      </p:stCondLst>
                      <p:childTnLst>
                        <p:par>
                          <p:cTn id="64" fill="hold">
                            <p:stCondLst>
                              <p:cond delay="0"/>
                            </p:stCondLst>
                            <p:childTnLst>
                              <p:par>
                                <p:cTn id="65" presetID="8" presetClass="entr" presetSubtype="16" fill="hold" grpId="0" nodeType="clickEffect">
                                  <p:stCondLst>
                                    <p:cond delay="0"/>
                                  </p:stCondLst>
                                  <p:childTnLst>
                                    <p:set>
                                      <p:cBhvr>
                                        <p:cTn id="66" dur="1" fill="hold">
                                          <p:stCondLst>
                                            <p:cond delay="0"/>
                                          </p:stCondLst>
                                        </p:cTn>
                                        <p:tgtEl>
                                          <p:spTgt spid="20"/>
                                        </p:tgtEl>
                                        <p:attrNameLst>
                                          <p:attrName>style.visibility</p:attrName>
                                        </p:attrNameLst>
                                      </p:cBhvr>
                                      <p:to>
                                        <p:strVal val="visible"/>
                                      </p:to>
                                    </p:set>
                                    <p:animEffect transition="in" filter="diamond(in)">
                                      <p:cBhvr>
                                        <p:cTn id="67" dur="2000"/>
                                        <p:tgtEl>
                                          <p:spTgt spid="20"/>
                                        </p:tgtEl>
                                      </p:cBhvr>
                                    </p:animEffect>
                                  </p:childTnLst>
                                </p:cTn>
                              </p:par>
                            </p:childTnLst>
                          </p:cTn>
                        </p:par>
                      </p:childTnLst>
                    </p:cTn>
                  </p:par>
                  <p:par>
                    <p:cTn id="68" fill="hold">
                      <p:stCondLst>
                        <p:cond delay="indefinite"/>
                      </p:stCondLst>
                      <p:childTnLst>
                        <p:par>
                          <p:cTn id="69" fill="hold">
                            <p:stCondLst>
                              <p:cond delay="0"/>
                            </p:stCondLst>
                            <p:childTnLst>
                              <p:par>
                                <p:cTn id="70" presetID="8" presetClass="entr" presetSubtype="16" fill="hold" nodeType="clickEffect">
                                  <p:stCondLst>
                                    <p:cond delay="0"/>
                                  </p:stCondLst>
                                  <p:childTnLst>
                                    <p:set>
                                      <p:cBhvr>
                                        <p:cTn id="71" dur="1" fill="hold">
                                          <p:stCondLst>
                                            <p:cond delay="0"/>
                                          </p:stCondLst>
                                        </p:cTn>
                                        <p:tgtEl>
                                          <p:spTgt spid="4"/>
                                        </p:tgtEl>
                                        <p:attrNameLst>
                                          <p:attrName>style.visibility</p:attrName>
                                        </p:attrNameLst>
                                      </p:cBhvr>
                                      <p:to>
                                        <p:strVal val="visible"/>
                                      </p:to>
                                    </p:set>
                                    <p:animEffect transition="in" filter="diamond(in)">
                                      <p:cBhvr>
                                        <p:cTn id="72" dur="2000"/>
                                        <p:tgtEl>
                                          <p:spTgt spid="4"/>
                                        </p:tgtEl>
                                      </p:cBhvr>
                                    </p:animEffect>
                                  </p:childTnLst>
                                </p:cTn>
                              </p:par>
                            </p:childTnLst>
                          </p:cTn>
                        </p:par>
                      </p:childTnLst>
                    </p:cTn>
                  </p:par>
                  <p:par>
                    <p:cTn id="73" fill="hold">
                      <p:stCondLst>
                        <p:cond delay="indefinite"/>
                      </p:stCondLst>
                      <p:childTnLst>
                        <p:par>
                          <p:cTn id="74" fill="hold">
                            <p:stCondLst>
                              <p:cond delay="0"/>
                            </p:stCondLst>
                            <p:childTnLst>
                              <p:par>
                                <p:cTn id="75" presetID="8" presetClass="entr" presetSubtype="16" fill="hold" grpId="0" nodeType="clickEffect">
                                  <p:stCondLst>
                                    <p:cond delay="0"/>
                                  </p:stCondLst>
                                  <p:childTnLst>
                                    <p:set>
                                      <p:cBhvr>
                                        <p:cTn id="76" dur="1" fill="hold">
                                          <p:stCondLst>
                                            <p:cond delay="0"/>
                                          </p:stCondLst>
                                        </p:cTn>
                                        <p:tgtEl>
                                          <p:spTgt spid="6"/>
                                        </p:tgtEl>
                                        <p:attrNameLst>
                                          <p:attrName>style.visibility</p:attrName>
                                        </p:attrNameLst>
                                      </p:cBhvr>
                                      <p:to>
                                        <p:strVal val="visible"/>
                                      </p:to>
                                    </p:set>
                                    <p:animEffect transition="in" filter="diamond(in)">
                                      <p:cBhvr>
                                        <p:cTn id="77" dur="2000"/>
                                        <p:tgtEl>
                                          <p:spTgt spid="6"/>
                                        </p:tgtEl>
                                      </p:cBhvr>
                                    </p:animEffect>
                                  </p:childTnLst>
                                </p:cTn>
                              </p:par>
                            </p:childTnLst>
                          </p:cTn>
                        </p:par>
                      </p:childTnLst>
                    </p:cTn>
                  </p:par>
                  <p:par>
                    <p:cTn id="78" fill="hold">
                      <p:stCondLst>
                        <p:cond delay="indefinite"/>
                      </p:stCondLst>
                      <p:childTnLst>
                        <p:par>
                          <p:cTn id="79" fill="hold">
                            <p:stCondLst>
                              <p:cond delay="0"/>
                            </p:stCondLst>
                            <p:childTnLst>
                              <p:par>
                                <p:cTn id="80" presetID="8" presetClass="entr" presetSubtype="16" fill="hold" nodeType="clickEffect">
                                  <p:stCondLst>
                                    <p:cond delay="0"/>
                                  </p:stCondLst>
                                  <p:childTnLst>
                                    <p:set>
                                      <p:cBhvr>
                                        <p:cTn id="81" dur="1" fill="hold">
                                          <p:stCondLst>
                                            <p:cond delay="0"/>
                                          </p:stCondLst>
                                        </p:cTn>
                                        <p:tgtEl>
                                          <p:spTgt spid="8"/>
                                        </p:tgtEl>
                                        <p:attrNameLst>
                                          <p:attrName>style.visibility</p:attrName>
                                        </p:attrNameLst>
                                      </p:cBhvr>
                                      <p:to>
                                        <p:strVal val="visible"/>
                                      </p:to>
                                    </p:set>
                                    <p:animEffect transition="in" filter="diamond(in)">
                                      <p:cBhvr>
                                        <p:cTn id="82" dur="2000"/>
                                        <p:tgtEl>
                                          <p:spTgt spid="8"/>
                                        </p:tgtEl>
                                      </p:cBhvr>
                                    </p:animEffect>
                                  </p:childTnLst>
                                </p:cTn>
                              </p:par>
                            </p:childTnLst>
                          </p:cTn>
                        </p:par>
                      </p:childTnLst>
                    </p:cTn>
                  </p:par>
                  <p:par>
                    <p:cTn id="83" fill="hold">
                      <p:stCondLst>
                        <p:cond delay="indefinite"/>
                      </p:stCondLst>
                      <p:childTnLst>
                        <p:par>
                          <p:cTn id="84" fill="hold">
                            <p:stCondLst>
                              <p:cond delay="0"/>
                            </p:stCondLst>
                            <p:childTnLst>
                              <p:par>
                                <p:cTn id="85" presetID="8" presetClass="entr" presetSubtype="16" fill="hold" grpId="1" nodeType="clickEffect">
                                  <p:stCondLst>
                                    <p:cond delay="0"/>
                                  </p:stCondLst>
                                  <p:childTnLst>
                                    <p:set>
                                      <p:cBhvr>
                                        <p:cTn id="86" dur="1" fill="hold">
                                          <p:stCondLst>
                                            <p:cond delay="0"/>
                                          </p:stCondLst>
                                        </p:cTn>
                                        <p:tgtEl>
                                          <p:spTgt spid="11"/>
                                        </p:tgtEl>
                                        <p:attrNameLst>
                                          <p:attrName>style.visibility</p:attrName>
                                        </p:attrNameLst>
                                      </p:cBhvr>
                                      <p:to>
                                        <p:strVal val="visible"/>
                                      </p:to>
                                    </p:set>
                                    <p:animEffect transition="in" filter="diamond(in)">
                                      <p:cBhvr>
                                        <p:cTn id="87" dur="2000"/>
                                        <p:tgtEl>
                                          <p:spTgt spid="11"/>
                                        </p:tgtEl>
                                      </p:cBhvr>
                                    </p:animEffect>
                                  </p:childTnLst>
                                </p:cTn>
                              </p:par>
                            </p:childTnLst>
                          </p:cTn>
                        </p:par>
                      </p:childTnLst>
                    </p:cTn>
                  </p:par>
                  <p:par>
                    <p:cTn id="88" fill="hold">
                      <p:stCondLst>
                        <p:cond delay="indefinite"/>
                      </p:stCondLst>
                      <p:childTnLst>
                        <p:par>
                          <p:cTn id="89" fill="hold">
                            <p:stCondLst>
                              <p:cond delay="0"/>
                            </p:stCondLst>
                            <p:childTnLst>
                              <p:par>
                                <p:cTn id="90" presetID="8" presetClass="entr" presetSubtype="16" fill="hold" nodeType="clickEffect">
                                  <p:stCondLst>
                                    <p:cond delay="0"/>
                                  </p:stCondLst>
                                  <p:childTnLst>
                                    <p:set>
                                      <p:cBhvr>
                                        <p:cTn id="91" dur="1" fill="hold">
                                          <p:stCondLst>
                                            <p:cond delay="0"/>
                                          </p:stCondLst>
                                        </p:cTn>
                                        <p:tgtEl>
                                          <p:spTgt spid="22"/>
                                        </p:tgtEl>
                                        <p:attrNameLst>
                                          <p:attrName>style.visibility</p:attrName>
                                        </p:attrNameLst>
                                      </p:cBhvr>
                                      <p:to>
                                        <p:strVal val="visible"/>
                                      </p:to>
                                    </p:set>
                                    <p:animEffect transition="in" filter="diamond(in)">
                                      <p:cBhvr>
                                        <p:cTn id="92" dur="2000"/>
                                        <p:tgtEl>
                                          <p:spTgt spid="22"/>
                                        </p:tgtEl>
                                      </p:cBhvr>
                                    </p:animEffect>
                                  </p:childTnLst>
                                </p:cTn>
                              </p:par>
                            </p:childTnLst>
                          </p:cTn>
                        </p:par>
                      </p:childTnLst>
                    </p:cTn>
                  </p:par>
                  <p:par>
                    <p:cTn id="93" fill="hold">
                      <p:stCondLst>
                        <p:cond delay="indefinite"/>
                      </p:stCondLst>
                      <p:childTnLst>
                        <p:par>
                          <p:cTn id="94" fill="hold">
                            <p:stCondLst>
                              <p:cond delay="0"/>
                            </p:stCondLst>
                            <p:childTnLst>
                              <p:par>
                                <p:cTn id="95" presetID="8" presetClass="entr" presetSubtype="16" fill="hold" grpId="0" nodeType="clickEffect">
                                  <p:stCondLst>
                                    <p:cond delay="0"/>
                                  </p:stCondLst>
                                  <p:childTnLst>
                                    <p:set>
                                      <p:cBhvr>
                                        <p:cTn id="96" dur="1" fill="hold">
                                          <p:stCondLst>
                                            <p:cond delay="0"/>
                                          </p:stCondLst>
                                        </p:cTn>
                                        <p:tgtEl>
                                          <p:spTgt spid="21"/>
                                        </p:tgtEl>
                                        <p:attrNameLst>
                                          <p:attrName>style.visibility</p:attrName>
                                        </p:attrNameLst>
                                      </p:cBhvr>
                                      <p:to>
                                        <p:strVal val="visible"/>
                                      </p:to>
                                    </p:set>
                                    <p:animEffect transition="in" filter="diamond(in)">
                                      <p:cBhvr>
                                        <p:cTn id="97" dur="2000"/>
                                        <p:tgtEl>
                                          <p:spTgt spid="21"/>
                                        </p:tgtEl>
                                      </p:cBhvr>
                                    </p:animEffect>
                                  </p:childTnLst>
                                </p:cTn>
                              </p:par>
                            </p:childTnLst>
                          </p:cTn>
                        </p:par>
                      </p:childTnLst>
                    </p:cTn>
                  </p:par>
                  <p:par>
                    <p:cTn id="98" fill="hold">
                      <p:stCondLst>
                        <p:cond delay="indefinite"/>
                      </p:stCondLst>
                      <p:childTnLst>
                        <p:par>
                          <p:cTn id="99" fill="hold">
                            <p:stCondLst>
                              <p:cond delay="0"/>
                            </p:stCondLst>
                            <p:childTnLst>
                              <p:par>
                                <p:cTn id="100" presetID="8" presetClass="entr" presetSubtype="16" fill="hold" nodeType="clickEffect">
                                  <p:stCondLst>
                                    <p:cond delay="0"/>
                                  </p:stCondLst>
                                  <p:childTnLst>
                                    <p:set>
                                      <p:cBhvr>
                                        <p:cTn id="101" dur="1" fill="hold">
                                          <p:stCondLst>
                                            <p:cond delay="0"/>
                                          </p:stCondLst>
                                        </p:cTn>
                                        <p:tgtEl>
                                          <p:spTgt spid="9"/>
                                        </p:tgtEl>
                                        <p:attrNameLst>
                                          <p:attrName>style.visibility</p:attrName>
                                        </p:attrNameLst>
                                      </p:cBhvr>
                                      <p:to>
                                        <p:strVal val="visible"/>
                                      </p:to>
                                    </p:set>
                                    <p:animEffect transition="in" filter="diamond(in)">
                                      <p:cBhvr>
                                        <p:cTn id="102" dur="2000"/>
                                        <p:tgtEl>
                                          <p:spTgt spid="9"/>
                                        </p:tgtEl>
                                      </p:cBhvr>
                                    </p:animEffect>
                                  </p:childTnLst>
                                </p:cTn>
                              </p:par>
                            </p:childTnLst>
                          </p:cTn>
                        </p:par>
                      </p:childTnLst>
                    </p:cTn>
                  </p:par>
                  <p:par>
                    <p:cTn id="103" fill="hold">
                      <p:stCondLst>
                        <p:cond delay="indefinite"/>
                      </p:stCondLst>
                      <p:childTnLst>
                        <p:par>
                          <p:cTn id="104" fill="hold">
                            <p:stCondLst>
                              <p:cond delay="0"/>
                            </p:stCondLst>
                            <p:childTnLst>
                              <p:par>
                                <p:cTn id="105" presetID="8" presetClass="entr" presetSubtype="16" fill="hold" grpId="0" nodeType="clickEffect">
                                  <p:stCondLst>
                                    <p:cond delay="0"/>
                                  </p:stCondLst>
                                  <p:childTnLst>
                                    <p:set>
                                      <p:cBhvr>
                                        <p:cTn id="106" dur="1" fill="hold">
                                          <p:stCondLst>
                                            <p:cond delay="0"/>
                                          </p:stCondLst>
                                        </p:cTn>
                                        <p:tgtEl>
                                          <p:spTgt spid="12"/>
                                        </p:tgtEl>
                                        <p:attrNameLst>
                                          <p:attrName>style.visibility</p:attrName>
                                        </p:attrNameLst>
                                      </p:cBhvr>
                                      <p:to>
                                        <p:strVal val="visible"/>
                                      </p:to>
                                    </p:set>
                                    <p:animEffect transition="in" filter="diamond(in)">
                                      <p:cBhvr>
                                        <p:cTn id="107" dur="2000"/>
                                        <p:tgtEl>
                                          <p:spTgt spid="12"/>
                                        </p:tgtEl>
                                      </p:cBhvr>
                                    </p:animEffect>
                                  </p:childTnLst>
                                </p:cTn>
                              </p:par>
                            </p:childTnLst>
                          </p:cTn>
                        </p:par>
                      </p:childTnLst>
                    </p:cTn>
                  </p:par>
                  <p:par>
                    <p:cTn id="108" fill="hold">
                      <p:stCondLst>
                        <p:cond delay="indefinite"/>
                      </p:stCondLst>
                      <p:childTnLst>
                        <p:par>
                          <p:cTn id="109" fill="hold">
                            <p:stCondLst>
                              <p:cond delay="0"/>
                            </p:stCondLst>
                            <p:childTnLst>
                              <p:par>
                                <p:cTn id="110" presetID="8" presetClass="entr" presetSubtype="16" fill="hold" nodeType="clickEffect">
                                  <p:stCondLst>
                                    <p:cond delay="0"/>
                                  </p:stCondLst>
                                  <p:childTnLst>
                                    <p:set>
                                      <p:cBhvr>
                                        <p:cTn id="111" dur="1" fill="hold">
                                          <p:stCondLst>
                                            <p:cond delay="0"/>
                                          </p:stCondLst>
                                        </p:cTn>
                                        <p:tgtEl>
                                          <p:spTgt spid="25"/>
                                        </p:tgtEl>
                                        <p:attrNameLst>
                                          <p:attrName>style.visibility</p:attrName>
                                        </p:attrNameLst>
                                      </p:cBhvr>
                                      <p:to>
                                        <p:strVal val="visible"/>
                                      </p:to>
                                    </p:set>
                                    <p:animEffect transition="in" filter="diamond(in)">
                                      <p:cBhvr>
                                        <p:cTn id="112" dur="2000"/>
                                        <p:tgtEl>
                                          <p:spTgt spid="25"/>
                                        </p:tgtEl>
                                      </p:cBhvr>
                                    </p:animEffect>
                                  </p:childTnLst>
                                </p:cTn>
                              </p:par>
                            </p:childTnLst>
                          </p:cTn>
                        </p:par>
                      </p:childTnLst>
                    </p:cTn>
                  </p:par>
                  <p:par>
                    <p:cTn id="113" fill="hold">
                      <p:stCondLst>
                        <p:cond delay="indefinite"/>
                      </p:stCondLst>
                      <p:childTnLst>
                        <p:par>
                          <p:cTn id="114" fill="hold">
                            <p:stCondLst>
                              <p:cond delay="0"/>
                            </p:stCondLst>
                            <p:childTnLst>
                              <p:par>
                                <p:cTn id="115" presetID="8" presetClass="entr" presetSubtype="16" fill="hold" grpId="0" nodeType="clickEffect">
                                  <p:stCondLst>
                                    <p:cond delay="0"/>
                                  </p:stCondLst>
                                  <p:childTnLst>
                                    <p:set>
                                      <p:cBhvr>
                                        <p:cTn id="116" dur="1" fill="hold">
                                          <p:stCondLst>
                                            <p:cond delay="0"/>
                                          </p:stCondLst>
                                        </p:cTn>
                                        <p:tgtEl>
                                          <p:spTgt spid="23"/>
                                        </p:tgtEl>
                                        <p:attrNameLst>
                                          <p:attrName>style.visibility</p:attrName>
                                        </p:attrNameLst>
                                      </p:cBhvr>
                                      <p:to>
                                        <p:strVal val="visible"/>
                                      </p:to>
                                    </p:set>
                                    <p:animEffect transition="in" filter="diamond(in)">
                                      <p:cBhvr>
                                        <p:cTn id="117" dur="2000"/>
                                        <p:tgtEl>
                                          <p:spTgt spid="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5" grpId="0" animBg="1"/>
      <p:bldP spid="6" grpId="0" animBg="1"/>
      <p:bldP spid="10" grpId="0" animBg="1"/>
      <p:bldP spid="11" grpId="1" animBg="1"/>
      <p:bldP spid="12" grpId="0" animBg="1"/>
      <p:bldP spid="17" grpId="0" animBg="1"/>
      <p:bldP spid="18" grpId="0" animBg="1"/>
      <p:bldP spid="19" grpId="0" animBg="1"/>
      <p:bldP spid="20" grpId="0" animBg="1"/>
      <p:bldP spid="21" grpId="0" animBg="1"/>
      <p:bldP spid="23"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187624" y="908720"/>
            <a:ext cx="6768752" cy="4801314"/>
          </a:xfrm>
          <a:prstGeom prst="rect">
            <a:avLst/>
          </a:prstGeom>
          <a:noFill/>
        </p:spPr>
        <p:txBody>
          <a:bodyPr wrap="square" rtlCol="1">
            <a:spAutoFit/>
          </a:bodyPr>
          <a:lstStyle/>
          <a:p>
            <a:r>
              <a:rPr lang="he-IL" sz="2400" b="1" dirty="0" smtClean="0">
                <a:solidFill>
                  <a:schemeClr val="tx2">
                    <a:lumMod val="60000"/>
                    <a:lumOff val="40000"/>
                  </a:schemeClr>
                </a:solidFill>
                <a:effectLst>
                  <a:outerShdw blurRad="38100" dist="38100" dir="2700000" algn="tl">
                    <a:srgbClr val="000000">
                      <a:alpha val="43137"/>
                    </a:srgbClr>
                  </a:outerShdw>
                </a:effectLst>
              </a:rPr>
              <a:t>נבגים-</a:t>
            </a:r>
            <a:r>
              <a:rPr lang="he-IL" sz="2400" b="1" dirty="0" smtClean="0"/>
              <a:t> צורת חיים של חיידקים. הנבג הוא חיידק שנכנס למצב של חילוף חומרים איטי מאד עד למצב של חוסר פעילות . תופעה זו קורית אצל חלק מהחיידקים, והיא מתרחשת כאשר התנאים הסביבתיים הדרושים לו לקיום תהליכי החיים נהיים גרועים.</a:t>
            </a:r>
          </a:p>
          <a:p>
            <a:r>
              <a:rPr lang="he-IL" sz="2400" b="1" dirty="0" smtClean="0"/>
              <a:t>החיידק לא מת אלא עובר למצב של "תרדמת". צורה זו מגנה על החיידק מפני שינויים קיצוניים כמו קור, חום, יובש ועוד, ומאפשרת לחיידק לעבור את התקופה הסביבתית הקשה מבלי שהוא ניזוק..</a:t>
            </a:r>
          </a:p>
          <a:p>
            <a:r>
              <a:rPr lang="he-IL" sz="2400" b="1" dirty="0" smtClean="0"/>
              <a:t>כשתנאי הסביבה הופכים להיות לטובים יותר הנבג עובר ממצב של תרדמת למצב של חיידק פעיל המבצע חילוף חומרים רגיל.</a:t>
            </a:r>
          </a:p>
          <a:p>
            <a:endParaRPr lang="he-IL"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כותרת 5"/>
          <p:cNvSpPr>
            <a:spLocks noGrp="1"/>
          </p:cNvSpPr>
          <p:nvPr>
            <p:ph type="title"/>
          </p:nvPr>
        </p:nvSpPr>
        <p:spPr>
          <a:xfrm>
            <a:off x="467544" y="2708920"/>
            <a:ext cx="8229600" cy="1143000"/>
          </a:xfrm>
        </p:spPr>
        <p:style>
          <a:lnRef idx="2">
            <a:schemeClr val="accent6">
              <a:shade val="50000"/>
            </a:schemeClr>
          </a:lnRef>
          <a:fillRef idx="1">
            <a:schemeClr val="accent6"/>
          </a:fillRef>
          <a:effectRef idx="0">
            <a:schemeClr val="accent6"/>
          </a:effectRef>
          <a:fontRef idx="minor">
            <a:schemeClr val="lt1"/>
          </a:fontRef>
        </p:style>
        <p:txBody>
          <a:bodyPr/>
          <a:lstStyle/>
          <a:p>
            <a:r>
              <a:rPr lang="he-IL" dirty="0" smtClean="0"/>
              <a:t>דרכים לסילוק המיקרואורגניזמים</a:t>
            </a:r>
            <a:br>
              <a:rPr lang="he-IL" dirty="0" smtClean="0"/>
            </a:br>
            <a:r>
              <a:rPr lang="he-IL" dirty="0" smtClean="0"/>
              <a:t> מן המזון</a:t>
            </a:r>
            <a:endParaRPr lang="he-IL"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ערכת נושא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ערכת נושא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2929</TotalTime>
  <Words>1783</Words>
  <Application>Microsoft Office PowerPoint</Application>
  <PresentationFormat>‫הצגה על המסך (4:3)</PresentationFormat>
  <Paragraphs>227</Paragraphs>
  <Slides>29</Slides>
  <Notes>12</Notes>
  <HiddenSlides>0</HiddenSlides>
  <MMClips>0</MMClips>
  <ScaleCrop>false</ScaleCrop>
  <HeadingPairs>
    <vt:vector size="4" baseType="variant">
      <vt:variant>
        <vt:lpstr>ערכת נושא</vt:lpstr>
      </vt:variant>
      <vt:variant>
        <vt:i4>1</vt:i4>
      </vt:variant>
      <vt:variant>
        <vt:lpstr>כותרות שקופיות</vt:lpstr>
      </vt:variant>
      <vt:variant>
        <vt:i4>29</vt:i4>
      </vt:variant>
    </vt:vector>
  </HeadingPairs>
  <TitlesOfParts>
    <vt:vector size="30" baseType="lpstr">
      <vt:lpstr>ערכת נושא Office</vt:lpstr>
      <vt:lpstr>שימור  מזון</vt:lpstr>
      <vt:lpstr>שקופית 2</vt:lpstr>
      <vt:lpstr>הסטוריה של שימור המזון שימור מזון בתקופת התנ"ך</vt:lpstr>
      <vt:lpstr>הסטוריה של שימור המזון-המשך   צבאות נפוליון (1799) וקופסאות השימורים.</vt:lpstr>
      <vt:lpstr> מה יתרום לנו הידע על שימור המזון ?</vt:lpstr>
      <vt:lpstr>שקופית 6</vt:lpstr>
      <vt:lpstr>שקופית 7</vt:lpstr>
      <vt:lpstr>שקופית 8</vt:lpstr>
      <vt:lpstr>דרכים לסילוק המיקרואורגניזמים  מן המזון</vt:lpstr>
      <vt:lpstr>שקופית 10</vt:lpstr>
      <vt:lpstr>שקופית 11</vt:lpstr>
      <vt:lpstr>שיטת כימיות </vt:lpstr>
      <vt:lpstr>שיטה פיזיקאלית </vt:lpstr>
      <vt:lpstr>שקופית 14</vt:lpstr>
      <vt:lpstr>שקופית 15</vt:lpstr>
      <vt:lpstr>שיטת הסינון</vt:lpstr>
      <vt:lpstr>שיטת ההקרנה</vt:lpstr>
      <vt:lpstr>שיטת החימום</vt:lpstr>
      <vt:lpstr>החימום  כשיטה לעיקור וכשיטה לחיטוי (פיסטור),  מה ההבדל? </vt:lpstr>
      <vt:lpstr>החימום  כשיטה לעיקור וכשיטה לחיטוי (פיסטור),  מה ההבדל? </vt:lpstr>
      <vt:lpstr>טבלה מסכמת המשווה בין  תהליך העיקור והפיסטור</vt:lpstr>
      <vt:lpstr>דרכים לעיכוב התרבות של חיידקים במזון</vt:lpstr>
      <vt:lpstr>שיטת הקירור </vt:lpstr>
      <vt:lpstr>שיטת ההקפאה </vt:lpstr>
      <vt:lpstr>שיטת היבוש </vt:lpstr>
      <vt:lpstr>שיטת המלחה\המתקה (שינוי הרכב מומסים וריכוזם) </vt:lpstr>
      <vt:lpstr>שיטת ההחמצה </vt:lpstr>
      <vt:lpstr>שימוש בחומרים משמרים</vt:lpstr>
      <vt:lpstr>שאלות לדיון </vt:lpstr>
    </vt:vector>
  </TitlesOfParts>
  <Company>Home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שקופית 1</dc:title>
  <dc:creator>Buchbut</dc:creator>
  <cp:lastModifiedBy>user</cp:lastModifiedBy>
  <cp:revision>103</cp:revision>
  <dcterms:created xsi:type="dcterms:W3CDTF">2013-05-01T13:36:27Z</dcterms:created>
  <dcterms:modified xsi:type="dcterms:W3CDTF">2017-03-20T11:54:13Z</dcterms:modified>
</cp:coreProperties>
</file>