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1"/>
  </p:notesMasterIdLst>
  <p:sldIdLst>
    <p:sldId id="260" r:id="rId2"/>
    <p:sldId id="282" r:id="rId3"/>
    <p:sldId id="277" r:id="rId4"/>
    <p:sldId id="279" r:id="rId5"/>
    <p:sldId id="262" r:id="rId6"/>
    <p:sldId id="296" r:id="rId7"/>
    <p:sldId id="298" r:id="rId8"/>
    <p:sldId id="299" r:id="rId9"/>
    <p:sldId id="294" r:id="rId10"/>
    <p:sldId id="290" r:id="rId11"/>
    <p:sldId id="291" r:id="rId12"/>
    <p:sldId id="303" r:id="rId13"/>
    <p:sldId id="304" r:id="rId14"/>
    <p:sldId id="302" r:id="rId15"/>
    <p:sldId id="289" r:id="rId16"/>
    <p:sldId id="297" r:id="rId17"/>
    <p:sldId id="270" r:id="rId18"/>
    <p:sldId id="300" r:id="rId19"/>
    <p:sldId id="292" r:id="rId20"/>
    <p:sldId id="301" r:id="rId21"/>
    <p:sldId id="295" r:id="rId22"/>
    <p:sldId id="293" r:id="rId23"/>
    <p:sldId id="281" r:id="rId24"/>
    <p:sldId id="266" r:id="rId25"/>
    <p:sldId id="267" r:id="rId26"/>
    <p:sldId id="268" r:id="rId27"/>
    <p:sldId id="269" r:id="rId28"/>
    <p:sldId id="271" r:id="rId29"/>
    <p:sldId id="272" r:id="rId30"/>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6" autoAdjust="0"/>
    <p:restoredTop sz="81900" autoAdjust="0"/>
  </p:normalViewPr>
  <p:slideViewPr>
    <p:cSldViewPr>
      <p:cViewPr>
        <p:scale>
          <a:sx n="66" d="100"/>
          <a:sy n="66" d="100"/>
        </p:scale>
        <p:origin x="-1488" y="-72"/>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989029-E155-460E-B8C4-A94DE10257C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pPr rtl="1"/>
          <a:endParaRPr lang="he-IL"/>
        </a:p>
      </dgm:t>
    </dgm:pt>
    <dgm:pt modelId="{F4F489C2-033A-4B2F-BC17-A9598BAB007A}">
      <dgm:prSet phldrT="[טקסט]">
        <dgm:style>
          <a:lnRef idx="1">
            <a:schemeClr val="accent1"/>
          </a:lnRef>
          <a:fillRef idx="2">
            <a:schemeClr val="accent1"/>
          </a:fillRef>
          <a:effectRef idx="1">
            <a:schemeClr val="accent1"/>
          </a:effectRef>
          <a:fontRef idx="minor">
            <a:schemeClr val="dk1"/>
          </a:fontRef>
        </dgm:style>
      </dgm:prSet>
      <dgm:spPr/>
      <dgm:t>
        <a:bodyPr/>
        <a:lstStyle/>
        <a:p>
          <a:pPr rtl="1"/>
          <a:r>
            <a:rPr lang="he-IL" dirty="0" smtClean="0"/>
            <a:t>חיטוי</a:t>
          </a:r>
          <a:endParaRPr lang="he-IL" dirty="0"/>
        </a:p>
      </dgm:t>
    </dgm:pt>
    <dgm:pt modelId="{7591E781-7200-4876-B552-97C20A7CD92E}" type="parTrans" cxnId="{25353C5B-0F33-4928-A7C8-DC917F40E31F}">
      <dgm:prSet/>
      <dgm:spPr/>
      <dgm:t>
        <a:bodyPr/>
        <a:lstStyle/>
        <a:p>
          <a:pPr rtl="1"/>
          <a:endParaRPr lang="he-IL"/>
        </a:p>
      </dgm:t>
    </dgm:pt>
    <dgm:pt modelId="{EEAD030D-4741-4E75-A900-0CCF8F781618}" type="sibTrans" cxnId="{25353C5B-0F33-4928-A7C8-DC917F40E31F}">
      <dgm:prSet/>
      <dgm:spPr/>
      <dgm:t>
        <a:bodyPr/>
        <a:lstStyle/>
        <a:p>
          <a:pPr rtl="1"/>
          <a:endParaRPr lang="he-IL"/>
        </a:p>
      </dgm:t>
    </dgm:pt>
    <dgm:pt modelId="{950E137E-0EAD-4AE1-9158-18DDE6E2E7B9}">
      <dgm:prSet phldrT="[טקסט]">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he-IL" dirty="0" smtClean="0"/>
            <a:t>בשיטות כימיות</a:t>
          </a:r>
          <a:endParaRPr lang="he-IL" dirty="0"/>
        </a:p>
      </dgm:t>
    </dgm:pt>
    <dgm:pt modelId="{14207382-33AA-4B68-828E-7DB012D4AA91}" type="parTrans" cxnId="{55A695BF-DC7B-4EF8-825B-19BF2A2F256E}">
      <dgm:prSet/>
      <dgm:spPr/>
      <dgm:t>
        <a:bodyPr/>
        <a:lstStyle/>
        <a:p>
          <a:pPr rtl="1"/>
          <a:endParaRPr lang="he-IL"/>
        </a:p>
      </dgm:t>
    </dgm:pt>
    <dgm:pt modelId="{931A4407-92A7-4EE3-BE1A-DD7D64A587BF}" type="sibTrans" cxnId="{55A695BF-DC7B-4EF8-825B-19BF2A2F256E}">
      <dgm:prSet/>
      <dgm:spPr/>
      <dgm:t>
        <a:bodyPr/>
        <a:lstStyle/>
        <a:p>
          <a:pPr rtl="1"/>
          <a:endParaRPr lang="he-IL"/>
        </a:p>
      </dgm:t>
    </dgm:pt>
    <dgm:pt modelId="{2AC6BD88-EC93-4AE9-A3C5-3EC3E9451DC6}">
      <dgm:prSet phldrT="[טקסט]">
        <dgm:style>
          <a:lnRef idx="1">
            <a:schemeClr val="accent2"/>
          </a:lnRef>
          <a:fillRef idx="2">
            <a:schemeClr val="accent2"/>
          </a:fillRef>
          <a:effectRef idx="1">
            <a:schemeClr val="accent2"/>
          </a:effectRef>
          <a:fontRef idx="minor">
            <a:schemeClr val="dk1"/>
          </a:fontRef>
        </dgm:style>
      </dgm:prSet>
      <dgm:spPr/>
      <dgm:t>
        <a:bodyPr/>
        <a:lstStyle/>
        <a:p>
          <a:pPr rtl="1"/>
          <a:r>
            <a:rPr lang="he-IL" dirty="0" smtClean="0"/>
            <a:t>בשיטות </a:t>
          </a:r>
          <a:r>
            <a:rPr lang="he-IL" dirty="0" err="1" smtClean="0"/>
            <a:t>פיזיקליות</a:t>
          </a:r>
          <a:endParaRPr lang="he-IL" dirty="0"/>
        </a:p>
      </dgm:t>
    </dgm:pt>
    <dgm:pt modelId="{5076D9D9-C3E5-48E2-A59F-DBB830EDC4E4}" type="parTrans" cxnId="{AFDC7F29-71A9-4A43-9A37-B4B2AD14A0E0}">
      <dgm:prSet/>
      <dgm:spPr/>
      <dgm:t>
        <a:bodyPr/>
        <a:lstStyle/>
        <a:p>
          <a:pPr rtl="1"/>
          <a:endParaRPr lang="he-IL"/>
        </a:p>
      </dgm:t>
    </dgm:pt>
    <dgm:pt modelId="{223C2654-8401-474D-B152-04ADAEDE0279}" type="sibTrans" cxnId="{AFDC7F29-71A9-4A43-9A37-B4B2AD14A0E0}">
      <dgm:prSet/>
      <dgm:spPr/>
      <dgm:t>
        <a:bodyPr/>
        <a:lstStyle/>
        <a:p>
          <a:pPr rtl="1"/>
          <a:endParaRPr lang="he-IL"/>
        </a:p>
      </dgm:t>
    </dgm:pt>
    <dgm:pt modelId="{86B5EED5-D63A-483B-9782-77C435BE2B86}" type="pres">
      <dgm:prSet presAssocID="{A7989029-E155-460E-B8C4-A94DE10257C0}" presName="diagram" presStyleCnt="0">
        <dgm:presLayoutVars>
          <dgm:chMax val="1"/>
          <dgm:dir/>
          <dgm:animLvl val="ctr"/>
          <dgm:resizeHandles val="exact"/>
        </dgm:presLayoutVars>
      </dgm:prSet>
      <dgm:spPr/>
      <dgm:t>
        <a:bodyPr/>
        <a:lstStyle/>
        <a:p>
          <a:pPr rtl="1"/>
          <a:endParaRPr lang="he-IL"/>
        </a:p>
      </dgm:t>
    </dgm:pt>
    <dgm:pt modelId="{61F2AF04-92E7-438F-9D8E-03C473A4CDE7}" type="pres">
      <dgm:prSet presAssocID="{A7989029-E155-460E-B8C4-A94DE10257C0}" presName="matrix" presStyleCnt="0"/>
      <dgm:spPr/>
    </dgm:pt>
    <dgm:pt modelId="{05F79EBC-D5B3-4E5C-BC49-84C5BF28AB49}" type="pres">
      <dgm:prSet presAssocID="{A7989029-E155-460E-B8C4-A94DE10257C0}" presName="tile1" presStyleLbl="node1" presStyleIdx="0" presStyleCnt="4" custLinFactY="9855" custLinFactNeighborX="-4725" custLinFactNeighborY="100000">
        <dgm:style>
          <a:lnRef idx="3">
            <a:schemeClr val="lt1"/>
          </a:lnRef>
          <a:fillRef idx="1">
            <a:schemeClr val="accent5"/>
          </a:fillRef>
          <a:effectRef idx="1">
            <a:schemeClr val="accent5"/>
          </a:effectRef>
          <a:fontRef idx="minor">
            <a:schemeClr val="lt1"/>
          </a:fontRef>
        </dgm:style>
      </dgm:prSet>
      <dgm:spPr/>
      <dgm:t>
        <a:bodyPr/>
        <a:lstStyle/>
        <a:p>
          <a:pPr rtl="1"/>
          <a:endParaRPr lang="he-IL"/>
        </a:p>
      </dgm:t>
    </dgm:pt>
    <dgm:pt modelId="{06DF1D4B-C905-4255-BDCC-3A1710206740}" type="pres">
      <dgm:prSet presAssocID="{A7989029-E155-460E-B8C4-A94DE10257C0}" presName="tile1text" presStyleLbl="node1" presStyleIdx="0" presStyleCnt="4">
        <dgm:presLayoutVars>
          <dgm:chMax val="0"/>
          <dgm:chPref val="0"/>
          <dgm:bulletEnabled val="1"/>
        </dgm:presLayoutVars>
      </dgm:prSet>
      <dgm:spPr/>
      <dgm:t>
        <a:bodyPr/>
        <a:lstStyle/>
        <a:p>
          <a:pPr rtl="1"/>
          <a:endParaRPr lang="he-IL"/>
        </a:p>
      </dgm:t>
    </dgm:pt>
    <dgm:pt modelId="{C901CD86-7641-47E8-86AB-C849BE8F1CA0}" type="pres">
      <dgm:prSet presAssocID="{A7989029-E155-460E-B8C4-A94DE10257C0}" presName="tile2" presStyleLbl="node1" presStyleIdx="1" presStyleCnt="4" custLinFactNeighborX="18123" custLinFactNeighborY="-10631"/>
      <dgm:spPr/>
      <dgm:t>
        <a:bodyPr/>
        <a:lstStyle/>
        <a:p>
          <a:pPr rtl="1"/>
          <a:endParaRPr lang="he-IL"/>
        </a:p>
      </dgm:t>
    </dgm:pt>
    <dgm:pt modelId="{A15EE8B4-2BE8-4E1C-A516-7AEA1948B49E}" type="pres">
      <dgm:prSet presAssocID="{A7989029-E155-460E-B8C4-A94DE10257C0}" presName="tile2text" presStyleLbl="node1" presStyleIdx="1" presStyleCnt="4">
        <dgm:presLayoutVars>
          <dgm:chMax val="0"/>
          <dgm:chPref val="0"/>
          <dgm:bulletEnabled val="1"/>
        </dgm:presLayoutVars>
      </dgm:prSet>
      <dgm:spPr/>
      <dgm:t>
        <a:bodyPr/>
        <a:lstStyle/>
        <a:p>
          <a:pPr rtl="1"/>
          <a:endParaRPr lang="he-IL"/>
        </a:p>
      </dgm:t>
    </dgm:pt>
    <dgm:pt modelId="{C9038F04-4C75-4A57-9504-66D55FAE6F24}" type="pres">
      <dgm:prSet presAssocID="{A7989029-E155-460E-B8C4-A94DE10257C0}" presName="tile3" presStyleLbl="node1" presStyleIdx="2" presStyleCnt="4" custLinFactNeighborX="54337" custLinFactNeighborY="13398"/>
      <dgm:spPr>
        <a:noFill/>
        <a:ln>
          <a:noFill/>
        </a:ln>
      </dgm:spPr>
    </dgm:pt>
    <dgm:pt modelId="{33672694-1D3C-408A-BF24-69A341D0513E}" type="pres">
      <dgm:prSet presAssocID="{A7989029-E155-460E-B8C4-A94DE10257C0}" presName="tile3text" presStyleLbl="node1" presStyleIdx="2" presStyleCnt="4">
        <dgm:presLayoutVars>
          <dgm:chMax val="0"/>
          <dgm:chPref val="0"/>
          <dgm:bulletEnabled val="1"/>
        </dgm:presLayoutVars>
      </dgm:prSet>
      <dgm:spPr/>
    </dgm:pt>
    <dgm:pt modelId="{8A281CA7-4181-4961-8A10-F4A7B3BAABCB}" type="pres">
      <dgm:prSet presAssocID="{A7989029-E155-460E-B8C4-A94DE10257C0}" presName="tile4" presStyleLbl="node1" presStyleIdx="3" presStyleCnt="4"/>
      <dgm:spPr>
        <a:noFill/>
        <a:ln>
          <a:noFill/>
        </a:ln>
      </dgm:spPr>
      <dgm:t>
        <a:bodyPr/>
        <a:lstStyle/>
        <a:p>
          <a:pPr rtl="1"/>
          <a:endParaRPr lang="he-IL"/>
        </a:p>
      </dgm:t>
    </dgm:pt>
    <dgm:pt modelId="{423125ED-7C81-4432-8C62-A42A843E608C}" type="pres">
      <dgm:prSet presAssocID="{A7989029-E155-460E-B8C4-A94DE10257C0}" presName="tile4text" presStyleLbl="node1" presStyleIdx="3" presStyleCnt="4">
        <dgm:presLayoutVars>
          <dgm:chMax val="0"/>
          <dgm:chPref val="0"/>
          <dgm:bulletEnabled val="1"/>
        </dgm:presLayoutVars>
      </dgm:prSet>
      <dgm:spPr/>
    </dgm:pt>
    <dgm:pt modelId="{137EA50D-93BD-44CF-AC2B-0E1276912D70}" type="pres">
      <dgm:prSet presAssocID="{A7989029-E155-460E-B8C4-A94DE10257C0}" presName="centerTile" presStyleLbl="fgShp" presStyleIdx="0" presStyleCnt="1">
        <dgm:presLayoutVars>
          <dgm:chMax val="0"/>
          <dgm:chPref val="0"/>
        </dgm:presLayoutVars>
      </dgm:prSet>
      <dgm:spPr/>
      <dgm:t>
        <a:bodyPr/>
        <a:lstStyle/>
        <a:p>
          <a:pPr rtl="1"/>
          <a:endParaRPr lang="he-IL"/>
        </a:p>
      </dgm:t>
    </dgm:pt>
  </dgm:ptLst>
  <dgm:cxnLst>
    <dgm:cxn modelId="{9AE3BA1D-D92E-4401-959C-644301A29E0C}" type="presOf" srcId="{2AC6BD88-EC93-4AE9-A3C5-3EC3E9451DC6}" destId="{A15EE8B4-2BE8-4E1C-A516-7AEA1948B49E}" srcOrd="1" destOrd="0" presId="urn:microsoft.com/office/officeart/2005/8/layout/matrix1"/>
    <dgm:cxn modelId="{55A695BF-DC7B-4EF8-825B-19BF2A2F256E}" srcId="{F4F489C2-033A-4B2F-BC17-A9598BAB007A}" destId="{950E137E-0EAD-4AE1-9158-18DDE6E2E7B9}" srcOrd="0" destOrd="0" parTransId="{14207382-33AA-4B68-828E-7DB012D4AA91}" sibTransId="{931A4407-92A7-4EE3-BE1A-DD7D64A587BF}"/>
    <dgm:cxn modelId="{5905AEC1-ED04-4E15-82FE-9166C593E724}" type="presOf" srcId="{A7989029-E155-460E-B8C4-A94DE10257C0}" destId="{86B5EED5-D63A-483B-9782-77C435BE2B86}" srcOrd="0" destOrd="0" presId="urn:microsoft.com/office/officeart/2005/8/layout/matrix1"/>
    <dgm:cxn modelId="{FC5F66EF-22FC-42BA-8D9C-F6CCFD5C54E2}" type="presOf" srcId="{950E137E-0EAD-4AE1-9158-18DDE6E2E7B9}" destId="{05F79EBC-D5B3-4E5C-BC49-84C5BF28AB49}" srcOrd="0" destOrd="0" presId="urn:microsoft.com/office/officeart/2005/8/layout/matrix1"/>
    <dgm:cxn modelId="{B9A4BB31-A87C-46FD-B59E-2C0C1CC587DD}" type="presOf" srcId="{F4F489C2-033A-4B2F-BC17-A9598BAB007A}" destId="{137EA50D-93BD-44CF-AC2B-0E1276912D70}" srcOrd="0" destOrd="0" presId="urn:microsoft.com/office/officeart/2005/8/layout/matrix1"/>
    <dgm:cxn modelId="{AFDC7F29-71A9-4A43-9A37-B4B2AD14A0E0}" srcId="{F4F489C2-033A-4B2F-BC17-A9598BAB007A}" destId="{2AC6BD88-EC93-4AE9-A3C5-3EC3E9451DC6}" srcOrd="1" destOrd="0" parTransId="{5076D9D9-C3E5-48E2-A59F-DBB830EDC4E4}" sibTransId="{223C2654-8401-474D-B152-04ADAEDE0279}"/>
    <dgm:cxn modelId="{CF5EF5BC-EB8F-4D4F-A96F-60A68ACF003D}" type="presOf" srcId="{2AC6BD88-EC93-4AE9-A3C5-3EC3E9451DC6}" destId="{C901CD86-7641-47E8-86AB-C849BE8F1CA0}" srcOrd="0" destOrd="0" presId="urn:microsoft.com/office/officeart/2005/8/layout/matrix1"/>
    <dgm:cxn modelId="{41A8E41A-3434-4872-95EC-905557B298CD}" type="presOf" srcId="{950E137E-0EAD-4AE1-9158-18DDE6E2E7B9}" destId="{06DF1D4B-C905-4255-BDCC-3A1710206740}" srcOrd="1" destOrd="0" presId="urn:microsoft.com/office/officeart/2005/8/layout/matrix1"/>
    <dgm:cxn modelId="{25353C5B-0F33-4928-A7C8-DC917F40E31F}" srcId="{A7989029-E155-460E-B8C4-A94DE10257C0}" destId="{F4F489C2-033A-4B2F-BC17-A9598BAB007A}" srcOrd="0" destOrd="0" parTransId="{7591E781-7200-4876-B552-97C20A7CD92E}" sibTransId="{EEAD030D-4741-4E75-A900-0CCF8F781618}"/>
    <dgm:cxn modelId="{F472D987-D816-47DD-9852-902B1A46205C}" type="presParOf" srcId="{86B5EED5-D63A-483B-9782-77C435BE2B86}" destId="{61F2AF04-92E7-438F-9D8E-03C473A4CDE7}" srcOrd="0" destOrd="0" presId="urn:microsoft.com/office/officeart/2005/8/layout/matrix1"/>
    <dgm:cxn modelId="{E5696A5A-FDD5-48FD-8ED0-44FECAB7AA0E}" type="presParOf" srcId="{61F2AF04-92E7-438F-9D8E-03C473A4CDE7}" destId="{05F79EBC-D5B3-4E5C-BC49-84C5BF28AB49}" srcOrd="0" destOrd="0" presId="urn:microsoft.com/office/officeart/2005/8/layout/matrix1"/>
    <dgm:cxn modelId="{EA02DBF6-0FBD-4AB9-A50A-E2258C742D53}" type="presParOf" srcId="{61F2AF04-92E7-438F-9D8E-03C473A4CDE7}" destId="{06DF1D4B-C905-4255-BDCC-3A1710206740}" srcOrd="1" destOrd="0" presId="urn:microsoft.com/office/officeart/2005/8/layout/matrix1"/>
    <dgm:cxn modelId="{154CF520-F2D3-41A9-8327-F908CD5ACF69}" type="presParOf" srcId="{61F2AF04-92E7-438F-9D8E-03C473A4CDE7}" destId="{C901CD86-7641-47E8-86AB-C849BE8F1CA0}" srcOrd="2" destOrd="0" presId="urn:microsoft.com/office/officeart/2005/8/layout/matrix1"/>
    <dgm:cxn modelId="{9CBAEA11-AF37-4262-89E9-E6D31111D133}" type="presParOf" srcId="{61F2AF04-92E7-438F-9D8E-03C473A4CDE7}" destId="{A15EE8B4-2BE8-4E1C-A516-7AEA1948B49E}" srcOrd="3" destOrd="0" presId="urn:microsoft.com/office/officeart/2005/8/layout/matrix1"/>
    <dgm:cxn modelId="{79F48659-FE06-4315-84E5-508F811DF71C}" type="presParOf" srcId="{61F2AF04-92E7-438F-9D8E-03C473A4CDE7}" destId="{C9038F04-4C75-4A57-9504-66D55FAE6F24}" srcOrd="4" destOrd="0" presId="urn:microsoft.com/office/officeart/2005/8/layout/matrix1"/>
    <dgm:cxn modelId="{71376A23-BA9A-468F-B719-8EFE5F1949F5}" type="presParOf" srcId="{61F2AF04-92E7-438F-9D8E-03C473A4CDE7}" destId="{33672694-1D3C-408A-BF24-69A341D0513E}" srcOrd="5" destOrd="0" presId="urn:microsoft.com/office/officeart/2005/8/layout/matrix1"/>
    <dgm:cxn modelId="{9822E4DA-456D-477B-A546-BEF04C805317}" type="presParOf" srcId="{61F2AF04-92E7-438F-9D8E-03C473A4CDE7}" destId="{8A281CA7-4181-4961-8A10-F4A7B3BAABCB}" srcOrd="6" destOrd="0" presId="urn:microsoft.com/office/officeart/2005/8/layout/matrix1"/>
    <dgm:cxn modelId="{E5DE76EE-A5D1-4C26-AEA6-BDA5E1C77866}" type="presParOf" srcId="{61F2AF04-92E7-438F-9D8E-03C473A4CDE7}" destId="{423125ED-7C81-4432-8C62-A42A843E608C}" srcOrd="7" destOrd="0" presId="urn:microsoft.com/office/officeart/2005/8/layout/matrix1"/>
    <dgm:cxn modelId="{1CF004C7-38EC-42DE-95DE-C21BD5929DE2}" type="presParOf" srcId="{86B5EED5-D63A-483B-9782-77C435BE2B86}" destId="{137EA50D-93BD-44CF-AC2B-0E1276912D70}"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AB7174-1574-47E2-A9C5-7CAE17B23E4B}" type="doc">
      <dgm:prSet loTypeId="urn:microsoft.com/office/officeart/2005/8/layout/hList1" loCatId="list" qsTypeId="urn:microsoft.com/office/officeart/2005/8/quickstyle/simple2" qsCatId="simple" csTypeId="urn:microsoft.com/office/officeart/2005/8/colors/colorful1#1" csCatId="colorful" phldr="1"/>
      <dgm:spPr/>
      <dgm:t>
        <a:bodyPr/>
        <a:lstStyle/>
        <a:p>
          <a:pPr rtl="1"/>
          <a:endParaRPr lang="he-IL"/>
        </a:p>
      </dgm:t>
    </dgm:pt>
    <dgm:pt modelId="{870103E6-325B-4446-98F6-26BFFB7D179F}">
      <dgm:prSet phldrT="[טקסט]"/>
      <dgm:spPr/>
      <dgm:t>
        <a:bodyPr/>
        <a:lstStyle/>
        <a:p>
          <a:pPr rtl="1"/>
          <a:r>
            <a:rPr lang="he-IL" dirty="0" smtClean="0"/>
            <a:t>שיטות </a:t>
          </a:r>
          <a:r>
            <a:rPr lang="he-IL" dirty="0" err="1" smtClean="0"/>
            <a:t>פיזיקליות</a:t>
          </a:r>
          <a:endParaRPr lang="he-IL" dirty="0"/>
        </a:p>
      </dgm:t>
    </dgm:pt>
    <dgm:pt modelId="{AB9A5E23-2275-48EC-9009-E02836AC382C}" type="parTrans" cxnId="{66D4B779-3ACB-4229-A41D-4A9BDD53B1DE}">
      <dgm:prSet/>
      <dgm:spPr/>
      <dgm:t>
        <a:bodyPr/>
        <a:lstStyle/>
        <a:p>
          <a:pPr rtl="1"/>
          <a:endParaRPr lang="he-IL"/>
        </a:p>
      </dgm:t>
    </dgm:pt>
    <dgm:pt modelId="{E525A672-DD7B-4F33-A610-0B73E4A6EC10}" type="sibTrans" cxnId="{66D4B779-3ACB-4229-A41D-4A9BDD53B1DE}">
      <dgm:prSet/>
      <dgm:spPr/>
      <dgm:t>
        <a:bodyPr/>
        <a:lstStyle/>
        <a:p>
          <a:pPr rtl="1"/>
          <a:endParaRPr lang="he-IL"/>
        </a:p>
      </dgm:t>
    </dgm:pt>
    <dgm:pt modelId="{DFA89B06-E26D-46D6-8B5E-149C34562198}">
      <dgm:prSet phldrT="[טקסט]"/>
      <dgm:spPr/>
      <dgm:t>
        <a:bodyPr/>
        <a:lstStyle/>
        <a:p>
          <a:pPr rtl="1"/>
          <a:r>
            <a:rPr lang="he-IL" b="1" dirty="0" smtClean="0"/>
            <a:t>חום – </a:t>
          </a:r>
          <a:r>
            <a:rPr lang="he-IL" b="1" dirty="0" err="1" smtClean="0"/>
            <a:t>פיסטור</a:t>
          </a:r>
          <a:r>
            <a:rPr lang="he-IL" b="1" dirty="0" smtClean="0"/>
            <a:t>.</a:t>
          </a:r>
          <a:endParaRPr lang="he-IL" dirty="0"/>
        </a:p>
      </dgm:t>
    </dgm:pt>
    <dgm:pt modelId="{D58CD717-99F4-4C53-9924-64EB71820544}" type="parTrans" cxnId="{0E19905B-44F2-4305-A8B1-C3C8286522D9}">
      <dgm:prSet/>
      <dgm:spPr/>
      <dgm:t>
        <a:bodyPr/>
        <a:lstStyle/>
        <a:p>
          <a:pPr rtl="1"/>
          <a:endParaRPr lang="he-IL"/>
        </a:p>
      </dgm:t>
    </dgm:pt>
    <dgm:pt modelId="{0E3F78B8-E672-4235-88DE-1FD0D4EC5912}" type="sibTrans" cxnId="{0E19905B-44F2-4305-A8B1-C3C8286522D9}">
      <dgm:prSet/>
      <dgm:spPr/>
      <dgm:t>
        <a:bodyPr/>
        <a:lstStyle/>
        <a:p>
          <a:pPr rtl="1"/>
          <a:endParaRPr lang="he-IL"/>
        </a:p>
      </dgm:t>
    </dgm:pt>
    <dgm:pt modelId="{3C63443F-245E-48CF-873C-531441DC5400}">
      <dgm:prSet phldrT="[טקסט]"/>
      <dgm:spPr/>
      <dgm:t>
        <a:bodyPr/>
        <a:lstStyle/>
        <a:p>
          <a:pPr rtl="1"/>
          <a:r>
            <a:rPr lang="he-IL" dirty="0" smtClean="0"/>
            <a:t>שיטות כימיות</a:t>
          </a:r>
          <a:endParaRPr lang="he-IL" dirty="0"/>
        </a:p>
      </dgm:t>
    </dgm:pt>
    <dgm:pt modelId="{12337A21-D65A-4E91-A228-8828942B2D18}" type="parTrans" cxnId="{7C806338-587C-4875-ABF2-EB3BBAD19493}">
      <dgm:prSet/>
      <dgm:spPr/>
      <dgm:t>
        <a:bodyPr/>
        <a:lstStyle/>
        <a:p>
          <a:pPr rtl="1"/>
          <a:endParaRPr lang="he-IL"/>
        </a:p>
      </dgm:t>
    </dgm:pt>
    <dgm:pt modelId="{7B465D20-A50E-4C2C-BDD7-391156D2E88D}" type="sibTrans" cxnId="{7C806338-587C-4875-ABF2-EB3BBAD19493}">
      <dgm:prSet/>
      <dgm:spPr/>
      <dgm:t>
        <a:bodyPr/>
        <a:lstStyle/>
        <a:p>
          <a:pPr rtl="1"/>
          <a:endParaRPr lang="he-IL"/>
        </a:p>
      </dgm:t>
    </dgm:pt>
    <dgm:pt modelId="{17A00193-5052-410A-92D8-770CD9D13BAA}">
      <dgm:prSet phldrT="[טקסט]"/>
      <dgm:spPr/>
      <dgm:t>
        <a:bodyPr/>
        <a:lstStyle/>
        <a:p>
          <a:pPr rtl="1"/>
          <a:r>
            <a:rPr lang="he-IL" dirty="0" smtClean="0"/>
            <a:t>שימוש בחומרים כימיים הפוגעים במיקרואורגניזמים הנמצאים בשלב ההתרבות, למשל: אוזון</a:t>
          </a:r>
          <a:endParaRPr lang="he-IL" dirty="0"/>
        </a:p>
      </dgm:t>
    </dgm:pt>
    <dgm:pt modelId="{F12EFF60-F82F-4B46-926B-E5EB77A9E69F}" type="parTrans" cxnId="{002D4C6E-ADB1-4069-83DD-0F2EC145A279}">
      <dgm:prSet/>
      <dgm:spPr/>
      <dgm:t>
        <a:bodyPr/>
        <a:lstStyle/>
        <a:p>
          <a:pPr rtl="1"/>
          <a:endParaRPr lang="he-IL"/>
        </a:p>
      </dgm:t>
    </dgm:pt>
    <dgm:pt modelId="{3C96E675-5371-4927-926C-47C162100B9F}" type="sibTrans" cxnId="{002D4C6E-ADB1-4069-83DD-0F2EC145A279}">
      <dgm:prSet/>
      <dgm:spPr/>
      <dgm:t>
        <a:bodyPr/>
        <a:lstStyle/>
        <a:p>
          <a:pPr rtl="1"/>
          <a:endParaRPr lang="he-IL"/>
        </a:p>
      </dgm:t>
    </dgm:pt>
    <dgm:pt modelId="{EE8B9CDA-5247-4D73-BA5E-2AD838A5979D}" type="pres">
      <dgm:prSet presAssocID="{B1AB7174-1574-47E2-A9C5-7CAE17B23E4B}" presName="Name0" presStyleCnt="0">
        <dgm:presLayoutVars>
          <dgm:dir/>
          <dgm:animLvl val="lvl"/>
          <dgm:resizeHandles val="exact"/>
        </dgm:presLayoutVars>
      </dgm:prSet>
      <dgm:spPr/>
      <dgm:t>
        <a:bodyPr/>
        <a:lstStyle/>
        <a:p>
          <a:pPr rtl="1"/>
          <a:endParaRPr lang="he-IL"/>
        </a:p>
      </dgm:t>
    </dgm:pt>
    <dgm:pt modelId="{847E727D-88FF-4F9C-BB3E-C6C46D4D5711}" type="pres">
      <dgm:prSet presAssocID="{870103E6-325B-4446-98F6-26BFFB7D179F}" presName="composite" presStyleCnt="0"/>
      <dgm:spPr/>
    </dgm:pt>
    <dgm:pt modelId="{D18F4229-D63B-4544-AC1A-F60FE2570709}" type="pres">
      <dgm:prSet presAssocID="{870103E6-325B-4446-98F6-26BFFB7D179F}" presName="parTx" presStyleLbl="alignNode1" presStyleIdx="0" presStyleCnt="2">
        <dgm:presLayoutVars>
          <dgm:chMax val="0"/>
          <dgm:chPref val="0"/>
          <dgm:bulletEnabled val="1"/>
        </dgm:presLayoutVars>
      </dgm:prSet>
      <dgm:spPr/>
      <dgm:t>
        <a:bodyPr/>
        <a:lstStyle/>
        <a:p>
          <a:pPr rtl="1"/>
          <a:endParaRPr lang="he-IL"/>
        </a:p>
      </dgm:t>
    </dgm:pt>
    <dgm:pt modelId="{B843BF66-3AE4-4415-9B05-D12C78ED9A8F}" type="pres">
      <dgm:prSet presAssocID="{870103E6-325B-4446-98F6-26BFFB7D179F}" presName="desTx" presStyleLbl="alignAccFollowNode1" presStyleIdx="0" presStyleCnt="2">
        <dgm:presLayoutVars>
          <dgm:bulletEnabled val="1"/>
        </dgm:presLayoutVars>
      </dgm:prSet>
      <dgm:spPr/>
      <dgm:t>
        <a:bodyPr/>
        <a:lstStyle/>
        <a:p>
          <a:pPr rtl="1"/>
          <a:endParaRPr lang="he-IL"/>
        </a:p>
      </dgm:t>
    </dgm:pt>
    <dgm:pt modelId="{8758F13F-BEE4-4047-A2C0-0BA8D8BCB31D}" type="pres">
      <dgm:prSet presAssocID="{E525A672-DD7B-4F33-A610-0B73E4A6EC10}" presName="space" presStyleCnt="0"/>
      <dgm:spPr/>
    </dgm:pt>
    <dgm:pt modelId="{BB7AC54B-3C66-4C58-B21C-7DF0E6DAE3F7}" type="pres">
      <dgm:prSet presAssocID="{3C63443F-245E-48CF-873C-531441DC5400}" presName="composite" presStyleCnt="0"/>
      <dgm:spPr/>
    </dgm:pt>
    <dgm:pt modelId="{2D3241D2-A943-4C5A-9B04-C03B3AFCCC1F}" type="pres">
      <dgm:prSet presAssocID="{3C63443F-245E-48CF-873C-531441DC5400}" presName="parTx" presStyleLbl="alignNode1" presStyleIdx="1" presStyleCnt="2" custLinFactNeighborX="1999" custLinFactNeighborY="680">
        <dgm:presLayoutVars>
          <dgm:chMax val="0"/>
          <dgm:chPref val="0"/>
          <dgm:bulletEnabled val="1"/>
        </dgm:presLayoutVars>
      </dgm:prSet>
      <dgm:spPr/>
      <dgm:t>
        <a:bodyPr/>
        <a:lstStyle/>
        <a:p>
          <a:pPr rtl="1"/>
          <a:endParaRPr lang="he-IL"/>
        </a:p>
      </dgm:t>
    </dgm:pt>
    <dgm:pt modelId="{DEAFE180-84D0-4E7E-987B-B82637794F61}" type="pres">
      <dgm:prSet presAssocID="{3C63443F-245E-48CF-873C-531441DC5400}" presName="desTx" presStyleLbl="alignAccFollowNode1" presStyleIdx="1" presStyleCnt="2">
        <dgm:presLayoutVars>
          <dgm:bulletEnabled val="1"/>
        </dgm:presLayoutVars>
      </dgm:prSet>
      <dgm:spPr/>
      <dgm:t>
        <a:bodyPr/>
        <a:lstStyle/>
        <a:p>
          <a:pPr rtl="1"/>
          <a:endParaRPr lang="he-IL"/>
        </a:p>
      </dgm:t>
    </dgm:pt>
  </dgm:ptLst>
  <dgm:cxnLst>
    <dgm:cxn modelId="{7C806338-587C-4875-ABF2-EB3BBAD19493}" srcId="{B1AB7174-1574-47E2-A9C5-7CAE17B23E4B}" destId="{3C63443F-245E-48CF-873C-531441DC5400}" srcOrd="1" destOrd="0" parTransId="{12337A21-D65A-4E91-A228-8828942B2D18}" sibTransId="{7B465D20-A50E-4C2C-BDD7-391156D2E88D}"/>
    <dgm:cxn modelId="{6723B28F-52D1-4DC5-A332-B083A8EFE30C}" type="presOf" srcId="{870103E6-325B-4446-98F6-26BFFB7D179F}" destId="{D18F4229-D63B-4544-AC1A-F60FE2570709}" srcOrd="0" destOrd="0" presId="urn:microsoft.com/office/officeart/2005/8/layout/hList1"/>
    <dgm:cxn modelId="{3AEBD16F-1095-40B6-A3E1-BAA57038E5F2}" type="presOf" srcId="{17A00193-5052-410A-92D8-770CD9D13BAA}" destId="{DEAFE180-84D0-4E7E-987B-B82637794F61}" srcOrd="0" destOrd="0" presId="urn:microsoft.com/office/officeart/2005/8/layout/hList1"/>
    <dgm:cxn modelId="{002D4C6E-ADB1-4069-83DD-0F2EC145A279}" srcId="{3C63443F-245E-48CF-873C-531441DC5400}" destId="{17A00193-5052-410A-92D8-770CD9D13BAA}" srcOrd="0" destOrd="0" parTransId="{F12EFF60-F82F-4B46-926B-E5EB77A9E69F}" sibTransId="{3C96E675-5371-4927-926C-47C162100B9F}"/>
    <dgm:cxn modelId="{0A320BE2-D173-4CC0-8BDE-12D388479403}" type="presOf" srcId="{DFA89B06-E26D-46D6-8B5E-149C34562198}" destId="{B843BF66-3AE4-4415-9B05-D12C78ED9A8F}" srcOrd="0" destOrd="0" presId="urn:microsoft.com/office/officeart/2005/8/layout/hList1"/>
    <dgm:cxn modelId="{66D4B779-3ACB-4229-A41D-4A9BDD53B1DE}" srcId="{B1AB7174-1574-47E2-A9C5-7CAE17B23E4B}" destId="{870103E6-325B-4446-98F6-26BFFB7D179F}" srcOrd="0" destOrd="0" parTransId="{AB9A5E23-2275-48EC-9009-E02836AC382C}" sibTransId="{E525A672-DD7B-4F33-A610-0B73E4A6EC10}"/>
    <dgm:cxn modelId="{206502C4-6824-4FE9-846E-80D89656976D}" type="presOf" srcId="{3C63443F-245E-48CF-873C-531441DC5400}" destId="{2D3241D2-A943-4C5A-9B04-C03B3AFCCC1F}" srcOrd="0" destOrd="0" presId="urn:microsoft.com/office/officeart/2005/8/layout/hList1"/>
    <dgm:cxn modelId="{0E19905B-44F2-4305-A8B1-C3C8286522D9}" srcId="{870103E6-325B-4446-98F6-26BFFB7D179F}" destId="{DFA89B06-E26D-46D6-8B5E-149C34562198}" srcOrd="0" destOrd="0" parTransId="{D58CD717-99F4-4C53-9924-64EB71820544}" sibTransId="{0E3F78B8-E672-4235-88DE-1FD0D4EC5912}"/>
    <dgm:cxn modelId="{72E0C066-C548-4255-AFBA-6EAD742E63EF}" type="presOf" srcId="{B1AB7174-1574-47E2-A9C5-7CAE17B23E4B}" destId="{EE8B9CDA-5247-4D73-BA5E-2AD838A5979D}" srcOrd="0" destOrd="0" presId="urn:microsoft.com/office/officeart/2005/8/layout/hList1"/>
    <dgm:cxn modelId="{27314650-FE68-4FE1-86E8-CD1795A8A686}" type="presParOf" srcId="{EE8B9CDA-5247-4D73-BA5E-2AD838A5979D}" destId="{847E727D-88FF-4F9C-BB3E-C6C46D4D5711}" srcOrd="0" destOrd="0" presId="urn:microsoft.com/office/officeart/2005/8/layout/hList1"/>
    <dgm:cxn modelId="{8BD6CE5A-923E-4BEA-8AEC-D66FEF610D86}" type="presParOf" srcId="{847E727D-88FF-4F9C-BB3E-C6C46D4D5711}" destId="{D18F4229-D63B-4544-AC1A-F60FE2570709}" srcOrd="0" destOrd="0" presId="urn:microsoft.com/office/officeart/2005/8/layout/hList1"/>
    <dgm:cxn modelId="{EC8A5237-5410-48DF-80DB-23E21B63C51B}" type="presParOf" srcId="{847E727D-88FF-4F9C-BB3E-C6C46D4D5711}" destId="{B843BF66-3AE4-4415-9B05-D12C78ED9A8F}" srcOrd="1" destOrd="0" presId="urn:microsoft.com/office/officeart/2005/8/layout/hList1"/>
    <dgm:cxn modelId="{86726137-35D9-493A-9751-CF3F5AAF4663}" type="presParOf" srcId="{EE8B9CDA-5247-4D73-BA5E-2AD838A5979D}" destId="{8758F13F-BEE4-4047-A2C0-0BA8D8BCB31D}" srcOrd="1" destOrd="0" presId="urn:microsoft.com/office/officeart/2005/8/layout/hList1"/>
    <dgm:cxn modelId="{7E9EA4C0-0543-4ABC-9F92-33E95DEDB295}" type="presParOf" srcId="{EE8B9CDA-5247-4D73-BA5E-2AD838A5979D}" destId="{BB7AC54B-3C66-4C58-B21C-7DF0E6DAE3F7}" srcOrd="2" destOrd="0" presId="urn:microsoft.com/office/officeart/2005/8/layout/hList1"/>
    <dgm:cxn modelId="{DE505E9C-D77A-4644-893F-DC4F7C3E9AB2}" type="presParOf" srcId="{BB7AC54B-3C66-4C58-B21C-7DF0E6DAE3F7}" destId="{2D3241D2-A943-4C5A-9B04-C03B3AFCCC1F}" srcOrd="0" destOrd="0" presId="urn:microsoft.com/office/officeart/2005/8/layout/hList1"/>
    <dgm:cxn modelId="{A2C7F6D3-E63E-453A-B282-DE668363A55D}" type="presParOf" srcId="{BB7AC54B-3C66-4C58-B21C-7DF0E6DAE3F7}" destId="{DEAFE180-84D0-4E7E-987B-B82637794F61}"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989029-E155-460E-B8C4-A94DE10257C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pPr rtl="1"/>
          <a:endParaRPr lang="he-IL"/>
        </a:p>
      </dgm:t>
    </dgm:pt>
    <dgm:pt modelId="{F4F489C2-033A-4B2F-BC17-A9598BAB007A}">
      <dgm:prSet phldrT="[טקסט]">
        <dgm:style>
          <a:lnRef idx="1">
            <a:schemeClr val="accent1"/>
          </a:lnRef>
          <a:fillRef idx="2">
            <a:schemeClr val="accent1"/>
          </a:fillRef>
          <a:effectRef idx="1">
            <a:schemeClr val="accent1"/>
          </a:effectRef>
          <a:fontRef idx="minor">
            <a:schemeClr val="dk1"/>
          </a:fontRef>
        </dgm:style>
      </dgm:prSet>
      <dgm:spPr/>
      <dgm:t>
        <a:bodyPr/>
        <a:lstStyle/>
        <a:p>
          <a:pPr rtl="1"/>
          <a:r>
            <a:rPr lang="he-IL" dirty="0" smtClean="0"/>
            <a:t>עיקור</a:t>
          </a:r>
          <a:endParaRPr lang="he-IL" dirty="0"/>
        </a:p>
      </dgm:t>
    </dgm:pt>
    <dgm:pt modelId="{7591E781-7200-4876-B552-97C20A7CD92E}" type="parTrans" cxnId="{25353C5B-0F33-4928-A7C8-DC917F40E31F}">
      <dgm:prSet/>
      <dgm:spPr/>
      <dgm:t>
        <a:bodyPr/>
        <a:lstStyle/>
        <a:p>
          <a:pPr rtl="1"/>
          <a:endParaRPr lang="he-IL"/>
        </a:p>
      </dgm:t>
    </dgm:pt>
    <dgm:pt modelId="{EEAD030D-4741-4E75-A900-0CCF8F781618}" type="sibTrans" cxnId="{25353C5B-0F33-4928-A7C8-DC917F40E31F}">
      <dgm:prSet/>
      <dgm:spPr/>
      <dgm:t>
        <a:bodyPr/>
        <a:lstStyle/>
        <a:p>
          <a:pPr rtl="1"/>
          <a:endParaRPr lang="he-IL"/>
        </a:p>
      </dgm:t>
    </dgm:pt>
    <dgm:pt modelId="{950E137E-0EAD-4AE1-9158-18DDE6E2E7B9}">
      <dgm:prSet phldrT="[טקסט]">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he-IL" dirty="0" smtClean="0"/>
            <a:t>בשיטות חימום</a:t>
          </a:r>
          <a:endParaRPr lang="he-IL" dirty="0"/>
        </a:p>
      </dgm:t>
    </dgm:pt>
    <dgm:pt modelId="{14207382-33AA-4B68-828E-7DB012D4AA91}" type="parTrans" cxnId="{55A695BF-DC7B-4EF8-825B-19BF2A2F256E}">
      <dgm:prSet/>
      <dgm:spPr/>
      <dgm:t>
        <a:bodyPr/>
        <a:lstStyle/>
        <a:p>
          <a:pPr rtl="1"/>
          <a:endParaRPr lang="he-IL"/>
        </a:p>
      </dgm:t>
    </dgm:pt>
    <dgm:pt modelId="{931A4407-92A7-4EE3-BE1A-DD7D64A587BF}" type="sibTrans" cxnId="{55A695BF-DC7B-4EF8-825B-19BF2A2F256E}">
      <dgm:prSet/>
      <dgm:spPr/>
      <dgm:t>
        <a:bodyPr/>
        <a:lstStyle/>
        <a:p>
          <a:pPr rtl="1"/>
          <a:endParaRPr lang="he-IL"/>
        </a:p>
      </dgm:t>
    </dgm:pt>
    <dgm:pt modelId="{2AC6BD88-EC93-4AE9-A3C5-3EC3E9451DC6}">
      <dgm:prSet phldrT="[טקסט]">
        <dgm:style>
          <a:lnRef idx="1">
            <a:schemeClr val="accent2"/>
          </a:lnRef>
          <a:fillRef idx="2">
            <a:schemeClr val="accent2"/>
          </a:fillRef>
          <a:effectRef idx="1">
            <a:schemeClr val="accent2"/>
          </a:effectRef>
          <a:fontRef idx="minor">
            <a:schemeClr val="dk1"/>
          </a:fontRef>
        </dgm:style>
      </dgm:prSet>
      <dgm:spPr/>
      <dgm:t>
        <a:bodyPr/>
        <a:lstStyle/>
        <a:p>
          <a:pPr rtl="1"/>
          <a:r>
            <a:rPr lang="he-IL" dirty="0" smtClean="0"/>
            <a:t>בשיטות </a:t>
          </a:r>
          <a:r>
            <a:rPr lang="he-IL" dirty="0" err="1" smtClean="0"/>
            <a:t>פיזיקליות</a:t>
          </a:r>
          <a:endParaRPr lang="he-IL" dirty="0"/>
        </a:p>
      </dgm:t>
    </dgm:pt>
    <dgm:pt modelId="{5076D9D9-C3E5-48E2-A59F-DBB830EDC4E4}" type="parTrans" cxnId="{AFDC7F29-71A9-4A43-9A37-B4B2AD14A0E0}">
      <dgm:prSet/>
      <dgm:spPr/>
      <dgm:t>
        <a:bodyPr/>
        <a:lstStyle/>
        <a:p>
          <a:pPr rtl="1"/>
          <a:endParaRPr lang="he-IL"/>
        </a:p>
      </dgm:t>
    </dgm:pt>
    <dgm:pt modelId="{223C2654-8401-474D-B152-04ADAEDE0279}" type="sibTrans" cxnId="{AFDC7F29-71A9-4A43-9A37-B4B2AD14A0E0}">
      <dgm:prSet/>
      <dgm:spPr/>
      <dgm:t>
        <a:bodyPr/>
        <a:lstStyle/>
        <a:p>
          <a:pPr rtl="1"/>
          <a:endParaRPr lang="he-IL"/>
        </a:p>
      </dgm:t>
    </dgm:pt>
    <dgm:pt modelId="{86B5EED5-D63A-483B-9782-77C435BE2B86}" type="pres">
      <dgm:prSet presAssocID="{A7989029-E155-460E-B8C4-A94DE10257C0}" presName="diagram" presStyleCnt="0">
        <dgm:presLayoutVars>
          <dgm:chMax val="1"/>
          <dgm:dir/>
          <dgm:animLvl val="ctr"/>
          <dgm:resizeHandles val="exact"/>
        </dgm:presLayoutVars>
      </dgm:prSet>
      <dgm:spPr/>
      <dgm:t>
        <a:bodyPr/>
        <a:lstStyle/>
        <a:p>
          <a:pPr rtl="1"/>
          <a:endParaRPr lang="he-IL"/>
        </a:p>
      </dgm:t>
    </dgm:pt>
    <dgm:pt modelId="{61F2AF04-92E7-438F-9D8E-03C473A4CDE7}" type="pres">
      <dgm:prSet presAssocID="{A7989029-E155-460E-B8C4-A94DE10257C0}" presName="matrix" presStyleCnt="0"/>
      <dgm:spPr/>
    </dgm:pt>
    <dgm:pt modelId="{05F79EBC-D5B3-4E5C-BC49-84C5BF28AB49}" type="pres">
      <dgm:prSet presAssocID="{A7989029-E155-460E-B8C4-A94DE10257C0}" presName="tile1" presStyleLbl="node1" presStyleIdx="0" presStyleCnt="4" custLinFactY="9855" custLinFactNeighborX="-4725" custLinFactNeighborY="100000">
        <dgm:style>
          <a:lnRef idx="3">
            <a:schemeClr val="lt1"/>
          </a:lnRef>
          <a:fillRef idx="1">
            <a:schemeClr val="accent5"/>
          </a:fillRef>
          <a:effectRef idx="1">
            <a:schemeClr val="accent5"/>
          </a:effectRef>
          <a:fontRef idx="minor">
            <a:schemeClr val="lt1"/>
          </a:fontRef>
        </dgm:style>
      </dgm:prSet>
      <dgm:spPr/>
      <dgm:t>
        <a:bodyPr/>
        <a:lstStyle/>
        <a:p>
          <a:pPr rtl="1"/>
          <a:endParaRPr lang="he-IL"/>
        </a:p>
      </dgm:t>
    </dgm:pt>
    <dgm:pt modelId="{06DF1D4B-C905-4255-BDCC-3A1710206740}" type="pres">
      <dgm:prSet presAssocID="{A7989029-E155-460E-B8C4-A94DE10257C0}" presName="tile1text" presStyleLbl="node1" presStyleIdx="0" presStyleCnt="4">
        <dgm:presLayoutVars>
          <dgm:chMax val="0"/>
          <dgm:chPref val="0"/>
          <dgm:bulletEnabled val="1"/>
        </dgm:presLayoutVars>
      </dgm:prSet>
      <dgm:spPr/>
      <dgm:t>
        <a:bodyPr/>
        <a:lstStyle/>
        <a:p>
          <a:pPr rtl="1"/>
          <a:endParaRPr lang="he-IL"/>
        </a:p>
      </dgm:t>
    </dgm:pt>
    <dgm:pt modelId="{C901CD86-7641-47E8-86AB-C849BE8F1CA0}" type="pres">
      <dgm:prSet presAssocID="{A7989029-E155-460E-B8C4-A94DE10257C0}" presName="tile2" presStyleLbl="node1" presStyleIdx="1" presStyleCnt="4" custLinFactNeighborX="18123" custLinFactNeighborY="-10631"/>
      <dgm:spPr/>
      <dgm:t>
        <a:bodyPr/>
        <a:lstStyle/>
        <a:p>
          <a:pPr rtl="1"/>
          <a:endParaRPr lang="he-IL"/>
        </a:p>
      </dgm:t>
    </dgm:pt>
    <dgm:pt modelId="{A15EE8B4-2BE8-4E1C-A516-7AEA1948B49E}" type="pres">
      <dgm:prSet presAssocID="{A7989029-E155-460E-B8C4-A94DE10257C0}" presName="tile2text" presStyleLbl="node1" presStyleIdx="1" presStyleCnt="4">
        <dgm:presLayoutVars>
          <dgm:chMax val="0"/>
          <dgm:chPref val="0"/>
          <dgm:bulletEnabled val="1"/>
        </dgm:presLayoutVars>
      </dgm:prSet>
      <dgm:spPr/>
      <dgm:t>
        <a:bodyPr/>
        <a:lstStyle/>
        <a:p>
          <a:pPr rtl="1"/>
          <a:endParaRPr lang="he-IL"/>
        </a:p>
      </dgm:t>
    </dgm:pt>
    <dgm:pt modelId="{C9038F04-4C75-4A57-9504-66D55FAE6F24}" type="pres">
      <dgm:prSet presAssocID="{A7989029-E155-460E-B8C4-A94DE10257C0}" presName="tile3" presStyleLbl="node1" presStyleIdx="2" presStyleCnt="4" custLinFactNeighborX="54337" custLinFactNeighborY="13398"/>
      <dgm:spPr>
        <a:noFill/>
        <a:ln>
          <a:noFill/>
        </a:ln>
      </dgm:spPr>
    </dgm:pt>
    <dgm:pt modelId="{33672694-1D3C-408A-BF24-69A341D0513E}" type="pres">
      <dgm:prSet presAssocID="{A7989029-E155-460E-B8C4-A94DE10257C0}" presName="tile3text" presStyleLbl="node1" presStyleIdx="2" presStyleCnt="4">
        <dgm:presLayoutVars>
          <dgm:chMax val="0"/>
          <dgm:chPref val="0"/>
          <dgm:bulletEnabled val="1"/>
        </dgm:presLayoutVars>
      </dgm:prSet>
      <dgm:spPr/>
    </dgm:pt>
    <dgm:pt modelId="{8A281CA7-4181-4961-8A10-F4A7B3BAABCB}" type="pres">
      <dgm:prSet presAssocID="{A7989029-E155-460E-B8C4-A94DE10257C0}" presName="tile4" presStyleLbl="node1" presStyleIdx="3" presStyleCnt="4"/>
      <dgm:spPr>
        <a:noFill/>
        <a:ln>
          <a:noFill/>
        </a:ln>
      </dgm:spPr>
      <dgm:t>
        <a:bodyPr/>
        <a:lstStyle/>
        <a:p>
          <a:pPr rtl="1"/>
          <a:endParaRPr lang="he-IL"/>
        </a:p>
      </dgm:t>
    </dgm:pt>
    <dgm:pt modelId="{423125ED-7C81-4432-8C62-A42A843E608C}" type="pres">
      <dgm:prSet presAssocID="{A7989029-E155-460E-B8C4-A94DE10257C0}" presName="tile4text" presStyleLbl="node1" presStyleIdx="3" presStyleCnt="4">
        <dgm:presLayoutVars>
          <dgm:chMax val="0"/>
          <dgm:chPref val="0"/>
          <dgm:bulletEnabled val="1"/>
        </dgm:presLayoutVars>
      </dgm:prSet>
      <dgm:spPr/>
    </dgm:pt>
    <dgm:pt modelId="{137EA50D-93BD-44CF-AC2B-0E1276912D70}" type="pres">
      <dgm:prSet presAssocID="{A7989029-E155-460E-B8C4-A94DE10257C0}" presName="centerTile" presStyleLbl="fgShp" presStyleIdx="0" presStyleCnt="1">
        <dgm:presLayoutVars>
          <dgm:chMax val="0"/>
          <dgm:chPref val="0"/>
        </dgm:presLayoutVars>
      </dgm:prSet>
      <dgm:spPr/>
      <dgm:t>
        <a:bodyPr/>
        <a:lstStyle/>
        <a:p>
          <a:pPr rtl="1"/>
          <a:endParaRPr lang="he-IL"/>
        </a:p>
      </dgm:t>
    </dgm:pt>
  </dgm:ptLst>
  <dgm:cxnLst>
    <dgm:cxn modelId="{6CE9EE01-F0CD-4637-B3E7-97A8CDECC341}" type="presOf" srcId="{2AC6BD88-EC93-4AE9-A3C5-3EC3E9451DC6}" destId="{A15EE8B4-2BE8-4E1C-A516-7AEA1948B49E}" srcOrd="1" destOrd="0" presId="urn:microsoft.com/office/officeart/2005/8/layout/matrix1"/>
    <dgm:cxn modelId="{DFCE2BE8-ABC6-4462-A253-C47A27CDA216}" type="presOf" srcId="{F4F489C2-033A-4B2F-BC17-A9598BAB007A}" destId="{137EA50D-93BD-44CF-AC2B-0E1276912D70}" srcOrd="0" destOrd="0" presId="urn:microsoft.com/office/officeart/2005/8/layout/matrix1"/>
    <dgm:cxn modelId="{EAF4F6B4-9376-43BE-88FD-5229544885C4}" type="presOf" srcId="{A7989029-E155-460E-B8C4-A94DE10257C0}" destId="{86B5EED5-D63A-483B-9782-77C435BE2B86}" srcOrd="0" destOrd="0" presId="urn:microsoft.com/office/officeart/2005/8/layout/matrix1"/>
    <dgm:cxn modelId="{15E9A83D-2D3E-418D-AACA-118F369C6C2E}" type="presOf" srcId="{950E137E-0EAD-4AE1-9158-18DDE6E2E7B9}" destId="{05F79EBC-D5B3-4E5C-BC49-84C5BF28AB49}" srcOrd="0" destOrd="0" presId="urn:microsoft.com/office/officeart/2005/8/layout/matrix1"/>
    <dgm:cxn modelId="{55A695BF-DC7B-4EF8-825B-19BF2A2F256E}" srcId="{F4F489C2-033A-4B2F-BC17-A9598BAB007A}" destId="{950E137E-0EAD-4AE1-9158-18DDE6E2E7B9}" srcOrd="0" destOrd="0" parTransId="{14207382-33AA-4B68-828E-7DB012D4AA91}" sibTransId="{931A4407-92A7-4EE3-BE1A-DD7D64A587BF}"/>
    <dgm:cxn modelId="{7F0477D6-166F-430C-863D-192B0D13AFC3}" type="presOf" srcId="{950E137E-0EAD-4AE1-9158-18DDE6E2E7B9}" destId="{06DF1D4B-C905-4255-BDCC-3A1710206740}" srcOrd="1" destOrd="0" presId="urn:microsoft.com/office/officeart/2005/8/layout/matrix1"/>
    <dgm:cxn modelId="{CDADE96D-C87D-4E12-A1EE-BBD6A79A9587}" type="presOf" srcId="{2AC6BD88-EC93-4AE9-A3C5-3EC3E9451DC6}" destId="{C901CD86-7641-47E8-86AB-C849BE8F1CA0}" srcOrd="0" destOrd="0" presId="urn:microsoft.com/office/officeart/2005/8/layout/matrix1"/>
    <dgm:cxn modelId="{AFDC7F29-71A9-4A43-9A37-B4B2AD14A0E0}" srcId="{F4F489C2-033A-4B2F-BC17-A9598BAB007A}" destId="{2AC6BD88-EC93-4AE9-A3C5-3EC3E9451DC6}" srcOrd="1" destOrd="0" parTransId="{5076D9D9-C3E5-48E2-A59F-DBB830EDC4E4}" sibTransId="{223C2654-8401-474D-B152-04ADAEDE0279}"/>
    <dgm:cxn modelId="{25353C5B-0F33-4928-A7C8-DC917F40E31F}" srcId="{A7989029-E155-460E-B8C4-A94DE10257C0}" destId="{F4F489C2-033A-4B2F-BC17-A9598BAB007A}" srcOrd="0" destOrd="0" parTransId="{7591E781-7200-4876-B552-97C20A7CD92E}" sibTransId="{EEAD030D-4741-4E75-A900-0CCF8F781618}"/>
    <dgm:cxn modelId="{65EC2782-BE5E-42BD-A10E-832BC9463F8B}" type="presParOf" srcId="{86B5EED5-D63A-483B-9782-77C435BE2B86}" destId="{61F2AF04-92E7-438F-9D8E-03C473A4CDE7}" srcOrd="0" destOrd="0" presId="urn:microsoft.com/office/officeart/2005/8/layout/matrix1"/>
    <dgm:cxn modelId="{FC862504-E537-4876-9B39-713B109C5A63}" type="presParOf" srcId="{61F2AF04-92E7-438F-9D8E-03C473A4CDE7}" destId="{05F79EBC-D5B3-4E5C-BC49-84C5BF28AB49}" srcOrd="0" destOrd="0" presId="urn:microsoft.com/office/officeart/2005/8/layout/matrix1"/>
    <dgm:cxn modelId="{1D2AD000-4435-481E-819A-D2F796283A0E}" type="presParOf" srcId="{61F2AF04-92E7-438F-9D8E-03C473A4CDE7}" destId="{06DF1D4B-C905-4255-BDCC-3A1710206740}" srcOrd="1" destOrd="0" presId="urn:microsoft.com/office/officeart/2005/8/layout/matrix1"/>
    <dgm:cxn modelId="{0DC32EA4-C447-4BCB-9518-1AEE6870C781}" type="presParOf" srcId="{61F2AF04-92E7-438F-9D8E-03C473A4CDE7}" destId="{C901CD86-7641-47E8-86AB-C849BE8F1CA0}" srcOrd="2" destOrd="0" presId="urn:microsoft.com/office/officeart/2005/8/layout/matrix1"/>
    <dgm:cxn modelId="{81566D53-35BF-4F92-A316-20E5750E449D}" type="presParOf" srcId="{61F2AF04-92E7-438F-9D8E-03C473A4CDE7}" destId="{A15EE8B4-2BE8-4E1C-A516-7AEA1948B49E}" srcOrd="3" destOrd="0" presId="urn:microsoft.com/office/officeart/2005/8/layout/matrix1"/>
    <dgm:cxn modelId="{9FE17AD7-4D40-40C9-9D16-0A5072CA93D2}" type="presParOf" srcId="{61F2AF04-92E7-438F-9D8E-03C473A4CDE7}" destId="{C9038F04-4C75-4A57-9504-66D55FAE6F24}" srcOrd="4" destOrd="0" presId="urn:microsoft.com/office/officeart/2005/8/layout/matrix1"/>
    <dgm:cxn modelId="{617F76FF-B900-4C0A-9EBF-EA283F8F1FA0}" type="presParOf" srcId="{61F2AF04-92E7-438F-9D8E-03C473A4CDE7}" destId="{33672694-1D3C-408A-BF24-69A341D0513E}" srcOrd="5" destOrd="0" presId="urn:microsoft.com/office/officeart/2005/8/layout/matrix1"/>
    <dgm:cxn modelId="{53DC5D9E-B638-4ED3-9116-4AE99EA8B1C1}" type="presParOf" srcId="{61F2AF04-92E7-438F-9D8E-03C473A4CDE7}" destId="{8A281CA7-4181-4961-8A10-F4A7B3BAABCB}" srcOrd="6" destOrd="0" presId="urn:microsoft.com/office/officeart/2005/8/layout/matrix1"/>
    <dgm:cxn modelId="{4B032F20-52A1-4C49-B5EA-7DC5A0A8B192}" type="presParOf" srcId="{61F2AF04-92E7-438F-9D8E-03C473A4CDE7}" destId="{423125ED-7C81-4432-8C62-A42A843E608C}" srcOrd="7" destOrd="0" presId="urn:microsoft.com/office/officeart/2005/8/layout/matrix1"/>
    <dgm:cxn modelId="{3F75DBA5-317F-41D7-97C5-A5C30EC311FC}" type="presParOf" srcId="{86B5EED5-D63A-483B-9782-77C435BE2B86}" destId="{137EA50D-93BD-44CF-AC2B-0E1276912D70}"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AB7174-1574-47E2-A9C5-7CAE17B23E4B}" type="doc">
      <dgm:prSet loTypeId="urn:microsoft.com/office/officeart/2005/8/layout/hList1" loCatId="list" qsTypeId="urn:microsoft.com/office/officeart/2005/8/quickstyle/simple2" qsCatId="simple" csTypeId="urn:microsoft.com/office/officeart/2005/8/colors/colorful1#2" csCatId="colorful" phldr="1"/>
      <dgm:spPr/>
      <dgm:t>
        <a:bodyPr/>
        <a:lstStyle/>
        <a:p>
          <a:pPr rtl="1"/>
          <a:endParaRPr lang="he-IL"/>
        </a:p>
      </dgm:t>
    </dgm:pt>
    <dgm:pt modelId="{A45E58DA-3E2D-4AC1-9659-CAF2D8BC9BC6}">
      <dgm:prSet phldrT="[טקסט]"/>
      <dgm:spPr/>
      <dgm:t>
        <a:bodyPr/>
        <a:lstStyle/>
        <a:p>
          <a:pPr rtl="1"/>
          <a:r>
            <a:rPr lang="he-IL" dirty="0" smtClean="0"/>
            <a:t>שיטות </a:t>
          </a:r>
          <a:r>
            <a:rPr lang="he-IL" dirty="0" err="1" smtClean="0"/>
            <a:t>מכניות</a:t>
          </a:r>
          <a:endParaRPr lang="he-IL" dirty="0"/>
        </a:p>
      </dgm:t>
    </dgm:pt>
    <dgm:pt modelId="{BD706005-FEFC-42D8-98D8-36815B62CB84}" type="parTrans" cxnId="{BDBBDAB4-1483-4514-BDA6-5C720A0A4FB2}">
      <dgm:prSet/>
      <dgm:spPr/>
      <dgm:t>
        <a:bodyPr/>
        <a:lstStyle/>
        <a:p>
          <a:pPr rtl="1"/>
          <a:endParaRPr lang="he-IL"/>
        </a:p>
      </dgm:t>
    </dgm:pt>
    <dgm:pt modelId="{70ABA24E-A6D5-49CB-9EC4-7EE6BC088BCA}" type="sibTrans" cxnId="{BDBBDAB4-1483-4514-BDA6-5C720A0A4FB2}">
      <dgm:prSet/>
      <dgm:spPr/>
      <dgm:t>
        <a:bodyPr/>
        <a:lstStyle/>
        <a:p>
          <a:pPr rtl="1"/>
          <a:endParaRPr lang="he-IL"/>
        </a:p>
      </dgm:t>
    </dgm:pt>
    <dgm:pt modelId="{92C3DD7E-8B37-423E-AF54-3DD82248F58C}">
      <dgm:prSet phldrT="[טקסט]"/>
      <dgm:spPr/>
      <dgm:t>
        <a:bodyPr/>
        <a:lstStyle/>
        <a:p>
          <a:pPr rtl="1"/>
          <a:r>
            <a:rPr lang="he-IL" b="1" dirty="0" smtClean="0"/>
            <a:t>סינון</a:t>
          </a:r>
          <a:r>
            <a:rPr lang="he-IL" dirty="0" smtClean="0"/>
            <a:t> בעזרת מסנן בעל גודל חורים קטן מאד</a:t>
          </a:r>
          <a:endParaRPr lang="he-IL" dirty="0"/>
        </a:p>
      </dgm:t>
    </dgm:pt>
    <dgm:pt modelId="{831CCEFF-A967-4819-8536-2E0AC32A53E9}" type="parTrans" cxnId="{AE332083-41F8-4492-82B6-87568AB3BB05}">
      <dgm:prSet/>
      <dgm:spPr/>
      <dgm:t>
        <a:bodyPr/>
        <a:lstStyle/>
        <a:p>
          <a:pPr rtl="1"/>
          <a:endParaRPr lang="he-IL"/>
        </a:p>
      </dgm:t>
    </dgm:pt>
    <dgm:pt modelId="{E341ABE0-0393-4835-8F66-8B0E0D4AA681}" type="sibTrans" cxnId="{AE332083-41F8-4492-82B6-87568AB3BB05}">
      <dgm:prSet/>
      <dgm:spPr/>
      <dgm:t>
        <a:bodyPr/>
        <a:lstStyle/>
        <a:p>
          <a:pPr rtl="1"/>
          <a:endParaRPr lang="he-IL"/>
        </a:p>
      </dgm:t>
    </dgm:pt>
    <dgm:pt modelId="{870103E6-325B-4446-98F6-26BFFB7D179F}">
      <dgm:prSet phldrT="[טקסט]"/>
      <dgm:spPr/>
      <dgm:t>
        <a:bodyPr/>
        <a:lstStyle/>
        <a:p>
          <a:pPr rtl="1"/>
          <a:r>
            <a:rPr lang="he-IL" dirty="0" smtClean="0"/>
            <a:t>שיטות </a:t>
          </a:r>
          <a:r>
            <a:rPr lang="he-IL" dirty="0" err="1" smtClean="0"/>
            <a:t>פיזיקליות</a:t>
          </a:r>
          <a:endParaRPr lang="he-IL" dirty="0"/>
        </a:p>
      </dgm:t>
    </dgm:pt>
    <dgm:pt modelId="{AB9A5E23-2275-48EC-9009-E02836AC382C}" type="parTrans" cxnId="{66D4B779-3ACB-4229-A41D-4A9BDD53B1DE}">
      <dgm:prSet/>
      <dgm:spPr/>
      <dgm:t>
        <a:bodyPr/>
        <a:lstStyle/>
        <a:p>
          <a:pPr rtl="1"/>
          <a:endParaRPr lang="he-IL"/>
        </a:p>
      </dgm:t>
    </dgm:pt>
    <dgm:pt modelId="{E525A672-DD7B-4F33-A610-0B73E4A6EC10}" type="sibTrans" cxnId="{66D4B779-3ACB-4229-A41D-4A9BDD53B1DE}">
      <dgm:prSet/>
      <dgm:spPr/>
      <dgm:t>
        <a:bodyPr/>
        <a:lstStyle/>
        <a:p>
          <a:pPr rtl="1"/>
          <a:endParaRPr lang="he-IL"/>
        </a:p>
      </dgm:t>
    </dgm:pt>
    <dgm:pt modelId="{DFA89B06-E26D-46D6-8B5E-149C34562198}">
      <dgm:prSet phldrT="[טקסט]"/>
      <dgm:spPr/>
      <dgm:t>
        <a:bodyPr/>
        <a:lstStyle/>
        <a:p>
          <a:pPr rtl="1"/>
          <a:r>
            <a:rPr lang="he-IL" b="1" dirty="0" smtClean="0"/>
            <a:t>חום-</a:t>
          </a:r>
          <a:r>
            <a:rPr lang="he-IL" dirty="0" smtClean="0"/>
            <a:t> </a:t>
          </a:r>
          <a:r>
            <a:rPr lang="he-IL" b="1" dirty="0" smtClean="0"/>
            <a:t>רטוב</a:t>
          </a:r>
          <a:r>
            <a:rPr lang="he-IL" dirty="0" smtClean="0"/>
            <a:t> (</a:t>
          </a:r>
          <a:r>
            <a:rPr lang="he-IL" dirty="0" err="1" smtClean="0"/>
            <a:t>אוטוקלב</a:t>
          </a:r>
          <a:r>
            <a:rPr lang="he-IL" dirty="0" smtClean="0"/>
            <a:t>)- 121 מ.צ במשך 30 דקות</a:t>
          </a:r>
          <a:endParaRPr lang="he-IL" dirty="0"/>
        </a:p>
      </dgm:t>
    </dgm:pt>
    <dgm:pt modelId="{D58CD717-99F4-4C53-9924-64EB71820544}" type="parTrans" cxnId="{0E19905B-44F2-4305-A8B1-C3C8286522D9}">
      <dgm:prSet/>
      <dgm:spPr/>
      <dgm:t>
        <a:bodyPr/>
        <a:lstStyle/>
        <a:p>
          <a:pPr rtl="1"/>
          <a:endParaRPr lang="he-IL"/>
        </a:p>
      </dgm:t>
    </dgm:pt>
    <dgm:pt modelId="{0E3F78B8-E672-4235-88DE-1FD0D4EC5912}" type="sibTrans" cxnId="{0E19905B-44F2-4305-A8B1-C3C8286522D9}">
      <dgm:prSet/>
      <dgm:spPr/>
      <dgm:t>
        <a:bodyPr/>
        <a:lstStyle/>
        <a:p>
          <a:pPr rtl="1"/>
          <a:endParaRPr lang="he-IL"/>
        </a:p>
      </dgm:t>
    </dgm:pt>
    <dgm:pt modelId="{16441406-186E-4AEA-9949-B290A41D77D2}">
      <dgm:prSet phldrT="[טקסט]"/>
      <dgm:spPr/>
      <dgm:t>
        <a:bodyPr/>
        <a:lstStyle/>
        <a:p>
          <a:pPr rtl="1"/>
          <a:r>
            <a:rPr lang="he-IL" b="1" dirty="0" smtClean="0"/>
            <a:t>קרינה-</a:t>
          </a:r>
          <a:r>
            <a:rPr lang="he-IL" dirty="0" smtClean="0"/>
            <a:t> גמא, </a:t>
          </a:r>
          <a:r>
            <a:rPr lang="en-US" dirty="0" smtClean="0"/>
            <a:t>X</a:t>
          </a:r>
          <a:r>
            <a:rPr lang="he-IL" dirty="0" smtClean="0"/>
            <a:t>, או </a:t>
          </a:r>
          <a:r>
            <a:rPr lang="en-US" dirty="0" smtClean="0"/>
            <a:t>U.V</a:t>
          </a:r>
          <a:endParaRPr lang="he-IL" dirty="0"/>
        </a:p>
      </dgm:t>
    </dgm:pt>
    <dgm:pt modelId="{4E988F78-AECE-4472-86C8-72C4525AEE69}" type="parTrans" cxnId="{473B622A-57BE-4394-9AB1-446AC6F45D3D}">
      <dgm:prSet/>
      <dgm:spPr/>
      <dgm:t>
        <a:bodyPr/>
        <a:lstStyle/>
        <a:p>
          <a:pPr rtl="1"/>
          <a:endParaRPr lang="he-IL"/>
        </a:p>
      </dgm:t>
    </dgm:pt>
    <dgm:pt modelId="{62AEBBDA-83FD-44F6-87FD-ED74F790952B}" type="sibTrans" cxnId="{473B622A-57BE-4394-9AB1-446AC6F45D3D}">
      <dgm:prSet/>
      <dgm:spPr/>
      <dgm:t>
        <a:bodyPr/>
        <a:lstStyle/>
        <a:p>
          <a:pPr rtl="1"/>
          <a:endParaRPr lang="he-IL"/>
        </a:p>
      </dgm:t>
    </dgm:pt>
    <dgm:pt modelId="{E16F008C-DFD5-43A9-9883-073F74A86C4B}">
      <dgm:prSet phldrT="[טקסט]"/>
      <dgm:spPr/>
      <dgm:t>
        <a:bodyPr/>
        <a:lstStyle/>
        <a:p>
          <a:pPr rtl="1"/>
          <a:r>
            <a:rPr lang="he-IL" b="1" dirty="0" smtClean="0"/>
            <a:t>חום- יבש- </a:t>
          </a:r>
          <a:r>
            <a:rPr lang="he-IL" dirty="0" smtClean="0"/>
            <a:t>בתנור, 180 מ.צ   למשך 2 שעות </a:t>
          </a:r>
          <a:endParaRPr lang="he-IL" dirty="0"/>
        </a:p>
      </dgm:t>
    </dgm:pt>
    <dgm:pt modelId="{B013A19C-936A-40F8-9947-3B6F0C8160CE}" type="parTrans" cxnId="{F14E6C30-1C3F-45D1-86AC-5ABC12E19F4C}">
      <dgm:prSet/>
      <dgm:spPr/>
      <dgm:t>
        <a:bodyPr/>
        <a:lstStyle/>
        <a:p>
          <a:pPr rtl="1"/>
          <a:endParaRPr lang="he-IL"/>
        </a:p>
      </dgm:t>
    </dgm:pt>
    <dgm:pt modelId="{ECFFA0C4-1E69-4083-8CA2-930F3ECCB8A7}" type="sibTrans" cxnId="{F14E6C30-1C3F-45D1-86AC-5ABC12E19F4C}">
      <dgm:prSet/>
      <dgm:spPr/>
      <dgm:t>
        <a:bodyPr/>
        <a:lstStyle/>
        <a:p>
          <a:pPr rtl="1"/>
          <a:endParaRPr lang="he-IL"/>
        </a:p>
      </dgm:t>
    </dgm:pt>
    <dgm:pt modelId="{EE8B9CDA-5247-4D73-BA5E-2AD838A5979D}" type="pres">
      <dgm:prSet presAssocID="{B1AB7174-1574-47E2-A9C5-7CAE17B23E4B}" presName="Name0" presStyleCnt="0">
        <dgm:presLayoutVars>
          <dgm:dir/>
          <dgm:animLvl val="lvl"/>
          <dgm:resizeHandles val="exact"/>
        </dgm:presLayoutVars>
      </dgm:prSet>
      <dgm:spPr/>
      <dgm:t>
        <a:bodyPr/>
        <a:lstStyle/>
        <a:p>
          <a:pPr rtl="1"/>
          <a:endParaRPr lang="he-IL"/>
        </a:p>
      </dgm:t>
    </dgm:pt>
    <dgm:pt modelId="{25769E7C-2239-43D4-8773-BF1FAE901294}" type="pres">
      <dgm:prSet presAssocID="{A45E58DA-3E2D-4AC1-9659-CAF2D8BC9BC6}" presName="composite" presStyleCnt="0"/>
      <dgm:spPr/>
    </dgm:pt>
    <dgm:pt modelId="{1480053A-9707-4DC8-AC61-995788BAD5C4}" type="pres">
      <dgm:prSet presAssocID="{A45E58DA-3E2D-4AC1-9659-CAF2D8BC9BC6}" presName="parTx" presStyleLbl="alignNode1" presStyleIdx="0" presStyleCnt="2">
        <dgm:presLayoutVars>
          <dgm:chMax val="0"/>
          <dgm:chPref val="0"/>
          <dgm:bulletEnabled val="1"/>
        </dgm:presLayoutVars>
      </dgm:prSet>
      <dgm:spPr/>
      <dgm:t>
        <a:bodyPr/>
        <a:lstStyle/>
        <a:p>
          <a:pPr rtl="1"/>
          <a:endParaRPr lang="he-IL"/>
        </a:p>
      </dgm:t>
    </dgm:pt>
    <dgm:pt modelId="{09FFCC80-1AE4-4094-A3C1-ED5AA191C179}" type="pres">
      <dgm:prSet presAssocID="{A45E58DA-3E2D-4AC1-9659-CAF2D8BC9BC6}" presName="desTx" presStyleLbl="alignAccFollowNode1" presStyleIdx="0" presStyleCnt="2">
        <dgm:presLayoutVars>
          <dgm:bulletEnabled val="1"/>
        </dgm:presLayoutVars>
      </dgm:prSet>
      <dgm:spPr/>
      <dgm:t>
        <a:bodyPr/>
        <a:lstStyle/>
        <a:p>
          <a:pPr rtl="1"/>
          <a:endParaRPr lang="he-IL"/>
        </a:p>
      </dgm:t>
    </dgm:pt>
    <dgm:pt modelId="{7AE09E4F-0EAE-46D4-A447-B96571D3B542}" type="pres">
      <dgm:prSet presAssocID="{70ABA24E-A6D5-49CB-9EC4-7EE6BC088BCA}" presName="space" presStyleCnt="0"/>
      <dgm:spPr/>
    </dgm:pt>
    <dgm:pt modelId="{847E727D-88FF-4F9C-BB3E-C6C46D4D5711}" type="pres">
      <dgm:prSet presAssocID="{870103E6-325B-4446-98F6-26BFFB7D179F}" presName="composite" presStyleCnt="0"/>
      <dgm:spPr/>
    </dgm:pt>
    <dgm:pt modelId="{D18F4229-D63B-4544-AC1A-F60FE2570709}" type="pres">
      <dgm:prSet presAssocID="{870103E6-325B-4446-98F6-26BFFB7D179F}" presName="parTx" presStyleLbl="alignNode1" presStyleIdx="1" presStyleCnt="2">
        <dgm:presLayoutVars>
          <dgm:chMax val="0"/>
          <dgm:chPref val="0"/>
          <dgm:bulletEnabled val="1"/>
        </dgm:presLayoutVars>
      </dgm:prSet>
      <dgm:spPr/>
      <dgm:t>
        <a:bodyPr/>
        <a:lstStyle/>
        <a:p>
          <a:pPr rtl="1"/>
          <a:endParaRPr lang="he-IL"/>
        </a:p>
      </dgm:t>
    </dgm:pt>
    <dgm:pt modelId="{B843BF66-3AE4-4415-9B05-D12C78ED9A8F}" type="pres">
      <dgm:prSet presAssocID="{870103E6-325B-4446-98F6-26BFFB7D179F}" presName="desTx" presStyleLbl="alignAccFollowNode1" presStyleIdx="1" presStyleCnt="2">
        <dgm:presLayoutVars>
          <dgm:bulletEnabled val="1"/>
        </dgm:presLayoutVars>
      </dgm:prSet>
      <dgm:spPr/>
      <dgm:t>
        <a:bodyPr/>
        <a:lstStyle/>
        <a:p>
          <a:pPr rtl="1"/>
          <a:endParaRPr lang="he-IL"/>
        </a:p>
      </dgm:t>
    </dgm:pt>
  </dgm:ptLst>
  <dgm:cxnLst>
    <dgm:cxn modelId="{AE823BD3-2EB6-4B9E-A5C9-5314B7DF6077}" type="presOf" srcId="{92C3DD7E-8B37-423E-AF54-3DD82248F58C}" destId="{09FFCC80-1AE4-4094-A3C1-ED5AA191C179}" srcOrd="0" destOrd="0" presId="urn:microsoft.com/office/officeart/2005/8/layout/hList1"/>
    <dgm:cxn modelId="{473B622A-57BE-4394-9AB1-446AC6F45D3D}" srcId="{870103E6-325B-4446-98F6-26BFFB7D179F}" destId="{16441406-186E-4AEA-9949-B290A41D77D2}" srcOrd="2" destOrd="0" parTransId="{4E988F78-AECE-4472-86C8-72C4525AEE69}" sibTransId="{62AEBBDA-83FD-44F6-87FD-ED74F790952B}"/>
    <dgm:cxn modelId="{AE332083-41F8-4492-82B6-87568AB3BB05}" srcId="{A45E58DA-3E2D-4AC1-9659-CAF2D8BC9BC6}" destId="{92C3DD7E-8B37-423E-AF54-3DD82248F58C}" srcOrd="0" destOrd="0" parTransId="{831CCEFF-A967-4819-8536-2E0AC32A53E9}" sibTransId="{E341ABE0-0393-4835-8F66-8B0E0D4AA681}"/>
    <dgm:cxn modelId="{BDBBDAB4-1483-4514-BDA6-5C720A0A4FB2}" srcId="{B1AB7174-1574-47E2-A9C5-7CAE17B23E4B}" destId="{A45E58DA-3E2D-4AC1-9659-CAF2D8BC9BC6}" srcOrd="0" destOrd="0" parTransId="{BD706005-FEFC-42D8-98D8-36815B62CB84}" sibTransId="{70ABA24E-A6D5-49CB-9EC4-7EE6BC088BCA}"/>
    <dgm:cxn modelId="{4FEB1E83-8FDF-40CA-9D00-E9AF88418F6C}" type="presOf" srcId="{A45E58DA-3E2D-4AC1-9659-CAF2D8BC9BC6}" destId="{1480053A-9707-4DC8-AC61-995788BAD5C4}" srcOrd="0" destOrd="0" presId="urn:microsoft.com/office/officeart/2005/8/layout/hList1"/>
    <dgm:cxn modelId="{F3C219A5-7242-4C35-BE81-65CD40BA85EB}" type="presOf" srcId="{870103E6-325B-4446-98F6-26BFFB7D179F}" destId="{D18F4229-D63B-4544-AC1A-F60FE2570709}" srcOrd="0" destOrd="0" presId="urn:microsoft.com/office/officeart/2005/8/layout/hList1"/>
    <dgm:cxn modelId="{F14E6C30-1C3F-45D1-86AC-5ABC12E19F4C}" srcId="{870103E6-325B-4446-98F6-26BFFB7D179F}" destId="{E16F008C-DFD5-43A9-9883-073F74A86C4B}" srcOrd="1" destOrd="0" parTransId="{B013A19C-936A-40F8-9947-3B6F0C8160CE}" sibTransId="{ECFFA0C4-1E69-4083-8CA2-930F3ECCB8A7}"/>
    <dgm:cxn modelId="{FFFF4695-A9A7-41C2-A2BD-60C2B2A8F866}" type="presOf" srcId="{DFA89B06-E26D-46D6-8B5E-149C34562198}" destId="{B843BF66-3AE4-4415-9B05-D12C78ED9A8F}" srcOrd="0" destOrd="0" presId="urn:microsoft.com/office/officeart/2005/8/layout/hList1"/>
    <dgm:cxn modelId="{66D4B779-3ACB-4229-A41D-4A9BDD53B1DE}" srcId="{B1AB7174-1574-47E2-A9C5-7CAE17B23E4B}" destId="{870103E6-325B-4446-98F6-26BFFB7D179F}" srcOrd="1" destOrd="0" parTransId="{AB9A5E23-2275-48EC-9009-E02836AC382C}" sibTransId="{E525A672-DD7B-4F33-A610-0B73E4A6EC10}"/>
    <dgm:cxn modelId="{F3FCECBC-1BF0-4127-9471-8E4A216F97AA}" type="presOf" srcId="{B1AB7174-1574-47E2-A9C5-7CAE17B23E4B}" destId="{EE8B9CDA-5247-4D73-BA5E-2AD838A5979D}" srcOrd="0" destOrd="0" presId="urn:microsoft.com/office/officeart/2005/8/layout/hList1"/>
    <dgm:cxn modelId="{3FDC1CD3-BA5E-4BA1-9900-38D3FBAC1BE0}" type="presOf" srcId="{E16F008C-DFD5-43A9-9883-073F74A86C4B}" destId="{B843BF66-3AE4-4415-9B05-D12C78ED9A8F}" srcOrd="0" destOrd="1" presId="urn:microsoft.com/office/officeart/2005/8/layout/hList1"/>
    <dgm:cxn modelId="{CB3F9BB3-AEDC-4C1E-A52F-CC6F89100D39}" type="presOf" srcId="{16441406-186E-4AEA-9949-B290A41D77D2}" destId="{B843BF66-3AE4-4415-9B05-D12C78ED9A8F}" srcOrd="0" destOrd="2" presId="urn:microsoft.com/office/officeart/2005/8/layout/hList1"/>
    <dgm:cxn modelId="{0E19905B-44F2-4305-A8B1-C3C8286522D9}" srcId="{870103E6-325B-4446-98F6-26BFFB7D179F}" destId="{DFA89B06-E26D-46D6-8B5E-149C34562198}" srcOrd="0" destOrd="0" parTransId="{D58CD717-99F4-4C53-9924-64EB71820544}" sibTransId="{0E3F78B8-E672-4235-88DE-1FD0D4EC5912}"/>
    <dgm:cxn modelId="{05AAAF17-97D5-4116-9AFD-EAC977322D41}" type="presParOf" srcId="{EE8B9CDA-5247-4D73-BA5E-2AD838A5979D}" destId="{25769E7C-2239-43D4-8773-BF1FAE901294}" srcOrd="0" destOrd="0" presId="urn:microsoft.com/office/officeart/2005/8/layout/hList1"/>
    <dgm:cxn modelId="{B416558E-B6D4-4586-9F13-D8703EB7516D}" type="presParOf" srcId="{25769E7C-2239-43D4-8773-BF1FAE901294}" destId="{1480053A-9707-4DC8-AC61-995788BAD5C4}" srcOrd="0" destOrd="0" presId="urn:microsoft.com/office/officeart/2005/8/layout/hList1"/>
    <dgm:cxn modelId="{D80D08C4-168C-40AF-A6D9-50F091EC8497}" type="presParOf" srcId="{25769E7C-2239-43D4-8773-BF1FAE901294}" destId="{09FFCC80-1AE4-4094-A3C1-ED5AA191C179}" srcOrd="1" destOrd="0" presId="urn:microsoft.com/office/officeart/2005/8/layout/hList1"/>
    <dgm:cxn modelId="{A1D83316-FAC3-4252-B27F-E3EB0F5BC71C}" type="presParOf" srcId="{EE8B9CDA-5247-4D73-BA5E-2AD838A5979D}" destId="{7AE09E4F-0EAE-46D4-A447-B96571D3B542}" srcOrd="1" destOrd="0" presId="urn:microsoft.com/office/officeart/2005/8/layout/hList1"/>
    <dgm:cxn modelId="{1C281995-B258-4D68-AF10-9F0C8970B8F0}" type="presParOf" srcId="{EE8B9CDA-5247-4D73-BA5E-2AD838A5979D}" destId="{847E727D-88FF-4F9C-BB3E-C6C46D4D5711}" srcOrd="2" destOrd="0" presId="urn:microsoft.com/office/officeart/2005/8/layout/hList1"/>
    <dgm:cxn modelId="{25A9D87D-7F5B-433E-A51C-7FCA9A758034}" type="presParOf" srcId="{847E727D-88FF-4F9C-BB3E-C6C46D4D5711}" destId="{D18F4229-D63B-4544-AC1A-F60FE2570709}" srcOrd="0" destOrd="0" presId="urn:microsoft.com/office/officeart/2005/8/layout/hList1"/>
    <dgm:cxn modelId="{7DE87B63-616B-4694-AB5F-080EDABE3DD0}" type="presParOf" srcId="{847E727D-88FF-4F9C-BB3E-C6C46D4D5711}" destId="{B843BF66-3AE4-4415-9B05-D12C78ED9A8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891D200D-B091-4EE0-A93A-86E3025F7C1E}" type="datetimeFigureOut">
              <a:rPr lang="he-IL"/>
              <a:pPr>
                <a:defRPr/>
              </a:pPr>
              <a:t>כ"ב/אדר/תשע"ז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8F09318E-E722-4720-A7EC-567C0D1DC494}" type="slidenum">
              <a:rPr lang="he-IL"/>
              <a:pPr>
                <a:defRPr/>
              </a:pPr>
              <a:t>‹#›</a:t>
            </a:fld>
            <a:endParaRPr lang="he-IL"/>
          </a:p>
        </p:txBody>
      </p:sp>
    </p:spTree>
    <p:extLst>
      <p:ext uri="{BB962C8B-B14F-4D97-AF65-F5344CB8AC3E}">
        <p14:creationId xmlns:p14="http://schemas.microsoft.com/office/powerpoint/2010/main" xmlns="" val="15691799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945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19460"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F4672A-E6D5-4396-AF48-93CF48EA32BE}" type="slidenum">
              <a:rPr lang="he-IL" smtClean="0"/>
              <a:pPr fontAlgn="base">
                <a:spcBef>
                  <a:spcPct val="0"/>
                </a:spcBef>
                <a:spcAft>
                  <a:spcPct val="0"/>
                </a:spcAft>
                <a:defRPr/>
              </a:pPr>
              <a:t>1</a:t>
            </a:fld>
            <a:endParaRPr lang="he-IL" smtClean="0"/>
          </a:p>
        </p:txBody>
      </p:sp>
    </p:spTree>
    <p:extLst>
      <p:ext uri="{BB962C8B-B14F-4D97-AF65-F5344CB8AC3E}">
        <p14:creationId xmlns:p14="http://schemas.microsoft.com/office/powerpoint/2010/main" xmlns="" val="354222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4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אפשר להבין מהשקופית שהעיקר הוא בהצטמקות. יש להבהיר שפעולת החיידקים מתרחשת בסביבה מימית.</a:t>
            </a:r>
          </a:p>
          <a:p>
            <a:pPr eaLnBrk="1" hangingPunct="1">
              <a:spcBef>
                <a:spcPct val="0"/>
              </a:spcBef>
            </a:pPr>
            <a:r>
              <a:rPr lang="he-IL" smtClean="0"/>
              <a:t>במהלך הייבוש מתייבשים גם חיידקים בגלל שללא נוזלים מספיקים התהליכים הביוכימיים לא יכולים להתרחש החיידקים מתים</a:t>
            </a:r>
          </a:p>
        </p:txBody>
      </p:sp>
      <p:sp>
        <p:nvSpPr>
          <p:cNvPr id="24580"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CEE509-F0E0-4F51-A2D7-2D4A62D525A5}" type="slidenum">
              <a:rPr lang="he-IL" smtClean="0"/>
              <a:pPr fontAlgn="base">
                <a:spcBef>
                  <a:spcPct val="0"/>
                </a:spcBef>
                <a:spcAft>
                  <a:spcPct val="0"/>
                </a:spcAft>
                <a:defRPr/>
              </a:pPr>
              <a:t>25</a:t>
            </a:fld>
            <a:endParaRPr lang="he-IL" smtClean="0"/>
          </a:p>
        </p:txBody>
      </p:sp>
    </p:spTree>
    <p:extLst>
      <p:ext uri="{BB962C8B-B14F-4D97-AF65-F5344CB8AC3E}">
        <p14:creationId xmlns:p14="http://schemas.microsoft.com/office/powerpoint/2010/main" xmlns="" val="377530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560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י ש להסביר שהמלח/סוכר גורם ליציאת מים מתאי החיידקים (וגם מתאי המזון המשומר)</a:t>
            </a:r>
          </a:p>
        </p:txBody>
      </p:sp>
      <p:sp>
        <p:nvSpPr>
          <p:cNvPr id="25604"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9081A4-6EA4-476F-991F-5945B82883EB}" type="slidenum">
              <a:rPr lang="he-IL" smtClean="0"/>
              <a:pPr fontAlgn="base">
                <a:spcBef>
                  <a:spcPct val="0"/>
                </a:spcBef>
                <a:spcAft>
                  <a:spcPct val="0"/>
                </a:spcAft>
                <a:defRPr/>
              </a:pPr>
              <a:t>26</a:t>
            </a:fld>
            <a:endParaRPr lang="he-IL" smtClean="0"/>
          </a:p>
        </p:txBody>
      </p:sp>
    </p:spTree>
    <p:extLst>
      <p:ext uri="{BB962C8B-B14F-4D97-AF65-F5344CB8AC3E}">
        <p14:creationId xmlns:p14="http://schemas.microsoft.com/office/powerpoint/2010/main" xmlns="" val="3022037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662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buClr>
                <a:srgbClr val="FF0000"/>
              </a:buClr>
              <a:buFont typeface="Wingdings" pitchFamily="2" charset="2"/>
              <a:buChar char="v"/>
            </a:pPr>
            <a:r>
              <a:rPr lang="he-IL" dirty="0" smtClean="0"/>
              <a:t>לקשר לתנאי החיים של </a:t>
            </a:r>
            <a:r>
              <a:rPr lang="he-IL" dirty="0" err="1" smtClean="0"/>
              <a:t>החידקים</a:t>
            </a:r>
            <a:r>
              <a:rPr lang="he-IL" dirty="0" smtClean="0"/>
              <a:t> </a:t>
            </a:r>
          </a:p>
          <a:p>
            <a:pPr eaLnBrk="1" hangingPunct="1">
              <a:buClr>
                <a:srgbClr val="FF0000"/>
              </a:buClr>
              <a:buFont typeface="Wingdings" pitchFamily="2" charset="2"/>
              <a:buChar char="v"/>
            </a:pPr>
            <a:r>
              <a:rPr lang="he-IL" dirty="0" smtClean="0"/>
              <a:t> מי המלח מאפשרים  </a:t>
            </a:r>
            <a:r>
              <a:rPr lang="he-IL" b="1" dirty="0" smtClean="0">
                <a:latin typeface="Arial" pitchFamily="34" charset="0"/>
              </a:rPr>
              <a:t>רק לזנים שונים של חיידקים להתרבות ועם הזמן בשל התרבות החיידקים נוצרת חומצה שמשנה את דרגת ה- </a:t>
            </a:r>
            <a:r>
              <a:rPr lang="en-US" b="1" dirty="0" smtClean="0">
                <a:latin typeface="Arial" pitchFamily="34" charset="0"/>
              </a:rPr>
              <a:t>PH</a:t>
            </a:r>
            <a:r>
              <a:rPr lang="he-IL" b="1" dirty="0" smtClean="0">
                <a:latin typeface="Arial" pitchFamily="34" charset="0"/>
              </a:rPr>
              <a:t> של המזון והסביבה.</a:t>
            </a:r>
          </a:p>
          <a:p>
            <a:pPr eaLnBrk="1" hangingPunct="1">
              <a:buClr>
                <a:srgbClr val="FF0000"/>
              </a:buClr>
              <a:buFont typeface="Wingdings" pitchFamily="2" charset="2"/>
              <a:buNone/>
            </a:pPr>
            <a:r>
              <a:rPr lang="he-IL" b="1" dirty="0" smtClean="0">
                <a:latin typeface="Arial" pitchFamily="34" charset="0"/>
              </a:rPr>
              <a:t>ואינה מאפשרת התרבות של חיידקים ובכך המזון מקבל את טעמו ומרקמו המיוחד אך גם נשמר.</a:t>
            </a:r>
          </a:p>
          <a:p>
            <a:pPr eaLnBrk="1" hangingPunct="1">
              <a:buClr>
                <a:srgbClr val="FF0000"/>
              </a:buClr>
              <a:buFont typeface="Wingdings" pitchFamily="2" charset="2"/>
              <a:buNone/>
            </a:pPr>
            <a:r>
              <a:rPr lang="he-IL" b="1" dirty="0" smtClean="0">
                <a:latin typeface="Arial" pitchFamily="34" charset="0"/>
              </a:rPr>
              <a:t>החומץ משנה את תנאי הסביבה של החיידקים,והיא הופכת לחמוצה ואינה מאפשרת התרבות של חיידקים.</a:t>
            </a:r>
          </a:p>
          <a:p>
            <a:pPr eaLnBrk="1" hangingPunct="1">
              <a:buClr>
                <a:srgbClr val="FF0000"/>
              </a:buClr>
              <a:buFont typeface="Wingdings" pitchFamily="2" charset="2"/>
              <a:buNone/>
            </a:pPr>
            <a:r>
              <a:rPr lang="he-IL" b="1" dirty="0" smtClean="0">
                <a:latin typeface="Arial" pitchFamily="34" charset="0"/>
              </a:rPr>
              <a:t>שימי לב</a:t>
            </a:r>
            <a:r>
              <a:rPr lang="he-IL" b="1" baseline="0" dirty="0" smtClean="0">
                <a:latin typeface="Arial" pitchFamily="34" charset="0"/>
              </a:rPr>
              <a:t> כי יש החמצה שהיא כימית- מכניסים ירקות עם חומץ ומים חמים ותוך שעה את קבלת חמוצים.</a:t>
            </a:r>
          </a:p>
          <a:p>
            <a:pPr eaLnBrk="1" hangingPunct="1">
              <a:buClr>
                <a:srgbClr val="FF0000"/>
              </a:buClr>
              <a:buFont typeface="Wingdings" pitchFamily="2" charset="2"/>
              <a:buNone/>
            </a:pPr>
            <a:r>
              <a:rPr lang="he-IL" b="1" baseline="0" dirty="0" smtClean="0">
                <a:latin typeface="Arial" pitchFamily="34" charset="0"/>
              </a:rPr>
              <a:t>התהליך של ההחמצה עם מי המלח הוא תהליך ביולוגי- יצירת סלקציה ע"י הוספת מי מלח ( בריכוז מסוים אחרת גם החיידקים העמידים למלח ומאפשרים את התהליך לא יתרבו), התרבות של חיידקים עמידים למלח. בהתרבות שלהם הם יוצרים תנאים חמוצים (מיצרים חומצה) הנותנים טעם ומרקם מיוחד למלפפון</a:t>
            </a:r>
            <a:endParaRPr lang="he-IL" b="1" dirty="0" smtClean="0">
              <a:latin typeface="Arial" pitchFamily="34" charset="0"/>
            </a:endParaRPr>
          </a:p>
        </p:txBody>
      </p:sp>
      <p:sp>
        <p:nvSpPr>
          <p:cNvPr id="2662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07B69E-F277-494B-A6FA-6C244E9D09E5}" type="slidenum">
              <a:rPr lang="he-IL" smtClean="0"/>
              <a:pPr fontAlgn="base">
                <a:spcBef>
                  <a:spcPct val="0"/>
                </a:spcBef>
                <a:spcAft>
                  <a:spcPct val="0"/>
                </a:spcAft>
                <a:defRPr/>
              </a:pPr>
              <a:t>27</a:t>
            </a:fld>
            <a:endParaRPr lang="he-IL" smtClean="0"/>
          </a:p>
        </p:txBody>
      </p:sp>
    </p:spTree>
    <p:extLst>
      <p:ext uri="{BB962C8B-B14F-4D97-AF65-F5344CB8AC3E}">
        <p14:creationId xmlns:p14="http://schemas.microsoft.com/office/powerpoint/2010/main" xmlns="" val="2885216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0483"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smtClean="0"/>
              <a:t>אכילת מזון ובו יצורונים גורמי מחלה תגרום למחלה-</a:t>
            </a:r>
          </a:p>
          <a:p>
            <a:pPr eaLnBrk="1" hangingPunct="1">
              <a:spcBef>
                <a:spcPct val="0"/>
              </a:spcBef>
            </a:pPr>
            <a:r>
              <a:rPr lang="he-IL" smtClean="0"/>
              <a:t>היצורונים מפרישים חומרים רעילים במזון לפני האכילה , או-לאחר שהגיעו למערכת העיכול</a:t>
            </a:r>
          </a:p>
          <a:p>
            <a:pPr eaLnBrk="1" hangingPunct="1">
              <a:spcBef>
                <a:spcPct val="0"/>
              </a:spcBef>
            </a:pPr>
            <a:r>
              <a:rPr lang="he-IL" smtClean="0"/>
              <a:t>בנוסף לבעיה זאת כדאי להתייחס לקלקול המזון ללא קשר למחלה (הפרשת חומרים המשנים את הטעם הריח של המזון)</a:t>
            </a:r>
          </a:p>
        </p:txBody>
      </p:sp>
      <p:sp>
        <p:nvSpPr>
          <p:cNvPr id="20484"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CF0CFC-1734-49EB-BF37-06E2307ADE52}" type="slidenum">
              <a:rPr lang="he-IL" smtClean="0"/>
              <a:pPr fontAlgn="base">
                <a:spcBef>
                  <a:spcPct val="0"/>
                </a:spcBef>
                <a:spcAft>
                  <a:spcPct val="0"/>
                </a:spcAft>
                <a:defRPr/>
              </a:pPr>
              <a:t>2</a:t>
            </a:fld>
            <a:endParaRPr lang="he-IL" smtClean="0"/>
          </a:p>
        </p:txBody>
      </p:sp>
    </p:spTree>
    <p:extLst>
      <p:ext uri="{BB962C8B-B14F-4D97-AF65-F5344CB8AC3E}">
        <p14:creationId xmlns:p14="http://schemas.microsoft.com/office/powerpoint/2010/main" xmlns="" val="3270074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8F09318E-E722-4720-A7EC-567C0D1DC494}" type="slidenum">
              <a:rPr lang="he-IL" smtClean="0"/>
              <a:pPr>
                <a:defRPr/>
              </a:pPr>
              <a:t>11</a:t>
            </a:fld>
            <a:endParaRPr lang="he-IL"/>
          </a:p>
        </p:txBody>
      </p:sp>
    </p:spTree>
    <p:extLst>
      <p:ext uri="{BB962C8B-B14F-4D97-AF65-F5344CB8AC3E}">
        <p14:creationId xmlns:p14="http://schemas.microsoft.com/office/powerpoint/2010/main" xmlns="" val="213416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150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dirty="0" smtClean="0"/>
              <a:t>יש להסביר מדוע הקרינה גורמת להמתת </a:t>
            </a:r>
            <a:r>
              <a:rPr lang="he-IL" dirty="0" err="1" smtClean="0"/>
              <a:t>היצורונים</a:t>
            </a:r>
            <a:r>
              <a:rPr lang="he-IL" dirty="0" smtClean="0"/>
              <a:t> (פגיעה ב-</a:t>
            </a:r>
            <a:r>
              <a:rPr lang="en-US" dirty="0" smtClean="0">
                <a:cs typeface="Arial" pitchFamily="34" charset="0"/>
              </a:rPr>
              <a:t>DNA(</a:t>
            </a:r>
            <a:r>
              <a:rPr lang="he-IL" dirty="0" smtClean="0">
                <a:cs typeface="Arial" pitchFamily="34" charset="0"/>
              </a:rPr>
              <a:t>- זו שיטה הנחשבת למעקרת ולא חיטוי</a:t>
            </a:r>
            <a:endParaRPr lang="he-IL" dirty="0" smtClean="0"/>
          </a:p>
        </p:txBody>
      </p:sp>
      <p:sp>
        <p:nvSpPr>
          <p:cNvPr id="2150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A80598-B5DD-47C1-B559-2D6627566904}" type="slidenum">
              <a:rPr lang="he-IL" smtClean="0">
                <a:solidFill>
                  <a:prstClr val="black"/>
                </a:solidFill>
              </a:rPr>
              <a:pPr fontAlgn="base">
                <a:spcBef>
                  <a:spcPct val="0"/>
                </a:spcBef>
                <a:spcAft>
                  <a:spcPct val="0"/>
                </a:spcAft>
                <a:defRPr/>
              </a:pPr>
              <a:t>12</a:t>
            </a:fld>
            <a:endParaRPr lang="he-IL" smtClean="0">
              <a:solidFill>
                <a:prstClr val="black"/>
              </a:solidFill>
            </a:endParaRPr>
          </a:p>
        </p:txBody>
      </p:sp>
    </p:spTree>
    <p:extLst>
      <p:ext uri="{BB962C8B-B14F-4D97-AF65-F5344CB8AC3E}">
        <p14:creationId xmlns:p14="http://schemas.microsoft.com/office/powerpoint/2010/main" xmlns="" val="34167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150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dirty="0" smtClean="0"/>
              <a:t>יש להסביר מדוע הקרינה גורמת להמתת </a:t>
            </a:r>
            <a:r>
              <a:rPr lang="he-IL" dirty="0" err="1" smtClean="0"/>
              <a:t>היצורונים</a:t>
            </a:r>
            <a:r>
              <a:rPr lang="he-IL" dirty="0" smtClean="0"/>
              <a:t> (פגיעה ב-</a:t>
            </a:r>
            <a:r>
              <a:rPr lang="en-US" dirty="0" smtClean="0">
                <a:cs typeface="Arial" pitchFamily="34" charset="0"/>
              </a:rPr>
              <a:t>DNA(</a:t>
            </a:r>
            <a:r>
              <a:rPr lang="he-IL" dirty="0" smtClean="0">
                <a:cs typeface="Arial" pitchFamily="34" charset="0"/>
              </a:rPr>
              <a:t>- זו שיטה הנחשבת למעקרת ולא חיטוי</a:t>
            </a:r>
            <a:endParaRPr lang="he-IL" dirty="0" smtClean="0"/>
          </a:p>
        </p:txBody>
      </p:sp>
      <p:sp>
        <p:nvSpPr>
          <p:cNvPr id="2150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A80598-B5DD-47C1-B559-2D6627566904}" type="slidenum">
              <a:rPr lang="he-IL" smtClean="0">
                <a:solidFill>
                  <a:prstClr val="black"/>
                </a:solidFill>
              </a:rPr>
              <a:pPr fontAlgn="base">
                <a:spcBef>
                  <a:spcPct val="0"/>
                </a:spcBef>
                <a:spcAft>
                  <a:spcPct val="0"/>
                </a:spcAft>
                <a:defRPr/>
              </a:pPr>
              <a:t>13</a:t>
            </a:fld>
            <a:endParaRPr lang="he-IL" smtClean="0">
              <a:solidFill>
                <a:prstClr val="black"/>
              </a:solidFill>
            </a:endParaRPr>
          </a:p>
        </p:txBody>
      </p:sp>
    </p:spTree>
    <p:extLst>
      <p:ext uri="{BB962C8B-B14F-4D97-AF65-F5344CB8AC3E}">
        <p14:creationId xmlns:p14="http://schemas.microsoft.com/office/powerpoint/2010/main" xmlns="" val="314084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150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dirty="0" smtClean="0"/>
              <a:t>יש להסביר מדוע הקרינה גורמת להמתת </a:t>
            </a:r>
            <a:r>
              <a:rPr lang="he-IL" dirty="0" err="1" smtClean="0"/>
              <a:t>היצורונים</a:t>
            </a:r>
            <a:r>
              <a:rPr lang="he-IL" dirty="0" smtClean="0"/>
              <a:t> (פגיעה ב-</a:t>
            </a:r>
            <a:r>
              <a:rPr lang="en-US" dirty="0" smtClean="0">
                <a:cs typeface="Arial" pitchFamily="34" charset="0"/>
              </a:rPr>
              <a:t>DNA(</a:t>
            </a:r>
            <a:r>
              <a:rPr lang="he-IL" dirty="0" smtClean="0">
                <a:cs typeface="Arial" pitchFamily="34" charset="0"/>
              </a:rPr>
              <a:t>- זו שיטה הנחשבת למעקרת ולא חיטוי</a:t>
            </a:r>
            <a:endParaRPr lang="he-IL" dirty="0" smtClean="0"/>
          </a:p>
        </p:txBody>
      </p:sp>
      <p:sp>
        <p:nvSpPr>
          <p:cNvPr id="2150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A80598-B5DD-47C1-B559-2D6627566904}" type="slidenum">
              <a:rPr lang="he-IL" smtClean="0"/>
              <a:pPr fontAlgn="base">
                <a:spcBef>
                  <a:spcPct val="0"/>
                </a:spcBef>
                <a:spcAft>
                  <a:spcPct val="0"/>
                </a:spcAft>
                <a:defRPr/>
              </a:pPr>
              <a:t>16</a:t>
            </a:fld>
            <a:endParaRPr lang="he-IL" smtClean="0"/>
          </a:p>
        </p:txBody>
      </p:sp>
    </p:spTree>
    <p:extLst>
      <p:ext uri="{BB962C8B-B14F-4D97-AF65-F5344CB8AC3E}">
        <p14:creationId xmlns:p14="http://schemas.microsoft.com/office/powerpoint/2010/main" xmlns="" val="1695081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1507"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dirty="0" smtClean="0"/>
              <a:t>יש להסביר מדוע הקרינה גורמת להמתת </a:t>
            </a:r>
            <a:r>
              <a:rPr lang="he-IL" dirty="0" err="1" smtClean="0"/>
              <a:t>היצורונים</a:t>
            </a:r>
            <a:r>
              <a:rPr lang="he-IL" dirty="0" smtClean="0"/>
              <a:t> (פגיעה ב-</a:t>
            </a:r>
            <a:r>
              <a:rPr lang="en-US" dirty="0" smtClean="0">
                <a:cs typeface="Arial" pitchFamily="34" charset="0"/>
              </a:rPr>
              <a:t>DNA(</a:t>
            </a:r>
            <a:r>
              <a:rPr lang="he-IL" dirty="0" smtClean="0">
                <a:cs typeface="Arial" pitchFamily="34" charset="0"/>
              </a:rPr>
              <a:t>- זו שיטה הנחשבת למעקרת ולא חיטוי</a:t>
            </a:r>
            <a:endParaRPr lang="he-IL" dirty="0" smtClean="0"/>
          </a:p>
        </p:txBody>
      </p:sp>
      <p:sp>
        <p:nvSpPr>
          <p:cNvPr id="21508"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A80598-B5DD-47C1-B559-2D6627566904}" type="slidenum">
              <a:rPr lang="he-IL" smtClean="0"/>
              <a:pPr fontAlgn="base">
                <a:spcBef>
                  <a:spcPct val="0"/>
                </a:spcBef>
                <a:spcAft>
                  <a:spcPct val="0"/>
                </a:spcAft>
                <a:defRPr/>
              </a:pPr>
              <a:t>17</a:t>
            </a:fld>
            <a:endParaRPr lang="he-IL" smtClean="0"/>
          </a:p>
        </p:txBody>
      </p:sp>
    </p:spTree>
    <p:extLst>
      <p:ext uri="{BB962C8B-B14F-4D97-AF65-F5344CB8AC3E}">
        <p14:creationId xmlns:p14="http://schemas.microsoft.com/office/powerpoint/2010/main" xmlns="" val="5285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smtClean="0"/>
              <a:t>קירו ר</a:t>
            </a:r>
            <a:r>
              <a:rPr lang="he-IL" baseline="0" dirty="0" smtClean="0"/>
              <a:t> היא דרך לעיכוב גדילת החיידקים ואינה שיטה לחיטוי או עיקור המזון-</a:t>
            </a:r>
            <a:endParaRPr lang="he-IL" dirty="0" smtClean="0"/>
          </a:p>
        </p:txBody>
      </p:sp>
      <p:sp>
        <p:nvSpPr>
          <p:cNvPr id="4" name="מציין מיקום של מספר שקופית 3"/>
          <p:cNvSpPr>
            <a:spLocks noGrp="1"/>
          </p:cNvSpPr>
          <p:nvPr>
            <p:ph type="sldNum" sz="quarter" idx="10"/>
          </p:nvPr>
        </p:nvSpPr>
        <p:spPr/>
        <p:txBody>
          <a:bodyPr/>
          <a:lstStyle/>
          <a:p>
            <a:pPr>
              <a:defRPr/>
            </a:pPr>
            <a:fld id="{8F09318E-E722-4720-A7EC-567C0D1DC494}" type="slidenum">
              <a:rPr lang="he-IL" smtClean="0"/>
              <a:pPr>
                <a:defRPr/>
              </a:pPr>
              <a:t>23</a:t>
            </a:fld>
            <a:endParaRPr lang="he-IL"/>
          </a:p>
        </p:txBody>
      </p:sp>
    </p:spTree>
    <p:extLst>
      <p:ext uri="{BB962C8B-B14F-4D97-AF65-F5344CB8AC3E}">
        <p14:creationId xmlns:p14="http://schemas.microsoft.com/office/powerpoint/2010/main" xmlns="" val="341147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23555"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e-IL" dirty="0" smtClean="0"/>
              <a:t>מה ההבדל בין הקפאה לקירור? האם בכלל יש הבדל </a:t>
            </a:r>
            <a:r>
              <a:rPr lang="he-IL" dirty="0" err="1" smtClean="0"/>
              <a:t>מבותיאו</a:t>
            </a:r>
            <a:r>
              <a:rPr lang="he-IL" dirty="0" smtClean="0"/>
              <a:t> שמדובר ברצף של מהירות תהליכים</a:t>
            </a:r>
          </a:p>
          <a:p>
            <a:pPr eaLnBrk="1" hangingPunct="1">
              <a:spcBef>
                <a:spcPct val="0"/>
              </a:spcBef>
            </a:pPr>
            <a:r>
              <a:rPr lang="he-IL" dirty="0" smtClean="0"/>
              <a:t>יש לציין שבהקפאה המים שבתאים קופאים ולכן התהליכים בהם משתתפים החומרים המומסים לא יכולים להתרחש</a:t>
            </a:r>
            <a:endParaRPr lang="en-US" dirty="0" smtClean="0">
              <a:cs typeface="Arial" pitchFamily="34" charset="0"/>
            </a:endParaRPr>
          </a:p>
          <a:p>
            <a:pPr eaLnBrk="1" hangingPunct="1">
              <a:spcBef>
                <a:spcPct val="0"/>
              </a:spcBef>
            </a:pPr>
            <a:r>
              <a:rPr lang="he-IL" dirty="0" smtClean="0"/>
              <a:t>שאלה נוספת שלא הצלחתי לקבל עליה תשובה(גם דרך "בשער") היא כיצד משפיע הגידול נפח עם הקיפאון על שלומות התאים</a:t>
            </a:r>
          </a:p>
          <a:p>
            <a:pPr eaLnBrk="1" hangingPunct="1">
              <a:spcBef>
                <a:spcPct val="0"/>
              </a:spcBef>
            </a:pPr>
            <a:r>
              <a:rPr lang="he-IL" dirty="0" smtClean="0"/>
              <a:t>האם יש חיידקים שיתפוצצו כתוצאה מכל?</a:t>
            </a:r>
          </a:p>
          <a:p>
            <a:pPr eaLnBrk="1" hangingPunct="1">
              <a:spcBef>
                <a:spcPct val="0"/>
              </a:spcBef>
            </a:pPr>
            <a:endParaRPr lang="he-IL" dirty="0" smtClean="0"/>
          </a:p>
          <a:p>
            <a:pPr eaLnBrk="1" hangingPunct="1">
              <a:spcBef>
                <a:spcPct val="0"/>
              </a:spcBef>
            </a:pPr>
            <a:r>
              <a:rPr lang="he-IL" b="1" dirty="0" smtClean="0"/>
              <a:t>אני עומדת על כך (מותר לי,</a:t>
            </a:r>
            <a:r>
              <a:rPr lang="he-IL" b="1" baseline="0" dirty="0" smtClean="0"/>
              <a:t> הגיע הזמן שאקח אחריות) </a:t>
            </a:r>
            <a:r>
              <a:rPr lang="he-IL" b="1" dirty="0" smtClean="0"/>
              <a:t> שבהקפאה חיידקים בשלב ההתרבות (חיידקים בעלי</a:t>
            </a:r>
            <a:r>
              <a:rPr lang="he-IL" b="1" baseline="0" dirty="0" smtClean="0"/>
              <a:t> יכולת הדבקה= </a:t>
            </a:r>
            <a:r>
              <a:rPr lang="he-IL" b="1" dirty="0" smtClean="0"/>
              <a:t> </a:t>
            </a:r>
            <a:r>
              <a:rPr lang="he-IL" b="1" dirty="0" err="1" smtClean="0"/>
              <a:t>וגטטיבים</a:t>
            </a:r>
            <a:r>
              <a:rPr lang="he-IL" b="1" dirty="0" smtClean="0"/>
              <a:t>) מתים ואילו חיידקים יוצרי ספורות , נבגים שורדים את התהליך , והם הבעייתיים .ולכן תהליך</a:t>
            </a:r>
            <a:r>
              <a:rPr lang="he-IL" b="1" baseline="0" dirty="0" smtClean="0"/>
              <a:t> הקפאה והפשרה מהווה גורם לקלקול מזון, החיידקים יוצרי  ספורות מתרבים בתהליך ההפשרה, מוקפאים ואינם מתים כי כולם יוצרי נבגים, ושוב מתרבים בהפשרה הבאה ומה שקורה  שבשלב ההפשרה החזרת שוב ושוב אנו מקבלים מזון עם חיידקים רבים שעשויים לקלקל את המזון</a:t>
            </a:r>
            <a:endParaRPr lang="he-IL" b="1" dirty="0" smtClean="0"/>
          </a:p>
        </p:txBody>
      </p:sp>
      <p:sp>
        <p:nvSpPr>
          <p:cNvPr id="23556" name="מציין מיקום של מספר שקופית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89BBE-582B-4F31-A450-40FC923023B6}" type="slidenum">
              <a:rPr lang="he-IL" smtClean="0"/>
              <a:pPr fontAlgn="base">
                <a:spcBef>
                  <a:spcPct val="0"/>
                </a:spcBef>
                <a:spcAft>
                  <a:spcPct val="0"/>
                </a:spcAft>
                <a:defRPr/>
              </a:pPr>
              <a:t>24</a:t>
            </a:fld>
            <a:endParaRPr lang="he-IL" smtClean="0"/>
          </a:p>
        </p:txBody>
      </p:sp>
    </p:spTree>
    <p:extLst>
      <p:ext uri="{BB962C8B-B14F-4D97-AF65-F5344CB8AC3E}">
        <p14:creationId xmlns:p14="http://schemas.microsoft.com/office/powerpoint/2010/main" xmlns="" val="106053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BB508C77-7AD2-44C5-A238-E54C2EF4E130}" type="datetimeFigureOut">
              <a:rPr lang="he-IL"/>
              <a:pPr>
                <a:defRPr/>
              </a:pPr>
              <a:t>כ"ב/אדר/תשע"ז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3D8DBF8-FA01-4020-8B9B-568361E77C88}"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739F3C2A-7AED-4F22-9612-4E52526445E7}" type="datetimeFigureOut">
              <a:rPr lang="he-IL"/>
              <a:pPr>
                <a:defRPr/>
              </a:pPr>
              <a:t>כ"ב/אדר/תשע"ז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C5D53A81-5C0D-4EA4-B171-E0F8CFC639DE}"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BB987363-C874-4838-98EC-462C048DBEB1}" type="datetimeFigureOut">
              <a:rPr lang="he-IL"/>
              <a:pPr>
                <a:defRPr/>
              </a:pPr>
              <a:t>כ"ב/אדר/תשע"ז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BC727453-442C-4A99-804D-49DB9AEBA3DB}"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6EADDFF0-B72A-4B01-A762-9D81B559F2D7}" type="datetimeFigureOut">
              <a:rPr lang="he-IL"/>
              <a:pPr>
                <a:defRPr/>
              </a:pPr>
              <a:t>כ"ב/אדר/תשע"ז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9547C726-164A-41BD-9BC5-B3851B2E3645}"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F8875A86-86F5-4D1E-80A7-D8C2F9F750AC}" type="datetimeFigureOut">
              <a:rPr lang="he-IL"/>
              <a:pPr>
                <a:defRPr/>
              </a:pPr>
              <a:t>כ"ב/אדר/תשע"ז</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C24CD89F-4C7D-4B4B-AF22-420CB0CF81E1}"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F1B08E51-8081-42E4-9346-3593EACF6CED}" type="datetimeFigureOut">
              <a:rPr lang="he-IL"/>
              <a:pPr>
                <a:defRPr/>
              </a:pPr>
              <a:t>כ"ב/אדר/תשע"ז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932083D6-C68B-4461-961E-7C1436D4CB86}"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ABE7B35D-785F-453C-A1E6-30BD149DFB93}" type="datetimeFigureOut">
              <a:rPr lang="he-IL"/>
              <a:pPr>
                <a:defRPr/>
              </a:pPr>
              <a:t>כ"ב/אדר/תשע"ז</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6C0879CD-B861-4B89-9012-9BCF56C9B49B}"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C0989CA2-3CE2-40E7-A933-AAC102B6CA0F}" type="datetimeFigureOut">
              <a:rPr lang="he-IL"/>
              <a:pPr>
                <a:defRPr/>
              </a:pPr>
              <a:t>כ"ב/אדר/תשע"ז</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8B1E4353-BD3A-4E6F-9A98-ABBD3BD8BEFF}"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442F1FDE-03D7-4CEA-AC72-2EFC9D1885E4}" type="datetimeFigureOut">
              <a:rPr lang="he-IL"/>
              <a:pPr>
                <a:defRPr/>
              </a:pPr>
              <a:t>כ"ב/אדר/תשע"ז</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D0D3FBA4-0F6A-4362-8ED3-4F76DE48C312}"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68700496-6008-4D23-AECE-93CC6017F3CC}" type="datetimeFigureOut">
              <a:rPr lang="he-IL"/>
              <a:pPr>
                <a:defRPr/>
              </a:pPr>
              <a:t>כ"ב/אדר/תשע"ז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E13FB366-7E87-43B7-BE72-1E7C5E657A4F}"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ECB102FE-8000-48CB-9270-2100220EC072}" type="datetimeFigureOut">
              <a:rPr lang="he-IL"/>
              <a:pPr>
                <a:defRPr/>
              </a:pPr>
              <a:t>כ"ב/אדר/תשע"ז</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DD0BC093-178E-4844-A3F1-5F9D497B5430}"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4F86628-C721-418B-AF26-5A5DAE784F82}" type="datetimeFigureOut">
              <a:rPr lang="he-IL"/>
              <a:pPr>
                <a:defRPr/>
              </a:pPr>
              <a:t>כ"ב/אדר/תשע"ז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EA1A090-F98D-40E3-B7EE-A8A0B777B585}"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כותרת 1"/>
          <p:cNvSpPr>
            <a:spLocks noGrp="1"/>
          </p:cNvSpPr>
          <p:nvPr>
            <p:ph type="title"/>
          </p:nvPr>
        </p:nvSpPr>
        <p:spPr>
          <a:xfrm>
            <a:off x="2915816" y="2074838"/>
            <a:ext cx="4474840" cy="2218258"/>
          </a:xfrm>
        </p:spPr>
        <p:txBody>
          <a:bodyPr rtlCol="1">
            <a:noAutofit/>
            <a:scene3d>
              <a:camera prst="orthographicFront"/>
              <a:lightRig rig="soft" dir="t">
                <a:rot lat="0" lon="0" rev="2400000"/>
              </a:lightRig>
            </a:scene3d>
            <a:sp3d>
              <a:bevelT w="19050" h="12700"/>
            </a:sp3d>
          </a:bodyPr>
          <a:lstStyle/>
          <a:p>
            <a:pPr marL="54864" eaLnBrk="1" fontAlgn="auto" hangingPunct="1">
              <a:spcAft>
                <a:spcPts val="0"/>
              </a:spcAft>
              <a:defRPr/>
            </a:pPr>
            <a:r>
              <a:rPr lang="he-IL" sz="9600" b="1" dirty="0" smtClean="0">
                <a:solidFill>
                  <a:schemeClr val="tx2">
                    <a:tint val="100000"/>
                    <a:shade val="90000"/>
                    <a:satMod val="250000"/>
                    <a:alpha val="100000"/>
                  </a:schemeClr>
                </a:solidFill>
                <a:latin typeface="Guttman Yad-Brush" pitchFamily="2" charset="-79"/>
                <a:cs typeface="Guttman Yad-Brush" pitchFamily="2" charset="-79"/>
              </a:rPr>
              <a:t>שימור </a:t>
            </a:r>
            <a:br>
              <a:rPr lang="he-IL" sz="9600" b="1" dirty="0" smtClean="0">
                <a:solidFill>
                  <a:schemeClr val="tx2">
                    <a:tint val="100000"/>
                    <a:shade val="90000"/>
                    <a:satMod val="250000"/>
                    <a:alpha val="100000"/>
                  </a:schemeClr>
                </a:solidFill>
                <a:latin typeface="Guttman Yad-Brush" pitchFamily="2" charset="-79"/>
                <a:cs typeface="Guttman Yad-Brush" pitchFamily="2" charset="-79"/>
              </a:rPr>
            </a:br>
            <a:r>
              <a:rPr lang="he-IL" sz="9600" b="1" dirty="0" smtClean="0">
                <a:solidFill>
                  <a:schemeClr val="tx2">
                    <a:tint val="100000"/>
                    <a:shade val="90000"/>
                    <a:satMod val="250000"/>
                    <a:alpha val="100000"/>
                  </a:schemeClr>
                </a:solidFill>
                <a:latin typeface="Guttman Yad-Brush" pitchFamily="2" charset="-79"/>
                <a:cs typeface="Guttman Yad-Brush" pitchFamily="2" charset="-79"/>
              </a:rPr>
              <a:t>מזון</a:t>
            </a:r>
          </a:p>
        </p:txBody>
      </p:sp>
      <p:pic>
        <p:nvPicPr>
          <p:cNvPr id="6147" name="תמונה 5" descr="3images.jpg"/>
          <p:cNvPicPr>
            <a:picLocks noGrp="1" noChangeAspect="1"/>
          </p:cNvPicPr>
          <p:nvPr>
            <p:ph idx="1"/>
          </p:nvPr>
        </p:nvPicPr>
        <p:blipFill>
          <a:blip r:embed="rId3" cstate="print"/>
          <a:srcRect/>
          <a:stretch>
            <a:fillRect/>
          </a:stretch>
        </p:blipFill>
        <p:spPr>
          <a:xfrm>
            <a:off x="468313" y="333375"/>
            <a:ext cx="1933575" cy="1625600"/>
          </a:xfrm>
        </p:spPr>
      </p:pic>
      <p:pic>
        <p:nvPicPr>
          <p:cNvPr id="17410" name="Picture 2" descr="http://t1.gstatic.com/images?q=tbn:ANd9GcQDQtWfeT4UeQ4ezH6gYbv1cwjiAjuvfyqNsgGOrNtZ_HQGeMo4eg"/>
          <p:cNvPicPr>
            <a:picLocks noChangeAspect="1" noChangeArrowheads="1"/>
          </p:cNvPicPr>
          <p:nvPr/>
        </p:nvPicPr>
        <p:blipFill>
          <a:blip r:embed="rId4" cstate="print"/>
          <a:srcRect/>
          <a:stretch>
            <a:fillRect/>
          </a:stretch>
        </p:blipFill>
        <p:spPr bwMode="auto">
          <a:xfrm>
            <a:off x="7380288" y="476250"/>
            <a:ext cx="1512887" cy="1135063"/>
          </a:xfrm>
          <a:prstGeom prst="rect">
            <a:avLst/>
          </a:prstGeom>
          <a:noFill/>
          <a:ln w="9525">
            <a:noFill/>
            <a:miter lim="800000"/>
            <a:headEnd/>
            <a:tailEnd/>
          </a:ln>
        </p:spPr>
      </p:pic>
      <p:pic>
        <p:nvPicPr>
          <p:cNvPr id="17412" name="Picture 4" descr="http://t2.gstatic.com/images?q=tbn:ANd9GcROAHHSORAh-Qz-80MnLO39Meqm3_d-74ueBsrc0OP0MHXiW7LX"/>
          <p:cNvPicPr>
            <a:picLocks noChangeAspect="1" noChangeArrowheads="1"/>
          </p:cNvPicPr>
          <p:nvPr/>
        </p:nvPicPr>
        <p:blipFill>
          <a:blip r:embed="rId5" cstate="print"/>
          <a:srcRect/>
          <a:stretch>
            <a:fillRect/>
          </a:stretch>
        </p:blipFill>
        <p:spPr bwMode="auto">
          <a:xfrm>
            <a:off x="4140200" y="4797425"/>
            <a:ext cx="1849438" cy="1349375"/>
          </a:xfrm>
          <a:prstGeom prst="rect">
            <a:avLst/>
          </a:prstGeom>
          <a:noFill/>
          <a:ln w="9525">
            <a:noFill/>
            <a:miter lim="800000"/>
            <a:headEnd/>
            <a:tailEnd/>
          </a:ln>
        </p:spPr>
      </p:pic>
      <p:pic>
        <p:nvPicPr>
          <p:cNvPr id="17414" name="Picture 6" descr="http://t0.gstatic.com/images?q=tbn:ANd9GcTjQXUq0IswtFinJhR-iJqqyVbaE7jfZ4w2-_um2Mjko7Q5Nxk-"/>
          <p:cNvPicPr>
            <a:picLocks noChangeAspect="1" noChangeArrowheads="1"/>
          </p:cNvPicPr>
          <p:nvPr/>
        </p:nvPicPr>
        <p:blipFill>
          <a:blip r:embed="rId6" cstate="print"/>
          <a:srcRect/>
          <a:stretch>
            <a:fillRect/>
          </a:stretch>
        </p:blipFill>
        <p:spPr bwMode="auto">
          <a:xfrm>
            <a:off x="5003800" y="0"/>
            <a:ext cx="1560513" cy="1577975"/>
          </a:xfrm>
          <a:prstGeom prst="rect">
            <a:avLst/>
          </a:prstGeom>
          <a:noFill/>
          <a:ln w="9525">
            <a:noFill/>
            <a:miter lim="800000"/>
            <a:headEnd/>
            <a:tailEnd/>
          </a:ln>
        </p:spPr>
      </p:pic>
      <p:pic>
        <p:nvPicPr>
          <p:cNvPr id="17416" name="Picture 8" descr="http://t0.gstatic.com/images?q=tbn:ANd9GcRSEbXIX38RDEjA6A6XSeNDJUODrcENWvnJlS9D3OWG9CYDq4xSZw"/>
          <p:cNvPicPr>
            <a:picLocks noChangeAspect="1" noChangeArrowheads="1"/>
          </p:cNvPicPr>
          <p:nvPr/>
        </p:nvPicPr>
        <p:blipFill>
          <a:blip r:embed="rId7" cstate="print"/>
          <a:srcRect/>
          <a:stretch>
            <a:fillRect/>
          </a:stretch>
        </p:blipFill>
        <p:spPr bwMode="auto">
          <a:xfrm>
            <a:off x="2627313" y="188913"/>
            <a:ext cx="1885950" cy="1409700"/>
          </a:xfrm>
          <a:prstGeom prst="rect">
            <a:avLst/>
          </a:prstGeom>
          <a:noFill/>
          <a:ln w="9525">
            <a:noFill/>
            <a:miter lim="800000"/>
            <a:headEnd/>
            <a:tailEnd/>
          </a:ln>
        </p:spPr>
      </p:pic>
      <p:pic>
        <p:nvPicPr>
          <p:cNvPr id="17418" name="Picture 10" descr="http://t1.gstatic.com/images?q=tbn:ANd9GcRSKm0KxtNZgIONdlZPwnsMEnGBpPOQ84VB0-WfnBPZ0V2WNluE"/>
          <p:cNvPicPr>
            <a:picLocks noChangeAspect="1" noChangeArrowheads="1"/>
          </p:cNvPicPr>
          <p:nvPr/>
        </p:nvPicPr>
        <p:blipFill>
          <a:blip r:embed="rId8" cstate="print"/>
          <a:srcRect/>
          <a:stretch>
            <a:fillRect/>
          </a:stretch>
        </p:blipFill>
        <p:spPr bwMode="auto">
          <a:xfrm>
            <a:off x="611188" y="4652963"/>
            <a:ext cx="2089150" cy="1476375"/>
          </a:xfrm>
          <a:prstGeom prst="rect">
            <a:avLst/>
          </a:prstGeom>
          <a:noFill/>
          <a:ln w="9525">
            <a:noFill/>
            <a:miter lim="800000"/>
            <a:headEnd/>
            <a:tailEnd/>
          </a:ln>
        </p:spPr>
      </p:pic>
      <p:pic>
        <p:nvPicPr>
          <p:cNvPr id="17430" name="Picture 22" descr="http://t2.gstatic.com/images?q=tbn:ANd9GcTe1sAZCkUuLTxP0PU9FYpCzNZ8V4j8k6LnfEq2oanJVedbUUMe7w"/>
          <p:cNvPicPr>
            <a:picLocks noChangeAspect="1" noChangeArrowheads="1"/>
          </p:cNvPicPr>
          <p:nvPr/>
        </p:nvPicPr>
        <p:blipFill>
          <a:blip r:embed="rId9" cstate="print"/>
          <a:srcRect/>
          <a:stretch>
            <a:fillRect/>
          </a:stretch>
        </p:blipFill>
        <p:spPr bwMode="auto">
          <a:xfrm>
            <a:off x="7148513" y="2492375"/>
            <a:ext cx="1995487" cy="1657350"/>
          </a:xfrm>
          <a:prstGeom prst="rect">
            <a:avLst/>
          </a:prstGeom>
          <a:noFill/>
          <a:ln w="9525">
            <a:noFill/>
            <a:miter lim="800000"/>
            <a:headEnd/>
            <a:tailEnd/>
          </a:ln>
        </p:spPr>
      </p:pic>
      <p:sp>
        <p:nvSpPr>
          <p:cNvPr id="2058" name="AutoShape 24" descr="data:image/jpeg;base64,/9j/4AAQSkZJRgABAQAAAQABAAD/2wCEAAkGBxQSEhQUEhQUFRQVFBUVFBQWFBQVFRQVFBQWFxUUFBUYHCggGBolHBQUITEhJSkrLi4uFx8zODMsNygtLisBCgoKDg0OGhAQGywkHyQsLCwsLCwsLCwsLCwsLCwsLCwsLCwsLCwsLCwsLCwsLCwsLCwsLCwsLCwsLCwsLCwsLP/AABEIAPcAzAMBEQACEQEDEQH/xAAbAAABBQEBAAAAAAAAAAAAAAADAQIEBQYAB//EAEsQAAIBAgIECAoHBwEHBQAAAAECAAMRBCEFEjFBBhNRYXGRktEiMjNSU3KBobGyBxRCYnPB0hUWQ4KT4fAjFyQlNGOiwjVUg6Pi/8QAGgEBAQADAQEAAAAAAAAAAAAAAAECAwQFBv/EADMRAAICAQMDAgQDCQEBAQAAAAABAhEDEiFRBBMxFEEyM2FxIoGhBRUjNFKRscHw0VNC/9oADAMBAAIRAxEAPwD23EVlRWdjZVUsx5AouT1CAecYv6VNYsMPQyU216rZn+Rf1TqXTf1M0PNwiqrfSRizs4pfVT9RM2Lp4Gt5pgP3/wAaf4gHQid0vYgTvTOPDLGH+MfYFH5R2ocF7kuRrcLMWf4z9ZjtR4HclyCbhXivTVO2/fL2o8E7kuRh4VYr01Ttv3x2ocE7kuRp4U4r09Ttv3y9uPA1y5BnhTi/T1O23fL24cE1y5FHCfFenqdtu+O3Dga5ciHhJivT1O2ZO3Hga5cjTwjxXp6naMvbjwNcuRp4Q4n09TtRojwNcuRDp/E+nqdcaI8DVLkadOYn01Trl0R4JqlyNOm8R6Z+uNEeC6pcjDpqv6V+uNEeCapcnJpasdtRuuHCPBdT5H/tOr57SaUXUxP2lV9I3WY0olsa2mK42Vag/mMqhHganyIvCTFDZiKo/nbvl7UOBrlyTMNwyxq7MQ56SG+YGYPDDgyWSXJu+AnDWpiaxw9cKW4s1EqKNW9iAVZdl873FtmycuXEoq0b4Tb2ZvZoNpn+H2J4vAYg8qBO2wU+4mZ41ckYydJnheESyk8pJnoPycY4zNGI+mM4YJSiYFFIgDCJQNtBBtoAwiZAcBIBbSAS0A60oEtAEMAQiAIBKB1MSMqCASFFKyADVWZIjIxmRDlkZUaPgTiOL0hhG85mpn+dbD3mc2ZXBm7G/wASPdZxHSed/S1p2kKQwl241yjkACwW5AuSd5Hum/BBt6uDVllSo8wpjVFr3A5s53bPc5fxDldeQn2y7GNMk0qyeYO03fIy0SFrr5g6z3yF3H/Wl9Gvv75Cg2xg9GnUe+Ugn10ejp9R74An14ejp9R74G4hxw9HT7J75aG4g0h/06XZ/vFEsX6/9yn2YobnfX/uU+wILuJ9fPm0+wIom5x0gfNp9hYotsb+0G81OwvdFEO/aLcidhe6KLuJ+025E7C90USzqekn+72F7oaKrCftF/u9he6Qohx7fd7K90EBPjG+72V7pQBbFnkXsL3SkBHEX+yvZA+EAlYDGajo4UFqbB1vreMuY2Eck1TSao2RbR7vwZ0t9bwtKvq6vGKSVvexDFTY9IM4JR0to607Vnkf0rlRjlq1tamSiBUFmJCMfCY+KL32AnZOvA0o0aMt3Zljj6O/jD0Fe4zcq9jU215oadIYcbqvWv6ZbRKY5NJ0N3G9ad0XY3CrjhuVz0Ad8ulksU4z7lTsjvihY04r7lTqHfLpJZ3Hn0dTsjvjSSzhVb0VXsxQs7Xb0VXsy0LEGv6Gr2DLRL+g69T0NXsN3SUNX0O/1PQ1ew3dFIavoJap6Cr2G7opcjU+DtSr6Cr2W/TFLkW+DuLq+gqdTfpjbktvg7i63oH9/wCmTbkWxDh63oX9/wCmNhuOTD1x/AfrP6Ydcl34HClX9A3X/wDmTbku4hpV/QN2v7RtyNwbCr6E9sd0tEsC/GDbSbrHdKLGazb6VTqEgscmLC+MlQfy/wB5hJMziz3z6PcK9LR+HSoLMFY25ndmU9TCefkacm0dcVSPLfpf0q1bG/V6ngUqFtU2sWLorFr2udtuTKdODHtqNOWe9GLfRoupQMVz1jmbZZXO6dC2NTaYSno1PN95lTIyz0foliAUos3PqMfyh5Evcmlv2LUYLE7qVTsnumGuPKLolwOGFxg2Uqnvk1Q5RdMuBhwWM9HU6zLrx8ommXDEOj8Z6N+0Y14+RonwJ+zcZ6N+1Hcx8jRPg79l4z0bdqO5j5HbnwMOhsZ5jdYl7uPknbnwN/YuM8xutZe9j5HbnwKNBY3zD1rHex8jtT4F/d7GeYetI7+PkdqfAh0Bi96HrWTv4+R2p8DhoDF+j94k72PkdqXAo4O4v0fvjvw5L2ZcDv3axfmR38fI7MuDhwXxfmCO/DkdmXA9eDGL8wSd/GXtS4HjgzjPN95k7+MvalwIeC+L80dcd+A7UgZ4K4rzR1y+ogTsy4BPwYxY/h36GXvl78OR2ZcAamisQnj0m6LqfzkeSL8MqxyXlHo/APC49MLY+CvGNxa1DchLLa23K95xZqctjpx3p3NRwlwCPT12UFlK2a2YBYAi/tmCbRlRk+FGDvg6gprc2XIDOwYX915sxP8AGrMMnws87wmAdmACtc8xnoOSStnE03sj1LQOF1aYFtk82TtnfFUi3FPmmBkLxcA40oA00oAnFQBOK5oAnE80A7iOaAKKHNAHCjzQBwowDjSgHcVAF4qAdxcA404A004AwpABMsoBFIAJ6OsVXznUdZgGykBB015F/Z8wgFJR2SgR6NzAJFBLSAkCALABYjEpTF3ZVHKSBMowlJ1FWRyS3ZWVeE2GXbU6kc/ATeukzP2/waX1GNe4I8LMJ6U/06n6ZfRZ+P1RPVYuf8nfvbhPS/8A11P0x6LN/T+qHq8XP+RP3vwfpT/Tqfpj0Wbj9UPVYuf8ifvhg/SH+nU/THo83H6oeqxc/wCRDwzwY/iN/Tqd0ejzcfqi+pxcjDw3wfnv/Tfuj0ebj9R6nHyMbh5gx9qp/TMeizcfqPU4+QL/AEh4MelP/wAf95fQ5vp/cepx8gX+knCD7NY/yL+bTL0GX6D1MAR+k3C7qWI7NP8AXHoMnK/78h6iIfDfSLhWPhLWTnKKR/2sTMJdJkXBks0WaXR2kqVddajUVxvscx6w2j2znlFxdNGxNPwSSJiUY0AEwgA2EpBlEf6lP8RfjBTVSAhaY8i/QPiIBSUNkAMBACqIA8QCm4Qab4gaqWNQj2KOU8/NOvpum7u78HPmzaNl5MPiq7VDrOxYneT/AJaexGEYqoo8+UnJ2yJVmSNUiJUmZqYIwRDDIZDTIZIG8FBkyGSYCoZaLYGodmXeemEWwDQZIRZizNEhDNTNqJ+jcY9Fw9NijDYR8DyjmM0ZIqSpm2La8HrfBThAMZTubLVSwqKNmexl5j7p5mXHof0OmMrRcNNRkDaADaUgOj5Sn+IvxgGqkKQ9L+Rfo/MQCkw+yUEhRIB0AStVCqzHYoJPQBeWKcmkiN0rPOqlfXqF6n2jdu4T6BQ0w0x9jyXLVK2EwWGouzcZV4pQPBNr3z2dUwyTyRitMbZlCMJN26JTaJwn/ux2Jp7+f/5mx4cX9YzFcECya+HqrVHJaxNtwIJF+bKI9dUtOSNGEujtXB2Z/ReFpvU1a1TilsTrEXzFrC3X1TryzlGNwVs5cUIylUnSLjSvBLUoGvQrCqgGscrXUbSpBztyTlx9bc9E40zpydJUNUHaAUdEYEqpbG2JAJGpsJGYllmz3tjEcOGvjJNLgbRrqThcWrsNoK9V7G69NprfWTg/4kKM10sZL8ErKbQvB41cW2GrFqZUMTq2JuoBFr5EEG95vy9Qo4u5Hc1Y8LeTRLYdpTguqY0YZayopQPxlWw2gkgWsCcshl0zHH1LeLuNfkjOWCsmhP8AuWGj+Cuj6zcVTxjvVzyAUA226oK+F7DNU+qzwWpwpG2ODFLZS3M1wi4M1cLiFo+U4y3FMBbX1m1QLHY18vaJ04eojkhq8V5NU8ThKjV4jg7gdG0FqYxTiKrZBATqlrXIRbgao85vztOLv5c8qx7I6u3DGrluD0NitGY1+IOF4h2vqFWtc22ay2seYi0mRZ8S1arRYPHLaqKPhNwfOCq6l9ZGGtTY7SN4P3h+YmzHlWRWSUdLHcENIGhi6Rv4LsKb+q5Az6Dqn2TDNHVBmUHTPYGnmnQDaACaUgOl5Sn+IvxgGqkKRNLeRf1YBSYfZKCQJAOgELTp/wB3q+offN/TfNj9zXm+BnnrT3jySz4O6LXEOyuWAVb+Da5ztvBnL1Wd4opo34MSyOmV2msMKdaoi3srWF9uwTbgm5wUmas0VGbSL/6PGN64vl/pm3OdcE+4dU4v2il+F/f/AEdPRf8A6X2Mhp1bYmuB6ap85noYH/Cj9kcGZfxJfdm30L/6U34Vf4vPLz/zS+6/0elh/l/yZ5mZ7J5Re8AqpGOpAHJhUVuccWzW61B9k5OtV4X+X+Tq6V1lX/exrq6gaZp/ewpJ5zdx8FHVPPj/ACj+/wD4dz/mF9jIfSeP996aVP8A8h+U7eg+V+ZzdX8z8io4IE/XsNb0q/3m7qflS+xrwfMR6LwnUftHRt/Ore5QR755eD5OT8jvyfMh+ZmfpgY8fQG4UmI6S+fwE6f2f8Mvua+p8oxuhKhXEUCDmK1L5xOrKrg/szVB7o9O+lRP9Kgd4qOPYVHdPL6Tyzry+DzrDGzqR5y26xOuXhmpHu7zyTqBNABPKQHS8pT/ABF+IgGqkKRNK+RqeqYBSYbZKCQJAOEABpCjr0qiDayMB02y99psxS0zUvqYzjqi0ebtPoTyDQcCD/q1Pw//ACE4P2h8C+51dJ8TKjhN/wAzV9b/AMRN/S/Kiaeo+Yy2+j82av0U/i85v2j4j+f+jd0XmX5FZieDlXE1q702pgCvUXwmIN9a+4HLMTbHqoYoRjK/CNMunlknJqvJpMPhvq2j3p1WS4p1cw1x4WsQBe2eYnFOfd6hSivdHZGPbwtS+p5U0908cuOBDgY6gTYC9TM5fwak5esX8GX/AHujo6b5sf8AvZl5w00r9X0jQrJZtSktwCMwXqhlvy2JnJ0mLuYJRfP/AIdXUZNGVS+hL4QaNo6VVKuFrUxVVdUq5sSpzCuPGUgk52IzPTMMOSfTNxyJ0bMkI50nF7kXg9wWTA1BicbXorxYOoob7RFtYkgEmxNlAO2ZZ+peaOjGnuY4sHbeqbRW1+FCYjSlCsTqUKTaql/B8GzXduS5PUBNi6d4+nlH3ZHlUsqfshfpB0lha2KwzF+NoqpFXiWBa2tfVB3E/CY9JDJHHJVT9rMs0oykt9h2i9G6JWqtcYttVGDrSqDVIINwG8HWYA26bbTMcmTqHHS4/mZRjju0wXDbhQmMZEo3NOnc6xBGuxtmAcwAOXlMxwYXj3l5MpzUvBU8G8Ea2KooPSKzeqh1m9wPXM8stMGyRVs9oaeWdINoAJpSA6XlKf4i/EQDVSFIulPI1PUb4QCiw2yUEkSAdAFEAxnCjRJpuaijwGNz91jtvzGev0edSjoflHn9Ri0vUvBnmE7jlBmQAKglMWTtCV8KmsMTSZ721WH2dt8gRzdU0Z45XXbdGzDLGvjVhNP18EKfF4ak2uCP9W5tbftNz1CY4I9Rq1ZHtwZZpYdOmC35M007DkAvBUBIgyBOIMgRkMkDJkMhpaQyQgMxZmibhFysNt8gPcJzzZuR6twF4OHDoatUWq1BYLvpptsfvGwJ6BzzzM+XU6Xg6YRryahjOc2DGgAmlIMp+Up/iL8RANVIUjaS8lU9RvgYBRYbZKCQJAOEAdAEdAQQQCDkQcwRzyptO0GrM3pHgmrEmi2r91rlfYdo9878XXtbTVnJPpU94lNU4K4gbFU84cfnadK63EaH0swR4KYnzF7a98vrcXP6E9LkBtwQxPmr21j1uLn9DH0mQEeBmK81O2svrsXP6D0eQYeBGK5Kf9Qd0evxfX+xPR5PoMPATFndT/qf2k9fi+v9i+jyfQaeAGL/AOj/AFD+mPX4vr/Yvo8n0Gn6O8Xy0f6jfok/eGL6mXpMn0E/2cYrzqHbf9En7wx8My9JP6Cf7NMSdtSh2n/TJ+8MfDKullyL/sxxHpaPW/6ZP3hDhma6Z8haH0X1b+HXpgfdVmPUbTCXXx9kZLp3ybHg/wAEsPhLMoL1B/EexI9UbF+PPOLLnnk8m+ONRL4maTMaYAMwAbSkGUvKU/xF+IgpqpAR9IeSqeo3ymAUOF2QCt05pVk8GkVU31TUbMKbX1QL7bcuW7bNkYp7sxb4MvX0pW1WZMXWdhq6tksjXbM5DVAseXcZtSV1pMG3yXOh9PVb2d0rqN41VcDWVbnVJUi7b7eKdwvMJQj7bGSbNXRqhhddn+ZGaWqMx8ASAdAOgFZU0yi4pcNqtrsmuGy1bWbLbe/gmZqD06jHVvRF0hwgakXvhcQyJe9RVUqQPtDwr2ljjv3Qcq9gekMecXgKj4MvrsBq2Oq4KupZduRsD0355Yx0ZKmRvVG4kPR/Cc0VoUsXRr02ZVTjXsVZwACSb3zPxmUsWq3FoinVJlhpvhF9XrU6K0Xq1KikqFKjZfLwugzCGPUm7qiynToZo/hKHrjD1aNShVZSyhypDAAnIqeY9RlliqOpO0FO3TL2ajM68ASALAEJgDTAGGAMaUgOl5Sn+IvxEFNVIAGP8lU9RvlMAz1BrLfmlBn8VTUP4oepfWJYFkpX36tjds9tsrzl6jqpJ9vH593wdvS9HGUe5l8ey5Fw1aqxN3bIkHPK42gAdE8x9+TdN7eTvzenxxTSW/gZjK6AK7pckmzjwang5E6wGY3WN52YM2aEU5O19Txs0oN2lRcaBrLqjUN12c4tuYbjPQU1NWjUi5gyEgCQDoBW1NDocSuJJbXVNQLlq28LM5XJ8I75nrenSY6d7I+kuE2FpCoHrJrKGBQZsSMtW3LfKWOKb8IOcUVX0Z6owrAOrMahdlBuU1lCqDzkJf2zZ1PxGGLwR9P1RpDEUcPQ8JKNTXr1bHVS2WoDvNr+0jkNrjXbi5P38CX4mkgvCBv+K4HnV/g8mP5UhL40N00f+L4L8N/lrRD5MhL40bG85zaJAOgCwBDAGmANMoBtBAdLylP8RfiIBq5CgMd5N/Ub5TAM2j2Qk7AL9QvJKWlNmUI6pKPJmlckWvZqhLObZhM9b/OmeXBSrbzJnt5XFSd/DBePr7Frg9GKyhmBBHkwMuLG61vtcpnpwgscdKPFyZJZJOUiFpHDlSTmGGRKgX1SfHTcDl7Dnllbmyw7b1x8e/8A6a34IGCxRw9Vamrq0nOrq6wbwQBmSPtZhvaRLB6ZJ+zNa2f0N6DlOo2nQDoAloB0AE2HQ5lVv6oltgVKYGwAdAAkAqqALAAdAtAEIgHWgHQDoBwgHQBCYACnikZdZWBFyL3tmL3GfQeqWmB+sDsN+jmgDGggOn5Sn+IvzCAauQoHG+Tf1G+BgGTxXkKnqH4TVn+XL7G/pvnR+5R4Q3Gs9gostgDsvc5bybAc95ydG9c/sjt6+oRpPy7ZKGN3jEEC9geKyv5o33Fx1jknq6foeRYRK6uM6uufF8QrbI627oP8swyQtU0ZJlPjsOOKN7awOrtW5AbYbi+qAx2HbbLfPPT/AIbv2ZjJbGy0PULUKZO0ot+oTuMyZAE1paJY16lheR7FW5QYvhCUawQECcMuradUepi/Z6nG2y20dj1rLrLt3g7QZ1Y8qyK0cOfBLDKpEu02GkS0ASAJaAIYA2lVVhdWDDZcEEX5MooDaGz2t8xgBIBW6awxqKABTvcHXdiGXVZW8CynPLbfrmcCMg6R0YtRnbjKaFimQIAKqKgOsfOYVnz3WHTM46l7Mxdclho2mFSwZW8J2JXYC7FrDPde3smEk73RU0SGmJQdPylP8RfiIBq5CgcZ5N/Vb4GAZmmmshHKpHWIaTVMqbTtFVha6gKdm3ovsz6pcfSLFagYT6p5KeQn/XF80noGsD1QUBiMVreCo1b8ttb2KPztKk2RyS8lVpNmN0B8drBR5xJzvvyzPRPLbk8rxLw2ZbNWa3B0tRFXkAHVPSARjMkYsEzzJIjZGx9W1NiN015dkb+mWqaRl67iqchZh755WSpu0e/ji8Sp+AuA16FZQcr2BB2EGTG5YpqzHModRhbW9Gv40T11ufPPYbx4igODxQHSAQwCJhMIV4wsbl318tYW8BVte9z4vs2bpW7IkPoUhb7W1vtN5x54ZRmk8TxVJ3G1Rl0nIX65sww1zUTDJLTFs8+rVGdrsSzE78yTyT3oqMFS2R5Tbk9y3fgwwpF2cAhCxTVvawJte84/XJz0pe9WdHpWo6myv0DiSldLbGYKw5Qcs/jN3VQUsbv2NWCbU0bxp4Z6gKn5Sn+IvxEFNZIAWK8R/Vb4GAZrB7JQZ/TuEai5qqutTbNxbYd99+rv5jOvDkTWmTp+zOLPiaeuKte6K1cTTOYD7thFtpub55WtOrRk+jOPXiXK+g5NJhbLTWzX3Es5F7gAbt2ezbMJxrfI9uDPHO9sUXfJfaF0YxbjawsbWRduqOc72M8rRFTc+T1IJqKTNBMyga1YLtIHSZkkQrqukafnr1zbGD4MGmEpEVFYAg3G43mGWO1GzDJwkmUuG0I+tcm1jPF7UtWx72Tr8emkrHaZxOsqq3lEJUnlG4/CM09SSflF6PE4tyXwsNwfxtwyOb2zF+TeJn0+dpUzR+0OnVqcUWrOs6fUJHm9tjlqjcZtjnizF42gq1Zs1JmFBBUgEXAYsuGOTANZWTY41QbgE7Lki++15k1REwlGplsba24eceeQpF4Q/wDLVOgfMJv6T50TT1Hy2ZbQWNp0S7Ot2sNTLO+d7Hd0z0+pxTyJKL+5xYJxhbf5Gkp4k1cIzta7U6uzYPGAHUBPNcFDOor2a/0dqlqxW+GYzRnlqX4ifMJ6+b5cvszzsXxr7noLTwD1gdPylP8AET4iCmskAPE+I3qn4QDMYLZ1SglFb7YBWV+D2Hc3NNb8tgJkpSXhmDhF+UScFoqlS8RFHQBMW7MlS8E6AR8VX1Rz7pklYM3WpBn1qrFhyXnXHxsjBvcfXw+GK+DrKd2+Yp5L3LaKd6RU3ViDuIyM3NKS3KptFtofSz+EKjK1hcAnVYjfY7CeacGbptO8TfGals9iDpXGq7h1ORE8TMpat0e/0S046I9CqVcMOiajfkgpRaZbk1BtUyvHNI8z+HezAnFkc0xTaMu2mWOCxRadGPLI5MuJIsVed8MlnG0EokDIADoAE3J2Y0OobP5m+YysgDS9AvRqKu0rkOUgg2903YJqGRNmvLHVBpHnrT3jyTRYLTNJMLxTE6+o4tqnaxa2ftE87J02SWfWvFo7YZoLFpfkp9B4cvXpgbmDE8gU3/t7Z19TNRxu/sc+CLc0bxp4R6gOn5Sn+InzCCmskAPEeK3qn4QDNYMZQCUIBxmRGIDBBSYBT6dqEKCOWb8KtmMmZkaQCVFZxdN/Nzzblk4rYyxwUvJtcFTpOgZQrKRkbAicjm+QoV5K/S+AQAkC3Rs6ppfVyxvfdHRjxKexkcUoN56MMkckbRhkxSg6ZUspsy77XHdOPqMcZefJtw55Q2RP0XUYoNbbPDyJKex9Dgk5QTZtcHiSUF+QTvxSuJ4eeCjN0LXoI4zEyljjL2Nccko+GRKWENNrrmJyTwODuJveVZFT8lzRIInXjakjjlaZEw2BNPjLGwaprixubcWinWLb7qx9s2OT2MUguDJtYs3jNuXzj92bNRKFx2kkolQwY6wJuNXIBlUk3I3uNgO+ZqNmLdFXXrYarU1WoPxhIBBAQlmTXF/CGdr9Rm+OXLCO0tjW8cJPdbkZamFuo+rm5zNyDYFwl/GzzImTzZv6jHtY/wCkn08UlLjxSoeT26tvCIDZNvHi8+TA75qk5Ta1SNkUo+EWVN9ZVaxFwDY7RcXsZqMxF8en+InzCAauQDK3it0H4QDM4PZ1QUlCCHGVEY0zIgl4IRsXQDqQd8zhKnZi1ZjNJ6OKEhhluM6tpoyxzrYt+AdPVNVbm1lIF8h41yJyZsemmbpSsu9L0iVNuSednTs3YJUzNpiKZocWynXBO7Yb7bzp6ZrHTbpE6nInJtso9IYJtYGmL559E258+GT/AAs5YT5L3B6NBUXO7YJ5naUpNntrrNMEootaVLVFhOiMdKo4ZzcnbCol5mjW2TqOHmdGtsLxFtkminaJdjGkYRBDW3Hxm3feMJlJFKoGtrITbZdQbdE2JkYctnfVN9l7LfouTKYiax8w/wDZ3wBrVD5vWVH5wALV+TU2E2D3OWfJLQHDx6f4ifMJAauANq7D0H4QDMYLYOiCksQQ4yojGGZEBsZUYjC0yoxsFVpBxYi8qbXgeTtF6KWk5dCbMLFfbtExyZHJUzZFAdMaWCEqmbbzuE87PmS2Qc68GWr1rm5NzOS2aH+J2dRxVjkbGS2jZGNBmxj3veZLIzNSkjQaGxK1l5GG0fnOzDPXs/Jt12rLNMMBOiiWHWUgtxFolEfEC01T2MokI09ZCL28JvnMxTMiFSwpU3LsQNUDaT42/lGyblKyNBxqWzL5grc57PGbmIKvnu3TZuYHYoprVC2ubatxZSBYjl51MbkOrqm2zEXsbEE+CFt0jwem/TAJJoqBe2djt253/UZLKOHjp+InzCQGrgDX2HoMAy+B2DoEFJYgDoIMMyMQbCZIxYIiZGIhlALEYsoptt2DpM5uoyaI7eTKLZlsc+qSCc9/TPJrfcxl5oz2OxdRn4qiLsdp3Dom2MUlql4OrFgZuODdJeLFPE0EVwLa4As/OTtDTfinjls0Z5MVboDpvRwpEFfFbZzHkmnPi0O14OWe25G0TW4uqDymx6DNMZ6JpmeHdNGwZ7T1XJJWzJIrK+LJ2ZCeF1HXTm6hsjux4ElbIFVjOTVKzpjGItHEPna5AzPMOWdGPJk9t6MZ44E6k51bqRmdh/zKephyKcLOGcNMqBqzfd6z3TqRrZNoA2tZB/n9z1zYmawtm+71HvlINKtyj2L/AHgDCnKSebID3CAN+2n4ifMIBrIAjbDAMrgdg6BAJawUSvWVFZ3NlUEseQDbKlZCBoTSi4mkKi5bQy71Ybj7j7ZsnDS6MFK1ZMMgYwymIx5SMiVSAQx2KGb2gZTg6iX8RX7KzOC2szGEw5rVlUnxjdjzbTOSEdboxx/FbLjRehBRrksAQRkZseJxmlLwejLIpQuPkv6uHG6b5Yl7HOpMrtI4LjE1SxFsxzGaJJ1VmTUZeShOia6MLFXF9vinqPfNThZrWLS7izS4yv4OV+eZ9bkfaqPudGCP4tyNhKOvsnl4OmlldI6MuRQEr0rZckTg4OmZQnZCqi17SJ8HRHfyNwOI2idXTSqdcmrqYLyTVaeujz2S6VWZo1tEpGvMkYscZSDGgAT4yfiJ8wgGtgCGAZTBbB0QCYIBmOEFYYjErgyWVNQ1KmoQGZgpZEFwcth2b+aboLTFzNct3pKbAVVwJpVVNVadYlKtCsAKgCnKoLAXAvyc2/La7naf90YfDub0znNgwiUg1hKQrNLeL7p5fW/GbF8JB0SmpiF51y9omHTOpqzGqdGsABGc9KSvyZpiMLdEwaooBlvmJplG90Zp0BZJqcWjJNA3a22a5SryZJWR1rFWJGU5+44NyibdKkqYCrXvcmedLK5ttnTGFbEHF18pY7nRBANHm5nX08byI19S/wAJaKZ7CPMZKw6zNGDJ1NZmjAeZSDGgAG8ZPXT5hKDXSAQwDK4PZAD12IViouwBsOeAZTSg4vEpjQrvSNMpV1Bdqb6hW5UnLdt2W6Jvi7i4f2Nb86ioVhiaS4ajx1ZuNDmtWUAUVtYgHWNhv2zY/wAL1Ovy9zDyqRusJidZnUKQqaoDG41st1x7xe80Ne5sJBEgGgSkImkaF1nJ1UNUbXsZLgqMVTJRXXavgtzW2GcK3imJcoenCpkFmpax5VNr+ydUepdblUoshY7T1SsLW1F5Abk9JmrJnlLYwnL2QDC6QqU/EYjm2jqmqMpLwYQlK6Ra4ThAzZMgbnFxOiM5PyjvWNVuy4pJxguVI6Zn2te7MNWnwCxmEIGQv+U5eowSjH8Ks248ib3KesDPH00zvjJEb6qz7spux45S8IylmjEm4fCEZAT1unwaFb8nBly6mObFU0Yq7apUKW8FyFDeKWYCyjpM7o4pNHNLIiyp4umr8XchvCsCjjW1RdtQkWfLPK8zUHVmGrcPhMWlVSyE2DFTdWUhlNiCrAEEQ00LshVdN0wEIDkONa4A8FC4QO1zsJZdlzY3mWhksfo7SArAkKVtqkXIN1dQytlzHZJKNBOwzDwl9dfmEhTXSA4wDKYSASxAKtqNmyc0nzyHiObi7HLky5B7JnZBatEsjK9QsLpkosdmq4IFrXzt5psd0J14BLwVMgCw1VsAq820E88NkokESARVlAjrIQrq2BYElM77VOwiceTp2ncDJNlNi9Hm+SMOa1x7DOZwlwYOC9iMuiqh+wbc4tCxSfsRY2x1PQlVja1hvJm2OFnTCMYGi0ZoZaQzzM6Y40hKbZaWmw1nQBjUwdw6pi4RflFtjTTHIJVFL2Fi6g5JQU2kNDu7VyjoBXpLTYMjErqhhcEMPOmyM0q28GDjZJxeCJaiysoNHXIuLhiaRQXzyFzeRPZlaAYbBBUrU3q3NSo5dlsjK1VVJUZmxzuOYjplbdppCtqIlLQ1EMAKxNyfBvT8JdZH1MhsBprstvmTnLglIscDgFoqQpY3tmxubKAFXZsAAEwcm/JUqCPtX1l+IkKa6QHQDK4aAShAFtAFVQMwBc7ctv8Alz1wBYAhEtkEEAdaQp0A6Qp0A6AdAOggkoOgCQBJAdKCBidGK7MxJFxawttKupbO+1XtbmEyUqJQuI0erkE3ysCOVQrDVPTre4SJ0WhuH0dTS2qDlszJ3WlcmyUSGmJQFU5r6y/GUGvkBA09izRw9aou1KbMPYIBkdEaap1FBvqk7mFvfsgF1TqA7CD0GAEBgDoB0A6AdAOgHQDoB0A6AJeAdeAdeAJAOgCXgHXgCEwBpMAYzQCPVxSDayj2iUFPpLTKgHUBY7b7BlzmLBudC1WbD0WqCzmmhYc5UXkBLdAQQQCCLEEXBB2giAZyrwMogk0Wanf7PjoOgHMdclAAeDFQeKyHrU/AxRbF/Zddd3U4743Alqq7R7x3ybjYacSw3fCLFDfrrckWWjvrxixR314xYo7680WKEONf/LRZKE+t1P8ALRYoX6zU5PhFsUJ9Yq8nyxYo76xV5PlixQnH1eT5YsUdx1bk+XvixR3GVuT3r3xYFBrn7PvXvjcbDhSxB+ye0nfG42CDCYg/YPaT9UbjY46KxB+zbpdfyMbgb+7dY7Sg6WP5CUBKfBC/jVfYq/mT+UUQs8DwboUiDq67D7T+F1DYOqUFvAP/2Q=="/>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he-IL">
              <a:latin typeface="Calibri" pitchFamily="34" charset="0"/>
            </a:endParaRPr>
          </a:p>
        </p:txBody>
      </p:sp>
      <p:pic>
        <p:nvPicPr>
          <p:cNvPr id="17434" name="Picture 26" descr="http://images.mysupermarket.co.il/Products_1000/45/001645.jpg"/>
          <p:cNvPicPr>
            <a:picLocks noChangeAspect="1" noChangeArrowheads="1"/>
          </p:cNvPicPr>
          <p:nvPr/>
        </p:nvPicPr>
        <p:blipFill>
          <a:blip r:embed="rId10" cstate="print"/>
          <a:srcRect/>
          <a:stretch>
            <a:fillRect/>
          </a:stretch>
        </p:blipFill>
        <p:spPr bwMode="auto">
          <a:xfrm>
            <a:off x="6948488" y="4797425"/>
            <a:ext cx="1200150" cy="1450975"/>
          </a:xfrm>
          <a:prstGeom prst="rect">
            <a:avLst/>
          </a:prstGeom>
          <a:noFill/>
          <a:ln w="9525">
            <a:noFill/>
            <a:miter lim="800000"/>
            <a:headEnd/>
            <a:tailEnd/>
          </a:ln>
        </p:spPr>
      </p:pic>
      <p:pic>
        <p:nvPicPr>
          <p:cNvPr id="23" name="Picture 4" descr="http://t3.gstatic.com/images?q=tbn:ANd9GcQYiPGoOls7LBf8AJqcWufDvwAvjGpXdT7J6AUkCJ4SgAtI9ePs"/>
          <p:cNvPicPr>
            <a:picLocks noChangeAspect="1" noChangeArrowheads="1"/>
          </p:cNvPicPr>
          <p:nvPr/>
        </p:nvPicPr>
        <p:blipFill>
          <a:blip r:embed="rId11" cstate="print"/>
          <a:srcRect/>
          <a:stretch>
            <a:fillRect/>
          </a:stretch>
        </p:blipFill>
        <p:spPr bwMode="auto">
          <a:xfrm>
            <a:off x="684213" y="2636838"/>
            <a:ext cx="1855787" cy="12588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1000"/>
                                        <p:tgtEl>
                                          <p:spTgt spid="17410"/>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1000"/>
                                        <p:tgtEl>
                                          <p:spTgt spid="17414"/>
                                        </p:tgtEl>
                                      </p:cBhvr>
                                    </p:animEffec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17416"/>
                                        </p:tgtEl>
                                        <p:attrNameLst>
                                          <p:attrName>style.visibility</p:attrName>
                                        </p:attrNameLst>
                                      </p:cBhvr>
                                      <p:to>
                                        <p:strVal val="visible"/>
                                      </p:to>
                                    </p:set>
                                    <p:animEffect transition="in" filter="fade">
                                      <p:cBhvr>
                                        <p:cTn id="20" dur="1000"/>
                                        <p:tgtEl>
                                          <p:spTgt spid="17416"/>
                                        </p:tgtEl>
                                      </p:cBhvr>
                                    </p:animEffect>
                                  </p:childTnLst>
                                </p:cTn>
                              </p:par>
                            </p:childTnLst>
                          </p:cTn>
                        </p:par>
                        <p:par>
                          <p:cTn id="21" fill="hold">
                            <p:stCondLst>
                              <p:cond delay="4000"/>
                            </p:stCondLst>
                            <p:childTnLst>
                              <p:par>
                                <p:cTn id="22" presetID="10" presetClass="entr" presetSubtype="0" fill="hold" nodeType="afterEffect">
                                  <p:stCondLst>
                                    <p:cond delay="0"/>
                                  </p:stCondLst>
                                  <p:childTnLst>
                                    <p:set>
                                      <p:cBhvr>
                                        <p:cTn id="23" dur="1" fill="hold">
                                          <p:stCondLst>
                                            <p:cond delay="0"/>
                                          </p:stCondLst>
                                        </p:cTn>
                                        <p:tgtEl>
                                          <p:spTgt spid="6147"/>
                                        </p:tgtEl>
                                        <p:attrNameLst>
                                          <p:attrName>style.visibility</p:attrName>
                                        </p:attrNameLst>
                                      </p:cBhvr>
                                      <p:to>
                                        <p:strVal val="visible"/>
                                      </p:to>
                                    </p:set>
                                    <p:animEffect transition="in" filter="fade">
                                      <p:cBhvr>
                                        <p:cTn id="24" dur="1000"/>
                                        <p:tgtEl>
                                          <p:spTgt spid="6147"/>
                                        </p:tgtEl>
                                      </p:cBhvr>
                                    </p:animEffect>
                                  </p:childTnLst>
                                </p:cTn>
                              </p:par>
                            </p:childTnLst>
                          </p:cTn>
                        </p:par>
                        <p:par>
                          <p:cTn id="25" fill="hold">
                            <p:stCondLst>
                              <p:cond delay="5000"/>
                            </p:stCondLst>
                            <p:childTnLst>
                              <p:par>
                                <p:cTn id="26" presetID="10" presetClass="entr" presetSubtype="0" fill="hold" nodeType="afterEffect">
                                  <p:stCondLst>
                                    <p:cond delay="0"/>
                                  </p:stCondLst>
                                  <p:childTnLst>
                                    <p:set>
                                      <p:cBhvr>
                                        <p:cTn id="27" dur="1" fill="hold">
                                          <p:stCondLst>
                                            <p:cond delay="0"/>
                                          </p:stCondLst>
                                        </p:cTn>
                                        <p:tgtEl>
                                          <p:spTgt spid="17430"/>
                                        </p:tgtEl>
                                        <p:attrNameLst>
                                          <p:attrName>style.visibility</p:attrName>
                                        </p:attrNameLst>
                                      </p:cBhvr>
                                      <p:to>
                                        <p:strVal val="visible"/>
                                      </p:to>
                                    </p:set>
                                    <p:animEffect transition="in" filter="fade">
                                      <p:cBhvr>
                                        <p:cTn id="28" dur="1000"/>
                                        <p:tgtEl>
                                          <p:spTgt spid="17430"/>
                                        </p:tgtEl>
                                      </p:cBhvr>
                                    </p:animEffect>
                                  </p:childTnLst>
                                </p:cTn>
                              </p:par>
                            </p:childTnLst>
                          </p:cTn>
                        </p:par>
                        <p:par>
                          <p:cTn id="29" fill="hold">
                            <p:stCondLst>
                              <p:cond delay="6000"/>
                            </p:stCondLst>
                            <p:childTnLst>
                              <p:par>
                                <p:cTn id="30" presetID="10"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childTnLst>
                                </p:cTn>
                              </p:par>
                            </p:childTnLst>
                          </p:cTn>
                        </p:par>
                        <p:par>
                          <p:cTn id="33" fill="hold">
                            <p:stCondLst>
                              <p:cond delay="7000"/>
                            </p:stCondLst>
                            <p:childTnLst>
                              <p:par>
                                <p:cTn id="34" presetID="10" presetClass="entr" presetSubtype="0" fill="hold" nodeType="afterEffect">
                                  <p:stCondLst>
                                    <p:cond delay="0"/>
                                  </p:stCondLst>
                                  <p:childTnLst>
                                    <p:set>
                                      <p:cBhvr>
                                        <p:cTn id="35" dur="1" fill="hold">
                                          <p:stCondLst>
                                            <p:cond delay="0"/>
                                          </p:stCondLst>
                                        </p:cTn>
                                        <p:tgtEl>
                                          <p:spTgt spid="17434"/>
                                        </p:tgtEl>
                                        <p:attrNameLst>
                                          <p:attrName>style.visibility</p:attrName>
                                        </p:attrNameLst>
                                      </p:cBhvr>
                                      <p:to>
                                        <p:strVal val="visible"/>
                                      </p:to>
                                    </p:set>
                                    <p:animEffect transition="in" filter="fade">
                                      <p:cBhvr>
                                        <p:cTn id="36" dur="1000"/>
                                        <p:tgtEl>
                                          <p:spTgt spid="17434"/>
                                        </p:tgtEl>
                                      </p:cBhvr>
                                    </p:animEffect>
                                  </p:childTnLst>
                                </p:cTn>
                              </p:par>
                            </p:childTnLst>
                          </p:cTn>
                        </p:par>
                        <p:par>
                          <p:cTn id="37" fill="hold">
                            <p:stCondLst>
                              <p:cond delay="8000"/>
                            </p:stCondLst>
                            <p:childTnLst>
                              <p:par>
                                <p:cTn id="38" presetID="10" presetClass="entr" presetSubtype="0" fill="hold" nodeType="afterEffect">
                                  <p:stCondLst>
                                    <p:cond delay="0"/>
                                  </p:stCondLst>
                                  <p:childTnLst>
                                    <p:set>
                                      <p:cBhvr>
                                        <p:cTn id="39" dur="1" fill="hold">
                                          <p:stCondLst>
                                            <p:cond delay="0"/>
                                          </p:stCondLst>
                                        </p:cTn>
                                        <p:tgtEl>
                                          <p:spTgt spid="17412"/>
                                        </p:tgtEl>
                                        <p:attrNameLst>
                                          <p:attrName>style.visibility</p:attrName>
                                        </p:attrNameLst>
                                      </p:cBhvr>
                                      <p:to>
                                        <p:strVal val="visible"/>
                                      </p:to>
                                    </p:set>
                                    <p:animEffect transition="in" filter="fade">
                                      <p:cBhvr>
                                        <p:cTn id="40" dur="1000"/>
                                        <p:tgtEl>
                                          <p:spTgt spid="17412"/>
                                        </p:tgtEl>
                                      </p:cBhvr>
                                    </p:animEffect>
                                  </p:childTnLst>
                                </p:cTn>
                              </p:par>
                            </p:childTnLst>
                          </p:cTn>
                        </p:par>
                        <p:par>
                          <p:cTn id="41" fill="hold">
                            <p:stCondLst>
                              <p:cond delay="9000"/>
                            </p:stCondLst>
                            <p:childTnLst>
                              <p:par>
                                <p:cTn id="42" presetID="10" presetClass="entr" presetSubtype="0" fill="hold" nodeType="afterEffect">
                                  <p:stCondLst>
                                    <p:cond delay="0"/>
                                  </p:stCondLst>
                                  <p:childTnLst>
                                    <p:set>
                                      <p:cBhvr>
                                        <p:cTn id="43" dur="1" fill="hold">
                                          <p:stCondLst>
                                            <p:cond delay="0"/>
                                          </p:stCondLst>
                                        </p:cTn>
                                        <p:tgtEl>
                                          <p:spTgt spid="17418"/>
                                        </p:tgtEl>
                                        <p:attrNameLst>
                                          <p:attrName>style.visibility</p:attrName>
                                        </p:attrNameLst>
                                      </p:cBhvr>
                                      <p:to>
                                        <p:strVal val="visible"/>
                                      </p:to>
                                    </p:set>
                                    <p:animEffect transition="in" filter="fade">
                                      <p:cBhvr>
                                        <p:cTn id="44" dur="1000"/>
                                        <p:tgtEl>
                                          <p:spTgt spid="17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דיאגרמה 13"/>
          <p:cNvGraphicFramePr/>
          <p:nvPr/>
        </p:nvGraphicFramePr>
        <p:xfrm>
          <a:off x="1907704"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55576" y="620688"/>
            <a:ext cx="1944216" cy="1846659"/>
          </a:xfrm>
          <a:prstGeom prst="rect">
            <a:avLst/>
          </a:prstGeom>
          <a:noFill/>
        </p:spPr>
        <p:txBody>
          <a:bodyPr wrap="square" rtlCol="1">
            <a:spAutoFit/>
          </a:bodyPr>
          <a:lstStyle/>
          <a:p>
            <a:pPr lvl="0" algn="ctr"/>
            <a:r>
              <a:rPr lang="he-IL" sz="2400" b="1" dirty="0" smtClean="0"/>
              <a:t>תזכורת:</a:t>
            </a:r>
          </a:p>
          <a:p>
            <a:pPr lvl="0" algn="ctr"/>
            <a:r>
              <a:rPr lang="he-IL" b="1" dirty="0" smtClean="0">
                <a:solidFill>
                  <a:srgbClr val="FF0000"/>
                </a:solidFill>
              </a:rPr>
              <a:t>חיטוי:</a:t>
            </a:r>
            <a:r>
              <a:rPr lang="he-IL" b="1" dirty="0" smtClean="0"/>
              <a:t> השמדת החיידקים </a:t>
            </a:r>
          </a:p>
          <a:p>
            <a:pPr lvl="0" algn="ctr"/>
            <a:r>
              <a:rPr lang="he-IL" b="1" dirty="0" smtClean="0"/>
              <a:t> בעלי יכולת הדבקה (</a:t>
            </a:r>
            <a:r>
              <a:rPr lang="he-IL" b="1" dirty="0" smtClean="0">
                <a:solidFill>
                  <a:schemeClr val="tx2">
                    <a:lumMod val="75000"/>
                  </a:schemeClr>
                </a:solidFill>
                <a:effectLst>
                  <a:outerShdw blurRad="38100" dist="38100" dir="2700000" algn="tl">
                    <a:srgbClr val="000000">
                      <a:alpha val="43137"/>
                    </a:srgbClr>
                  </a:outerShdw>
                </a:effectLst>
              </a:rPr>
              <a:t>אין הרג של נבגים</a:t>
            </a:r>
            <a:r>
              <a:rPr lang="he-IL" b="1" dirty="0" smtClean="0"/>
              <a:t>) </a:t>
            </a:r>
            <a:endParaRPr lang="he-IL"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834288674"/>
              </p:ext>
            </p:extLst>
          </p:nvPr>
        </p:nvGraphicFramePr>
        <p:xfrm>
          <a:off x="1547664" y="1340768"/>
          <a:ext cx="6504384" cy="4696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339752" y="692696"/>
            <a:ext cx="500926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he-IL" sz="3600" b="1" dirty="0" smtClean="0"/>
              <a:t>שיטות של חיטוי מזון</a:t>
            </a:r>
            <a:endParaRPr lang="he-IL"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392113" y="400110"/>
            <a:ext cx="8229600" cy="777875"/>
          </a:xfrm>
        </p:spPr>
        <p:style>
          <a:lnRef idx="2">
            <a:schemeClr val="accent2"/>
          </a:lnRef>
          <a:fillRef idx="1">
            <a:schemeClr val="lt1"/>
          </a:fillRef>
          <a:effectRef idx="0">
            <a:schemeClr val="accent2"/>
          </a:effectRef>
          <a:fontRef idx="minor">
            <a:schemeClr val="dk1"/>
          </a:fontRef>
        </p:style>
        <p:txBody>
          <a:bodyPr/>
          <a:lstStyle/>
          <a:p>
            <a:pPr eaLnBrk="1" hangingPunct="1"/>
            <a:r>
              <a:rPr lang="he-IL" b="1" dirty="0" smtClean="0">
                <a:solidFill>
                  <a:schemeClr val="tx2"/>
                </a:solidFill>
                <a:latin typeface="Guttman Yad-Brush" pitchFamily="2" charset="-79"/>
                <a:cs typeface="Guttman Yad-Brush" pitchFamily="2" charset="-79"/>
              </a:rPr>
              <a:t>שיטת כימיות </a:t>
            </a:r>
          </a:p>
        </p:txBody>
      </p:sp>
      <p:sp>
        <p:nvSpPr>
          <p:cNvPr id="21507" name="מציין מיקום תוכן 2"/>
          <p:cNvSpPr>
            <a:spLocks noGrp="1"/>
          </p:cNvSpPr>
          <p:nvPr>
            <p:ph sz="half" idx="1"/>
          </p:nvPr>
        </p:nvSpPr>
        <p:spPr>
          <a:xfrm>
            <a:off x="468313" y="1470025"/>
            <a:ext cx="8077200" cy="5271343"/>
          </a:xfrm>
        </p:spPr>
        <p:txBody>
          <a:bodyPr rtlCol="1">
            <a:normAutofit fontScale="92500" lnSpcReduction="10000"/>
          </a:bodyPr>
          <a:lstStyle/>
          <a:p>
            <a:pPr marL="0" indent="0" eaLnBrk="1" fontAlgn="auto" hangingPunct="1">
              <a:spcAft>
                <a:spcPts val="0"/>
              </a:spcAft>
              <a:buClr>
                <a:srgbClr val="FF0000"/>
              </a:buClr>
              <a:buNone/>
              <a:defRPr/>
            </a:pPr>
            <a:r>
              <a:rPr lang="he-IL" b="1" dirty="0" smtClean="0">
                <a:latin typeface="Arial" pitchFamily="34" charset="0"/>
              </a:rPr>
              <a:t>שימוש באוזון כחומר חיטוי כימי במזון:</a:t>
            </a:r>
          </a:p>
          <a:p>
            <a:pPr eaLnBrk="1" fontAlgn="auto" hangingPunct="1">
              <a:spcAft>
                <a:spcPts val="0"/>
              </a:spcAft>
              <a:buClr>
                <a:srgbClr val="FF0000"/>
              </a:buClr>
              <a:defRPr/>
            </a:pPr>
            <a:r>
              <a:rPr lang="he-IL" sz="2400" dirty="0">
                <a:solidFill>
                  <a:srgbClr val="006163"/>
                </a:solidFill>
                <a:latin typeface="Arial" panose="020B0604020202020204" pitchFamily="34" charset="0"/>
              </a:rPr>
              <a:t>אוזון עשוי מחמצן ונוצר בתהליך יינון של האוויר על ידי אור אולטרה סגול או מעבר של זרם חשמל באוויר. הזרם החשמלי או האור האולטרה סגול מפרק חלק ממולקולות החמצן הנמצאות באוויר והמולקולות המפורקות יתחברו עם מולקולות החמצן הקיימות באוויר וייצרו חמצן </a:t>
            </a:r>
            <a:r>
              <a:rPr lang="he-IL" sz="2400" b="1" dirty="0" smtClean="0">
                <a:solidFill>
                  <a:srgbClr val="006163"/>
                </a:solidFill>
                <a:latin typeface="Arial" panose="020B0604020202020204" pitchFamily="34" charset="0"/>
              </a:rPr>
              <a:t>3</a:t>
            </a:r>
            <a:r>
              <a:rPr lang="en-US" sz="2400" dirty="0" smtClean="0">
                <a:solidFill>
                  <a:srgbClr val="006163"/>
                </a:solidFill>
                <a:latin typeface="Arial" panose="020B0604020202020204" pitchFamily="34" charset="0"/>
              </a:rPr>
              <a:t>O</a:t>
            </a:r>
            <a:r>
              <a:rPr lang="he-IL" sz="2400" dirty="0" smtClean="0">
                <a:solidFill>
                  <a:srgbClr val="006163"/>
                </a:solidFill>
                <a:latin typeface="Arial" panose="020B0604020202020204" pitchFamily="34" charset="0"/>
              </a:rPr>
              <a:t>.</a:t>
            </a:r>
          </a:p>
          <a:p>
            <a:pPr eaLnBrk="1" fontAlgn="auto" hangingPunct="1">
              <a:spcAft>
                <a:spcPts val="0"/>
              </a:spcAft>
              <a:buClr>
                <a:srgbClr val="FF0000"/>
              </a:buClr>
              <a:defRPr/>
            </a:pPr>
            <a:r>
              <a:rPr lang="he-IL" sz="2400" dirty="0">
                <a:solidFill>
                  <a:srgbClr val="006163"/>
                </a:solidFill>
                <a:latin typeface="Arial" panose="020B0604020202020204" pitchFamily="34" charset="0"/>
              </a:rPr>
              <a:t>זוהי המולקולה המחמצנת ביותר הקיימת בטבע, יותר מכלור או תמיסה היפר </a:t>
            </a:r>
            <a:r>
              <a:rPr lang="he-IL" sz="2400" dirty="0" err="1">
                <a:solidFill>
                  <a:srgbClr val="006163"/>
                </a:solidFill>
                <a:latin typeface="Arial" panose="020B0604020202020204" pitchFamily="34" charset="0"/>
              </a:rPr>
              <a:t>כלורית</a:t>
            </a:r>
            <a:r>
              <a:rPr lang="he-IL" sz="2400" dirty="0">
                <a:solidFill>
                  <a:srgbClr val="006163"/>
                </a:solidFill>
                <a:latin typeface="Arial" panose="020B0604020202020204" pitchFamily="34" charset="0"/>
              </a:rPr>
              <a:t>. </a:t>
            </a:r>
            <a:endParaRPr lang="he-IL" sz="2400" dirty="0" smtClean="0">
              <a:solidFill>
                <a:srgbClr val="006163"/>
              </a:solidFill>
              <a:latin typeface="Arial" panose="020B0604020202020204" pitchFamily="34" charset="0"/>
            </a:endParaRPr>
          </a:p>
          <a:p>
            <a:pPr eaLnBrk="1" fontAlgn="auto" hangingPunct="1">
              <a:spcAft>
                <a:spcPts val="0"/>
              </a:spcAft>
              <a:buClr>
                <a:srgbClr val="FF0000"/>
              </a:buClr>
              <a:defRPr/>
            </a:pPr>
            <a:r>
              <a:rPr lang="he-IL" sz="2400" dirty="0">
                <a:solidFill>
                  <a:srgbClr val="006163"/>
                </a:solidFill>
                <a:latin typeface="Arial" panose="020B0604020202020204" pitchFamily="34" charset="0"/>
              </a:rPr>
              <a:t>תאי חיידקים הם בעלי רמת ארגון גבוהה והחמצן הנוסף </a:t>
            </a:r>
            <a:r>
              <a:rPr lang="he-IL" sz="2400" dirty="0" smtClean="0">
                <a:solidFill>
                  <a:srgbClr val="006163"/>
                </a:solidFill>
                <a:latin typeface="Arial" panose="020B0604020202020204" pitchFamily="34" charset="0"/>
              </a:rPr>
              <a:t>שבאוזון מפריע </a:t>
            </a:r>
            <a:r>
              <a:rPr lang="he-IL" sz="2400" dirty="0">
                <a:solidFill>
                  <a:srgbClr val="006163"/>
                </a:solidFill>
                <a:latin typeface="Arial" panose="020B0604020202020204" pitchFamily="34" charset="0"/>
              </a:rPr>
              <a:t>לסדר בתוך התאים והורס אותם, על ידי הרס קרומי התא או על ידי הרס חלבונים מתפקדים בתוך התא. כאשר האוזון מסיים את התחברותו הוא הופך חזרה להיות חמצן ולכן </a:t>
            </a:r>
            <a:r>
              <a:rPr lang="he-IL" sz="2400" u="sng" dirty="0">
                <a:solidFill>
                  <a:srgbClr val="006163"/>
                </a:solidFill>
                <a:latin typeface="Arial" panose="020B0604020202020204" pitchFamily="34" charset="0"/>
              </a:rPr>
              <a:t>אין </a:t>
            </a:r>
            <a:r>
              <a:rPr lang="he-IL" sz="2400" dirty="0">
                <a:solidFill>
                  <a:srgbClr val="006163"/>
                </a:solidFill>
                <a:latin typeface="Arial" panose="020B0604020202020204" pitchFamily="34" charset="0"/>
              </a:rPr>
              <a:t>שארית שהוא משאיר אחריו. שלא כמו כימיקלים, ברגע שהכנסת אותם למים הם נמצאים במים. זהו פתרון ירוק מאד לחיטוי.</a:t>
            </a:r>
            <a:endParaRPr lang="he-IL" sz="2400" b="1" dirty="0" smtClean="0">
              <a:latin typeface="Arial" pitchFamily="34" charset="0"/>
            </a:endParaRPr>
          </a:p>
          <a:p>
            <a:pPr eaLnBrk="1" fontAlgn="auto" hangingPunct="1">
              <a:spcAft>
                <a:spcPts val="0"/>
              </a:spcAft>
              <a:defRPr/>
            </a:pPr>
            <a:r>
              <a:rPr lang="he-IL" sz="2400" dirty="0">
                <a:solidFill>
                  <a:srgbClr val="006163"/>
                </a:solidFill>
                <a:latin typeface="Arial" panose="020B0604020202020204" pitchFamily="34" charset="0"/>
              </a:rPr>
              <a:t>אוזון מאושר על ידי משרד הבריאות הישראלי לשימוש כחומר חיטוי לירקות ופירות המיועדים לעיבוד תעשייתי או לטיפול בבתי אריזה. </a:t>
            </a:r>
            <a:endParaRPr lang="he-IL" sz="2400" dirty="0" smtClean="0"/>
          </a:p>
        </p:txBody>
      </p:sp>
      <p:sp>
        <p:nvSpPr>
          <p:cNvPr id="5" name="TextBox 4"/>
          <p:cNvSpPr txBox="1"/>
          <p:nvPr/>
        </p:nvSpPr>
        <p:spPr>
          <a:xfrm>
            <a:off x="0" y="0"/>
            <a:ext cx="2627784" cy="400110"/>
          </a:xfrm>
          <a:prstGeom prst="rect">
            <a:avLst/>
          </a:prstGeom>
          <a:noFill/>
        </p:spPr>
        <p:txBody>
          <a:bodyPr wrap="square" rtlCol="1">
            <a:spAutoFit/>
          </a:bodyPr>
          <a:lstStyle/>
          <a:p>
            <a:pPr algn="ctr"/>
            <a:r>
              <a:rPr lang="he-IL" sz="2000" b="1" dirty="0" smtClean="0">
                <a:solidFill>
                  <a:prstClr val="black"/>
                </a:solidFill>
              </a:rPr>
              <a:t>חיטוי- שיטה כימית </a:t>
            </a:r>
            <a:endParaRPr lang="he-IL" sz="2000" b="1" dirty="0">
              <a:solidFill>
                <a:prstClr val="black"/>
              </a:solidFill>
            </a:endParaRPr>
          </a:p>
        </p:txBody>
      </p:sp>
    </p:spTree>
    <p:extLst>
      <p:ext uri="{BB962C8B-B14F-4D97-AF65-F5344CB8AC3E}">
        <p14:creationId xmlns:p14="http://schemas.microsoft.com/office/powerpoint/2010/main" xmlns="" val="3091176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p:cTn id="12"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392113" y="400110"/>
            <a:ext cx="8229600" cy="777875"/>
          </a:xfrm>
        </p:spPr>
        <p:style>
          <a:lnRef idx="2">
            <a:schemeClr val="accent2"/>
          </a:lnRef>
          <a:fillRef idx="1">
            <a:schemeClr val="lt1"/>
          </a:fillRef>
          <a:effectRef idx="0">
            <a:schemeClr val="accent2"/>
          </a:effectRef>
          <a:fontRef idx="minor">
            <a:schemeClr val="dk1"/>
          </a:fontRef>
        </p:style>
        <p:txBody>
          <a:bodyPr/>
          <a:lstStyle/>
          <a:p>
            <a:pPr eaLnBrk="1" hangingPunct="1"/>
            <a:r>
              <a:rPr lang="he-IL" b="1" dirty="0" smtClean="0">
                <a:solidFill>
                  <a:schemeClr val="tx2"/>
                </a:solidFill>
                <a:latin typeface="Guttman Yad-Brush" pitchFamily="2" charset="-79"/>
                <a:cs typeface="Guttman Yad-Brush" pitchFamily="2" charset="-79"/>
              </a:rPr>
              <a:t>שיטה פיזיקאלית </a:t>
            </a:r>
          </a:p>
        </p:txBody>
      </p:sp>
      <p:sp>
        <p:nvSpPr>
          <p:cNvPr id="21507" name="מציין מיקום תוכן 2"/>
          <p:cNvSpPr>
            <a:spLocks noGrp="1"/>
          </p:cNvSpPr>
          <p:nvPr>
            <p:ph sz="half" idx="1"/>
          </p:nvPr>
        </p:nvSpPr>
        <p:spPr>
          <a:xfrm>
            <a:off x="468313" y="1177985"/>
            <a:ext cx="8077200" cy="5563383"/>
          </a:xfrm>
        </p:spPr>
        <p:txBody>
          <a:bodyPr rtlCol="1">
            <a:normAutofit/>
          </a:bodyPr>
          <a:lstStyle/>
          <a:p>
            <a:pPr marL="0" indent="0" eaLnBrk="1" fontAlgn="auto" hangingPunct="1">
              <a:spcAft>
                <a:spcPts val="0"/>
              </a:spcAft>
              <a:buClr>
                <a:srgbClr val="FF0000"/>
              </a:buClr>
              <a:buNone/>
              <a:defRPr/>
            </a:pPr>
            <a:r>
              <a:rPr lang="he-IL" b="1" dirty="0" smtClean="0">
                <a:latin typeface="Arial" pitchFamily="34" charset="0"/>
              </a:rPr>
              <a:t>שימוש בחום כתהליך חיטוי מזון- </a:t>
            </a:r>
            <a:r>
              <a:rPr lang="he-IL" sz="3500" b="1" dirty="0" smtClean="0">
                <a:solidFill>
                  <a:srgbClr val="FF0000"/>
                </a:solidFill>
                <a:latin typeface="Arial" pitchFamily="34" charset="0"/>
              </a:rPr>
              <a:t>תהליך </a:t>
            </a:r>
            <a:r>
              <a:rPr lang="he-IL" sz="3500" b="1" dirty="0" err="1" smtClean="0">
                <a:solidFill>
                  <a:srgbClr val="FF0000"/>
                </a:solidFill>
                <a:latin typeface="Arial" pitchFamily="34" charset="0"/>
              </a:rPr>
              <a:t>הפיסטור</a:t>
            </a:r>
            <a:r>
              <a:rPr lang="he-IL" b="1" dirty="0" smtClean="0">
                <a:latin typeface="Arial" pitchFamily="34" charset="0"/>
              </a:rPr>
              <a:t>:</a:t>
            </a:r>
          </a:p>
        </p:txBody>
      </p:sp>
      <p:sp>
        <p:nvSpPr>
          <p:cNvPr id="5" name="TextBox 4"/>
          <p:cNvSpPr txBox="1"/>
          <p:nvPr/>
        </p:nvSpPr>
        <p:spPr>
          <a:xfrm>
            <a:off x="0" y="0"/>
            <a:ext cx="2627784" cy="400110"/>
          </a:xfrm>
          <a:prstGeom prst="rect">
            <a:avLst/>
          </a:prstGeom>
          <a:noFill/>
        </p:spPr>
        <p:txBody>
          <a:bodyPr wrap="square" rtlCol="1">
            <a:spAutoFit/>
          </a:bodyPr>
          <a:lstStyle/>
          <a:p>
            <a:pPr algn="ctr"/>
            <a:r>
              <a:rPr lang="he-IL" sz="2000" b="1" dirty="0" smtClean="0">
                <a:solidFill>
                  <a:prstClr val="black"/>
                </a:solidFill>
              </a:rPr>
              <a:t>חיטוי- שיטה פיזיקאלית </a:t>
            </a:r>
            <a:endParaRPr lang="he-IL" sz="2000" b="1" dirty="0">
              <a:solidFill>
                <a:prstClr val="black"/>
              </a:solidFill>
            </a:endParaRPr>
          </a:p>
        </p:txBody>
      </p:sp>
      <p:sp>
        <p:nvSpPr>
          <p:cNvPr id="2" name="מלבן 1"/>
          <p:cNvSpPr/>
          <p:nvPr/>
        </p:nvSpPr>
        <p:spPr>
          <a:xfrm>
            <a:off x="899592" y="2136339"/>
            <a:ext cx="7200800" cy="4401205"/>
          </a:xfrm>
          <a:prstGeom prst="rect">
            <a:avLst/>
          </a:prstGeom>
        </p:spPr>
        <p:txBody>
          <a:bodyPr wrap="square">
            <a:spAutoFit/>
          </a:bodyPr>
          <a:lstStyle/>
          <a:p>
            <a:pPr marL="342900" indent="-342900">
              <a:buFont typeface="Arial" panose="020B0604020202020204" pitchFamily="34" charset="0"/>
              <a:buChar char="•"/>
            </a:pPr>
            <a:r>
              <a:rPr lang="he-IL" sz="2000" dirty="0"/>
              <a:t> הוא תהליך, הקרוי על שמו של לואי </a:t>
            </a:r>
            <a:r>
              <a:rPr lang="he-IL" sz="2000" dirty="0" smtClean="0"/>
              <a:t>פסטר, מפתח השיטה. </a:t>
            </a:r>
            <a:endParaRPr lang="he-IL" sz="2000" dirty="0"/>
          </a:p>
          <a:p>
            <a:pPr marL="342900" indent="-342900">
              <a:buFont typeface="Arial" panose="020B0604020202020204" pitchFamily="34" charset="0"/>
              <a:buChar char="•"/>
            </a:pPr>
            <a:r>
              <a:rPr lang="he-IL" sz="2000" dirty="0" smtClean="0"/>
              <a:t>הוא </a:t>
            </a:r>
            <a:r>
              <a:rPr lang="he-IL" sz="2000" dirty="0"/>
              <a:t>תהליך של חימום לטמפרטורה של 73 מעלות צלזיוס ל־16 שניות וקירור </a:t>
            </a:r>
            <a:r>
              <a:rPr lang="he-IL" sz="2000" dirty="0" err="1"/>
              <a:t>מיידי</a:t>
            </a:r>
            <a:r>
              <a:rPr lang="he-IL" sz="2000" dirty="0"/>
              <a:t> ל 2 מעלות צלזיוס. </a:t>
            </a:r>
            <a:endParaRPr lang="he-IL" sz="2000" dirty="0" smtClean="0"/>
          </a:p>
          <a:p>
            <a:pPr marL="342900" indent="-342900">
              <a:buFont typeface="Arial" panose="020B0604020202020204" pitchFamily="34" charset="0"/>
              <a:buChar char="•"/>
            </a:pPr>
            <a:r>
              <a:rPr lang="he-IL" sz="2000" dirty="0" smtClean="0"/>
              <a:t>תהליך </a:t>
            </a:r>
            <a:r>
              <a:rPr lang="he-IL" sz="2000" dirty="0"/>
              <a:t>זה הורס את כל החיידקים הפתוגניים ואת כל הפטריות (שמרים ועובשים שונים). </a:t>
            </a:r>
            <a:endParaRPr lang="he-IL" sz="2000" dirty="0" smtClean="0"/>
          </a:p>
          <a:p>
            <a:pPr marL="342900" indent="-342900">
              <a:buFont typeface="Arial" panose="020B0604020202020204" pitchFamily="34" charset="0"/>
              <a:buChar char="•"/>
            </a:pPr>
            <a:r>
              <a:rPr lang="he-IL" sz="2000" dirty="0" smtClean="0"/>
              <a:t>החימום </a:t>
            </a:r>
            <a:r>
              <a:rPr lang="he-IL" sz="2000" dirty="0"/>
              <a:t>המהיר בטמפרטורה מבוקרת והקירור המהיר גורמים לכך, שנשמרים רוב הערכים התזונתיים (החלבונים, הוויטמינים) של המזון המפוסטר. </a:t>
            </a:r>
            <a:endParaRPr lang="he-IL" sz="2000" dirty="0" smtClean="0"/>
          </a:p>
          <a:p>
            <a:pPr marL="342900" indent="-342900">
              <a:buFont typeface="Arial" panose="020B0604020202020204" pitchFamily="34" charset="0"/>
              <a:buChar char="•"/>
            </a:pPr>
            <a:r>
              <a:rPr lang="he-IL" sz="2000" dirty="0" smtClean="0"/>
              <a:t>החיסרון </a:t>
            </a:r>
            <a:r>
              <a:rPr lang="he-IL" sz="2000" dirty="0"/>
              <a:t>בתהליך הוא שהוא אינו פוגע בנבגי החיידקים. </a:t>
            </a:r>
            <a:endParaRPr lang="he-IL" sz="2000" dirty="0" smtClean="0"/>
          </a:p>
          <a:p>
            <a:pPr marL="342900" indent="-342900">
              <a:buFont typeface="Arial" panose="020B0604020202020204" pitchFamily="34" charset="0"/>
              <a:buChar char="•"/>
            </a:pPr>
            <a:r>
              <a:rPr lang="he-IL" sz="2000" dirty="0" smtClean="0"/>
              <a:t>תהליך </a:t>
            </a:r>
            <a:r>
              <a:rPr lang="he-IL" sz="2000" dirty="0"/>
              <a:t>זה מגביל את אורך החיים של המזון המפוסטר שכן לאחר פרק זמן מסוים, הנבגים מתפתחים לחיידקים פעילים ופוגעים במזון. </a:t>
            </a:r>
            <a:endParaRPr lang="he-IL" sz="2000" dirty="0" smtClean="0"/>
          </a:p>
          <a:p>
            <a:pPr marL="342900" indent="-342900">
              <a:buFont typeface="Arial" panose="020B0604020202020204" pitchFamily="34" charset="0"/>
              <a:buChar char="•"/>
            </a:pPr>
            <a:r>
              <a:rPr lang="he-IL" sz="2000" dirty="0" smtClean="0"/>
              <a:t>שמירה </a:t>
            </a:r>
            <a:r>
              <a:rPr lang="he-IL" sz="2000" dirty="0"/>
              <a:t>בקירור של מזון מפוסטר מעכבת את התהליך ומאריכה את אורך החיים של המוצר. </a:t>
            </a:r>
            <a:endParaRPr lang="he-IL" sz="2000" dirty="0" smtClean="0"/>
          </a:p>
          <a:p>
            <a:pPr marL="342900" indent="-342900">
              <a:buFont typeface="Arial" panose="020B0604020202020204" pitchFamily="34" charset="0"/>
              <a:buChar char="•"/>
            </a:pPr>
            <a:r>
              <a:rPr lang="he-IL" sz="2000" dirty="0" smtClean="0"/>
              <a:t>בישראל</a:t>
            </a:r>
            <a:r>
              <a:rPr lang="he-IL" sz="2000" dirty="0"/>
              <a:t>, החלב הנמכר בשקיות הינו חלב מפוסטר.</a:t>
            </a:r>
          </a:p>
        </p:txBody>
      </p:sp>
    </p:spTree>
    <p:extLst>
      <p:ext uri="{BB962C8B-B14F-4D97-AF65-F5344CB8AC3E}">
        <p14:creationId xmlns:p14="http://schemas.microsoft.com/office/powerpoint/2010/main" xmlns="" val="12423671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p:cTn id="12"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דיאגרמה 13"/>
          <p:cNvGraphicFramePr/>
          <p:nvPr/>
        </p:nvGraphicFramePr>
        <p:xfrm>
          <a:off x="1907704"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55576" y="620688"/>
            <a:ext cx="1944216" cy="1569660"/>
          </a:xfrm>
          <a:prstGeom prst="rect">
            <a:avLst/>
          </a:prstGeom>
          <a:noFill/>
        </p:spPr>
        <p:txBody>
          <a:bodyPr wrap="square" rtlCol="1">
            <a:spAutoFit/>
          </a:bodyPr>
          <a:lstStyle/>
          <a:p>
            <a:pPr algn="ctr"/>
            <a:r>
              <a:rPr lang="he-IL" sz="2400" b="1" dirty="0">
                <a:solidFill>
                  <a:prstClr val="black">
                    <a:lumMod val="95000"/>
                    <a:lumOff val="5000"/>
                  </a:prstClr>
                </a:solidFill>
                <a:effectLst>
                  <a:outerShdw blurRad="38100" dist="38100" dir="2700000" algn="tl">
                    <a:srgbClr val="000000">
                      <a:alpha val="43137"/>
                    </a:srgbClr>
                  </a:outerShdw>
                </a:effectLst>
              </a:rPr>
              <a:t>תזכורת:</a:t>
            </a:r>
          </a:p>
          <a:p>
            <a:pPr algn="ctr"/>
            <a:r>
              <a:rPr lang="he-IL" b="1" dirty="0">
                <a:solidFill>
                  <a:srgbClr val="FF0000"/>
                </a:solidFill>
              </a:rPr>
              <a:t>עיקור:</a:t>
            </a:r>
            <a:r>
              <a:rPr lang="he-IL" b="1" dirty="0">
                <a:solidFill>
                  <a:prstClr val="black"/>
                </a:solidFill>
              </a:rPr>
              <a:t> סילוק</a:t>
            </a:r>
            <a:r>
              <a:rPr lang="he-IL" b="1" dirty="0">
                <a:solidFill>
                  <a:srgbClr val="4BACC6">
                    <a:lumMod val="75000"/>
                  </a:srgbClr>
                </a:solidFill>
              </a:rPr>
              <a:t> </a:t>
            </a:r>
            <a:r>
              <a:rPr lang="he-IL" b="1" dirty="0">
                <a:solidFill>
                  <a:srgbClr val="1F497D">
                    <a:lumMod val="75000"/>
                  </a:srgbClr>
                </a:solidFill>
                <a:effectLst>
                  <a:outerShdw blurRad="38100" dist="38100" dir="2700000" algn="tl">
                    <a:srgbClr val="000000">
                      <a:alpha val="43137"/>
                    </a:srgbClr>
                  </a:outerShdw>
                </a:effectLst>
              </a:rPr>
              <a:t>כל צורות החיים </a:t>
            </a:r>
            <a:r>
              <a:rPr lang="he-IL" b="1" dirty="0">
                <a:solidFill>
                  <a:prstClr val="black"/>
                </a:solidFill>
              </a:rPr>
              <a:t>של המיקרואורגניזמים,</a:t>
            </a:r>
          </a:p>
          <a:p>
            <a:pPr algn="ctr"/>
            <a:r>
              <a:rPr lang="he-IL" b="1" dirty="0">
                <a:solidFill>
                  <a:srgbClr val="1F497D">
                    <a:lumMod val="75000"/>
                  </a:srgbClr>
                </a:solidFill>
                <a:effectLst>
                  <a:outerShdw blurRad="38100" dist="38100" dir="2700000" algn="tl">
                    <a:srgbClr val="000000">
                      <a:alpha val="43137"/>
                    </a:srgbClr>
                  </a:outerShdw>
                </a:effectLst>
              </a:rPr>
              <a:t> כולל </a:t>
            </a:r>
            <a:r>
              <a:rPr lang="he-IL" b="1" dirty="0">
                <a:solidFill>
                  <a:srgbClr val="1F497D">
                    <a:lumMod val="75000"/>
                  </a:srgbClr>
                </a:solidFill>
                <a:effectLst>
                  <a:outerShdw blurRad="38100" dist="38100" dir="2700000" algn="tl">
                    <a:srgbClr val="000000">
                      <a:alpha val="43137"/>
                    </a:srgbClr>
                  </a:outerShdw>
                </a:effectLst>
                <a:hlinkClick r:id="" action="ppaction://hlinkshowjump?jump=nextslide"/>
              </a:rPr>
              <a:t>הנבגים</a:t>
            </a:r>
            <a:endParaRPr lang="he-IL" b="1" dirty="0">
              <a:solidFill>
                <a:srgbClr val="1F497D">
                  <a:lumMod val="75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05400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964822389"/>
              </p:ext>
            </p:extLst>
          </p:nvPr>
        </p:nvGraphicFramePr>
        <p:xfrm>
          <a:off x="1547664" y="1340768"/>
          <a:ext cx="6504384"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339752" y="692696"/>
            <a:ext cx="500926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a:r>
              <a:rPr lang="he-IL" sz="3600" b="1" dirty="0" smtClean="0"/>
              <a:t>שיטות של עיקור מזון</a:t>
            </a:r>
            <a:endParaRPr lang="he-IL"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468313" y="692150"/>
            <a:ext cx="8229600" cy="777875"/>
          </a:xfrm>
        </p:spPr>
        <p:style>
          <a:lnRef idx="2">
            <a:schemeClr val="accent2"/>
          </a:lnRef>
          <a:fillRef idx="1">
            <a:schemeClr val="lt1"/>
          </a:fillRef>
          <a:effectRef idx="0">
            <a:schemeClr val="accent2"/>
          </a:effectRef>
          <a:fontRef idx="minor">
            <a:schemeClr val="dk1"/>
          </a:fontRef>
        </p:style>
        <p:txBody>
          <a:bodyPr/>
          <a:lstStyle/>
          <a:p>
            <a:pPr eaLnBrk="1" hangingPunct="1"/>
            <a:r>
              <a:rPr lang="he-IL" b="1" dirty="0" smtClean="0">
                <a:solidFill>
                  <a:schemeClr val="tx2"/>
                </a:solidFill>
                <a:latin typeface="Guttman Yad-Brush" pitchFamily="2" charset="-79"/>
                <a:cs typeface="Guttman Yad-Brush" pitchFamily="2" charset="-79"/>
              </a:rPr>
              <a:t>שיטת הסינון</a:t>
            </a:r>
          </a:p>
        </p:txBody>
      </p:sp>
      <p:sp>
        <p:nvSpPr>
          <p:cNvPr id="21507" name="מציין מיקום תוכן 2"/>
          <p:cNvSpPr>
            <a:spLocks noGrp="1"/>
          </p:cNvSpPr>
          <p:nvPr>
            <p:ph sz="half" idx="1"/>
          </p:nvPr>
        </p:nvSpPr>
        <p:spPr>
          <a:xfrm>
            <a:off x="468313" y="1844675"/>
            <a:ext cx="8077200" cy="4537075"/>
          </a:xfrm>
        </p:spPr>
        <p:txBody>
          <a:bodyPr rtlCol="1">
            <a:normAutofit/>
          </a:bodyPr>
          <a:lstStyle/>
          <a:p>
            <a:pPr eaLnBrk="1" fontAlgn="auto" hangingPunct="1">
              <a:spcAft>
                <a:spcPts val="0"/>
              </a:spcAft>
              <a:buClr>
                <a:srgbClr val="FF0000"/>
              </a:buClr>
              <a:buFont typeface="Wingdings" pitchFamily="2" charset="2"/>
              <a:buChar char="v"/>
              <a:defRPr/>
            </a:pPr>
            <a:r>
              <a:rPr lang="he-IL" b="1" dirty="0" smtClean="0">
                <a:latin typeface="Arial" pitchFamily="34" charset="0"/>
              </a:rPr>
              <a:t>בשיטה זו משתמשים במסננת בעלת גודל חרירים הקטנה מ- 0.22 מיקרון.</a:t>
            </a:r>
          </a:p>
          <a:p>
            <a:pPr eaLnBrk="1" fontAlgn="auto" hangingPunct="1">
              <a:spcAft>
                <a:spcPts val="0"/>
              </a:spcAft>
              <a:buClr>
                <a:srgbClr val="FF0000"/>
              </a:buClr>
              <a:buFont typeface="Wingdings" pitchFamily="2" charset="2"/>
              <a:buChar char="v"/>
              <a:defRPr/>
            </a:pPr>
            <a:r>
              <a:rPr lang="he-IL" b="1" dirty="0" smtClean="0">
                <a:latin typeface="Arial" pitchFamily="34" charset="0"/>
              </a:rPr>
              <a:t>שיטה זו משמשת לעיקור נוזלים שיכולים </a:t>
            </a:r>
            <a:r>
              <a:rPr lang="he-IL" b="1" dirty="0" err="1" smtClean="0">
                <a:latin typeface="Arial" pitchFamily="34" charset="0"/>
              </a:rPr>
              <a:t>לההרס</a:t>
            </a:r>
            <a:r>
              <a:rPr lang="he-IL" b="1" dirty="0" smtClean="0">
                <a:latin typeface="Arial" pitchFamily="34" charset="0"/>
              </a:rPr>
              <a:t> בתהליך של הקרנה או חימום.</a:t>
            </a:r>
          </a:p>
          <a:p>
            <a:pPr eaLnBrk="1" fontAlgn="auto" hangingPunct="1">
              <a:spcAft>
                <a:spcPts val="0"/>
              </a:spcAft>
              <a:buClr>
                <a:srgbClr val="FF0000"/>
              </a:buClr>
              <a:buFont typeface="Wingdings" pitchFamily="2" charset="2"/>
              <a:buChar char="v"/>
              <a:defRPr/>
            </a:pPr>
            <a:r>
              <a:rPr lang="he-IL" b="1" dirty="0" smtClean="0">
                <a:latin typeface="Arial" pitchFamily="34" charset="0"/>
              </a:rPr>
              <a:t>מיקרואורגניזמים הגדולים מגודל של 0.22 מיקרון נלכדים במסננת ואינם עוברים לתסנין (הנוזל המסונן).</a:t>
            </a:r>
          </a:p>
          <a:p>
            <a:pPr eaLnBrk="1" fontAlgn="auto" hangingPunct="1">
              <a:spcAft>
                <a:spcPts val="0"/>
              </a:spcAft>
              <a:buClr>
                <a:srgbClr val="FF0000"/>
              </a:buClr>
              <a:buFont typeface="Wingdings" pitchFamily="2" charset="2"/>
              <a:buChar char="v"/>
              <a:defRPr/>
            </a:pPr>
            <a:r>
              <a:rPr lang="he-IL" b="1" dirty="0" smtClean="0">
                <a:latin typeface="Arial" pitchFamily="34" charset="0"/>
              </a:rPr>
              <a:t>התסנין המתקבל נחשב למעוקר, וללא </a:t>
            </a:r>
            <a:r>
              <a:rPr lang="he-IL" b="1" dirty="0" err="1" smtClean="0">
                <a:latin typeface="Arial" pitchFamily="34" charset="0"/>
              </a:rPr>
              <a:t>מיקרוארגניזמים</a:t>
            </a:r>
            <a:r>
              <a:rPr lang="he-IL" b="1" dirty="0" smtClean="0">
                <a:latin typeface="Arial" pitchFamily="34" charset="0"/>
              </a:rPr>
              <a:t> כלל.</a:t>
            </a:r>
          </a:p>
          <a:p>
            <a:pPr eaLnBrk="1" fontAlgn="auto" hangingPunct="1">
              <a:spcAft>
                <a:spcPts val="0"/>
              </a:spcAft>
              <a:defRPr/>
            </a:pPr>
            <a:endParaRPr lang="he-IL" dirty="0" smtClean="0"/>
          </a:p>
        </p:txBody>
      </p:sp>
      <p:sp>
        <p:nvSpPr>
          <p:cNvPr id="5" name="TextBox 4"/>
          <p:cNvSpPr txBox="1"/>
          <p:nvPr/>
        </p:nvSpPr>
        <p:spPr>
          <a:xfrm>
            <a:off x="0" y="0"/>
            <a:ext cx="2627784" cy="400110"/>
          </a:xfrm>
          <a:prstGeom prst="rect">
            <a:avLst/>
          </a:prstGeom>
          <a:noFill/>
        </p:spPr>
        <p:txBody>
          <a:bodyPr wrap="square" rtlCol="1">
            <a:spAutoFit/>
          </a:bodyPr>
          <a:lstStyle/>
          <a:p>
            <a:pPr algn="ctr"/>
            <a:r>
              <a:rPr lang="he-IL" sz="2000" b="1" dirty="0" smtClean="0"/>
              <a:t>עיקור- שיטה </a:t>
            </a:r>
            <a:r>
              <a:rPr lang="he-IL" sz="2000" b="1" dirty="0" err="1" smtClean="0"/>
              <a:t>מכנית</a:t>
            </a:r>
            <a:r>
              <a:rPr lang="he-IL" sz="2000" b="1" dirty="0" smtClean="0"/>
              <a:t> </a:t>
            </a:r>
            <a:endParaRPr lang="he-IL"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p:cTn id="12"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 calcmode="lin" valueType="num">
                                      <p:cBhvr>
                                        <p:cTn id="17"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1507">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 calcmode="lin" valueType="num">
                                      <p:cBhvr>
                                        <p:cTn id="22"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1507">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grpId="0" nodeType="after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 calcmode="lin" valueType="num">
                                      <p:cBhvr>
                                        <p:cTn id="27" dur="10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2150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468313" y="692150"/>
            <a:ext cx="8229600" cy="777875"/>
          </a:xfrm>
        </p:spPr>
        <p:style>
          <a:lnRef idx="2">
            <a:schemeClr val="accent2"/>
          </a:lnRef>
          <a:fillRef idx="1">
            <a:schemeClr val="lt1"/>
          </a:fillRef>
          <a:effectRef idx="0">
            <a:schemeClr val="accent2"/>
          </a:effectRef>
          <a:fontRef idx="minor">
            <a:schemeClr val="dk1"/>
          </a:fontRef>
        </p:style>
        <p:txBody>
          <a:bodyPr/>
          <a:lstStyle/>
          <a:p>
            <a:pPr eaLnBrk="1" hangingPunct="1"/>
            <a:r>
              <a:rPr lang="he-IL" b="1" dirty="0" smtClean="0">
                <a:solidFill>
                  <a:schemeClr val="tx2"/>
                </a:solidFill>
                <a:latin typeface="Guttman Yad-Brush" pitchFamily="2" charset="-79"/>
                <a:cs typeface="Guttman Yad-Brush" pitchFamily="2" charset="-79"/>
              </a:rPr>
              <a:t>שיטת ההקרנה</a:t>
            </a:r>
          </a:p>
        </p:txBody>
      </p:sp>
      <p:sp>
        <p:nvSpPr>
          <p:cNvPr id="21507" name="מציין מיקום תוכן 2"/>
          <p:cNvSpPr>
            <a:spLocks noGrp="1"/>
          </p:cNvSpPr>
          <p:nvPr>
            <p:ph sz="half" idx="1"/>
          </p:nvPr>
        </p:nvSpPr>
        <p:spPr>
          <a:xfrm>
            <a:off x="468313" y="1844675"/>
            <a:ext cx="8077200" cy="4537075"/>
          </a:xfrm>
        </p:spPr>
        <p:txBody>
          <a:bodyPr rtlCol="1">
            <a:normAutofit lnSpcReduction="10000"/>
          </a:bodyPr>
          <a:lstStyle/>
          <a:p>
            <a:pPr eaLnBrk="1" fontAlgn="auto" hangingPunct="1">
              <a:spcAft>
                <a:spcPts val="0"/>
              </a:spcAft>
              <a:buClr>
                <a:srgbClr val="FF0000"/>
              </a:buClr>
              <a:buFont typeface="Wingdings" pitchFamily="2" charset="2"/>
              <a:buChar char="v"/>
              <a:defRPr/>
            </a:pPr>
            <a:r>
              <a:rPr lang="he-IL" b="1" dirty="0" smtClean="0">
                <a:latin typeface="Arial" pitchFamily="34" charset="0"/>
              </a:rPr>
              <a:t>ההקרנה נעשית במתקן מיוחד בעל קירות אטומים שאינם נותנים לקרינה המסוכנת להיפלט החוצה.</a:t>
            </a:r>
          </a:p>
          <a:p>
            <a:pPr eaLnBrk="1" fontAlgn="auto" hangingPunct="1">
              <a:spcAft>
                <a:spcPts val="0"/>
              </a:spcAft>
              <a:buClr>
                <a:srgbClr val="FF0000"/>
              </a:buClr>
              <a:buFont typeface="Wingdings" pitchFamily="2" charset="2"/>
              <a:buChar char="v"/>
              <a:defRPr/>
            </a:pPr>
            <a:r>
              <a:rPr lang="he-IL" b="1" dirty="0" smtClean="0">
                <a:latin typeface="Arial" pitchFamily="34" charset="0"/>
              </a:rPr>
              <a:t> שיטה זו הינה שיטה בטוחה ויעילה משום שהקרינה לא נשארת במזון.</a:t>
            </a:r>
          </a:p>
          <a:p>
            <a:pPr eaLnBrk="1" fontAlgn="auto" hangingPunct="1">
              <a:spcAft>
                <a:spcPts val="0"/>
              </a:spcAft>
              <a:buClr>
                <a:srgbClr val="FF0000"/>
              </a:buClr>
              <a:buFont typeface="Wingdings" pitchFamily="2" charset="2"/>
              <a:buChar char="v"/>
              <a:defRPr/>
            </a:pPr>
            <a:r>
              <a:rPr lang="he-IL" b="1" dirty="0" smtClean="0">
                <a:latin typeface="Arial" pitchFamily="34" charset="0"/>
              </a:rPr>
              <a:t>באמצעות שיטה זו משמרים בעיקר תבלינים, בצל, פולי קפה ועוד. </a:t>
            </a:r>
            <a:endParaRPr lang="en-US" b="1" dirty="0" smtClean="0">
              <a:latin typeface="Arial" pitchFamily="34" charset="0"/>
              <a:cs typeface="Arial" pitchFamily="34" charset="0"/>
            </a:endParaRPr>
          </a:p>
          <a:p>
            <a:pPr eaLnBrk="1" fontAlgn="auto" hangingPunct="1">
              <a:spcAft>
                <a:spcPts val="0"/>
              </a:spcAft>
              <a:buClr>
                <a:srgbClr val="FF0000"/>
              </a:buClr>
              <a:buFont typeface="Wingdings" pitchFamily="2" charset="2"/>
              <a:buChar char="v"/>
              <a:defRPr/>
            </a:pPr>
            <a:r>
              <a:rPr lang="he-IL" b="1" dirty="0" smtClean="0">
                <a:latin typeface="Arial" pitchFamily="34" charset="0"/>
              </a:rPr>
              <a:t>השיטה היא ייחודית בכך שהיא נעזרת בקרינה שממיתה את הפטריות והחיידקים שבמזון. </a:t>
            </a:r>
          </a:p>
          <a:p>
            <a:pPr eaLnBrk="1" fontAlgn="auto" hangingPunct="1">
              <a:spcAft>
                <a:spcPts val="0"/>
              </a:spcAft>
              <a:buClr>
                <a:srgbClr val="FF0000"/>
              </a:buClr>
              <a:buFont typeface="Wingdings" pitchFamily="2" charset="2"/>
              <a:buChar char="v"/>
              <a:defRPr/>
            </a:pPr>
            <a:r>
              <a:rPr lang="he-IL" b="1" dirty="0" smtClean="0">
                <a:latin typeface="Arial" pitchFamily="34" charset="0"/>
              </a:rPr>
              <a:t>בארץ ישנו מתקן בנחל סורק שמבצע הקרנה</a:t>
            </a:r>
          </a:p>
          <a:p>
            <a:pPr eaLnBrk="1" fontAlgn="auto" hangingPunct="1">
              <a:spcAft>
                <a:spcPts val="0"/>
              </a:spcAft>
              <a:buClr>
                <a:srgbClr val="FF0000"/>
              </a:buClr>
              <a:buFont typeface="Wingdings" pitchFamily="2" charset="2"/>
              <a:buChar char="v"/>
              <a:defRPr/>
            </a:pPr>
            <a:r>
              <a:rPr lang="he-IL" b="1" dirty="0" smtClean="0">
                <a:latin typeface="Arial" pitchFamily="34" charset="0"/>
              </a:rPr>
              <a:t> וישנו סימון מיוחד על מוצר שעבר הקרנה</a:t>
            </a:r>
          </a:p>
          <a:p>
            <a:pPr eaLnBrk="1" fontAlgn="auto" hangingPunct="1">
              <a:spcAft>
                <a:spcPts val="0"/>
              </a:spcAft>
              <a:defRPr/>
            </a:pPr>
            <a:endParaRPr lang="he-IL" dirty="0" smtClean="0"/>
          </a:p>
        </p:txBody>
      </p:sp>
      <p:pic>
        <p:nvPicPr>
          <p:cNvPr id="9220" name="Picture 4" descr="https://encrypted-tbn3.gstatic.com/images?q=tbn:ANd9GcQBLseyFPlhiu_7VRt_SKwPpyu7_PM1GYuvxDxctrfoI1Onv4cQOA"/>
          <p:cNvPicPr>
            <a:picLocks noChangeAspect="1" noChangeArrowheads="1"/>
          </p:cNvPicPr>
          <p:nvPr/>
        </p:nvPicPr>
        <p:blipFill>
          <a:blip r:embed="rId3" cstate="print"/>
          <a:srcRect/>
          <a:stretch>
            <a:fillRect/>
          </a:stretch>
        </p:blipFill>
        <p:spPr bwMode="auto">
          <a:xfrm>
            <a:off x="182563" y="4797425"/>
            <a:ext cx="1677987" cy="1747838"/>
          </a:xfrm>
          <a:prstGeom prst="rect">
            <a:avLst/>
          </a:prstGeom>
          <a:noFill/>
          <a:ln w="9525">
            <a:noFill/>
            <a:miter lim="800000"/>
            <a:headEnd/>
            <a:tailEnd/>
          </a:ln>
        </p:spPr>
      </p:pic>
      <p:sp>
        <p:nvSpPr>
          <p:cNvPr id="5" name="TextBox 4"/>
          <p:cNvSpPr txBox="1"/>
          <p:nvPr/>
        </p:nvSpPr>
        <p:spPr>
          <a:xfrm>
            <a:off x="0" y="0"/>
            <a:ext cx="2771800" cy="400110"/>
          </a:xfrm>
          <a:prstGeom prst="rect">
            <a:avLst/>
          </a:prstGeom>
          <a:noFill/>
        </p:spPr>
        <p:txBody>
          <a:bodyPr wrap="square" rtlCol="1">
            <a:spAutoFit/>
          </a:bodyPr>
          <a:lstStyle/>
          <a:p>
            <a:pPr algn="ctr"/>
            <a:r>
              <a:rPr lang="he-IL" sz="2000" b="1" dirty="0" smtClean="0"/>
              <a:t>עיקור- שיטה </a:t>
            </a:r>
            <a:r>
              <a:rPr lang="he-IL" sz="2000" b="1" dirty="0" err="1" smtClean="0"/>
              <a:t>פיזיקלית</a:t>
            </a:r>
            <a:endParaRPr lang="he-IL"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p:cTn id="12"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1507">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 calcmode="lin" valueType="num">
                                      <p:cBhvr>
                                        <p:cTn id="17"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1507">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 calcmode="lin" valueType="num">
                                      <p:cBhvr>
                                        <p:cTn id="22"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1507">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grpId="0" nodeType="after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 calcmode="lin" valueType="num">
                                      <p:cBhvr>
                                        <p:cTn id="27" dur="10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2150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21507">
                                            <p:txEl>
                                              <p:pRg st="4" end="4"/>
                                            </p:txEl>
                                          </p:spTgt>
                                        </p:tgtEl>
                                        <p:attrNameLst>
                                          <p:attrName>style.visibility</p:attrName>
                                        </p:attrNameLst>
                                      </p:cBhvr>
                                      <p:to>
                                        <p:strVal val="visible"/>
                                      </p:to>
                                    </p:set>
                                    <p:anim calcmode="lin" valueType="num">
                                      <p:cBhvr>
                                        <p:cTn id="33" dur="10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2150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21507">
                                            <p:txEl>
                                              <p:pRg st="5" end="5"/>
                                            </p:txEl>
                                          </p:spTgt>
                                        </p:tgtEl>
                                        <p:attrNameLst>
                                          <p:attrName>style.visibility</p:attrName>
                                        </p:attrNameLst>
                                      </p:cBhvr>
                                      <p:to>
                                        <p:strVal val="visible"/>
                                      </p:to>
                                    </p:set>
                                    <p:anim calcmode="lin" valueType="num">
                                      <p:cBhvr>
                                        <p:cTn id="39" dur="10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2150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noFill/>
          <a:ln w="9525">
            <a:noFill/>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eaLnBrk="1" hangingPunct="1"/>
            <a:r>
              <a:rPr lang="he-IL" b="1" dirty="0" smtClean="0">
                <a:solidFill>
                  <a:schemeClr val="tx2"/>
                </a:solidFill>
                <a:latin typeface="Guttman Yad-Brush" pitchFamily="2" charset="-79"/>
                <a:cs typeface="Guttman Yad-Brush" pitchFamily="2" charset="-79"/>
              </a:rPr>
              <a:t>שיטת החימום</a:t>
            </a:r>
          </a:p>
        </p:txBody>
      </p:sp>
      <p:sp>
        <p:nvSpPr>
          <p:cNvPr id="3" name="מציין מיקום תוכן 2"/>
          <p:cNvSpPr>
            <a:spLocks noGrp="1"/>
          </p:cNvSpPr>
          <p:nvPr>
            <p:ph sz="half" idx="1"/>
          </p:nvPr>
        </p:nvSpPr>
        <p:spPr>
          <a:xfrm>
            <a:off x="457200" y="1600200"/>
            <a:ext cx="4038600" cy="52578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he-IL" dirty="0" smtClean="0">
                <a:solidFill>
                  <a:schemeClr val="tx1"/>
                </a:solidFill>
                <a:effectLst>
                  <a:outerShdw blurRad="38100" dist="38100" dir="2700000" algn="tl">
                    <a:srgbClr val="000000">
                      <a:alpha val="43137"/>
                    </a:srgbClr>
                  </a:outerShdw>
                </a:effectLst>
              </a:rPr>
              <a:t>חימום יבש</a:t>
            </a:r>
          </a:p>
          <a:p>
            <a:pPr>
              <a:buNone/>
            </a:pPr>
            <a:r>
              <a:rPr lang="he-IL" dirty="0" smtClean="0"/>
              <a:t>חימום בתנור בטמפרטורה של 180 מעלות צלזיוס למשך שעתיים.</a:t>
            </a:r>
          </a:p>
          <a:p>
            <a:pPr>
              <a:buNone/>
            </a:pPr>
            <a:r>
              <a:rPr lang="he-IL" dirty="0" smtClean="0"/>
              <a:t>טמפרטורה זו באופן ממושך של שעתיים גורמת להרס כל צורות החיים כולל הנבגים.</a:t>
            </a:r>
            <a:endParaRPr lang="he-IL" dirty="0"/>
          </a:p>
        </p:txBody>
      </p:sp>
      <p:sp>
        <p:nvSpPr>
          <p:cNvPr id="4" name="מציין מיקום תוכן 3"/>
          <p:cNvSpPr>
            <a:spLocks noGrp="1"/>
          </p:cNvSpPr>
          <p:nvPr>
            <p:ph sz="half" idx="2"/>
          </p:nvPr>
        </p:nvSpPr>
        <p:spPr>
          <a:xfrm>
            <a:off x="4648200" y="1600200"/>
            <a:ext cx="4038600" cy="5257800"/>
          </a:xfrm>
        </p:spPr>
        <p:style>
          <a:lnRef idx="2">
            <a:schemeClr val="accent2">
              <a:shade val="50000"/>
            </a:schemeClr>
          </a:lnRef>
          <a:fillRef idx="1">
            <a:schemeClr val="accent2"/>
          </a:fillRef>
          <a:effectRef idx="0">
            <a:schemeClr val="accent2"/>
          </a:effectRef>
          <a:fontRef idx="minor">
            <a:schemeClr val="lt1"/>
          </a:fontRef>
        </p:style>
        <p:txBody>
          <a:bodyPr/>
          <a:lstStyle/>
          <a:p>
            <a:r>
              <a:rPr lang="he-IL" b="1" dirty="0" smtClean="0">
                <a:solidFill>
                  <a:schemeClr val="tx1"/>
                </a:solidFill>
                <a:effectLst>
                  <a:outerShdw blurRad="38100" dist="38100" dir="2700000" algn="tl">
                    <a:srgbClr val="000000">
                      <a:alpha val="43137"/>
                    </a:srgbClr>
                  </a:outerShdw>
                </a:effectLst>
              </a:rPr>
              <a:t>חימום רטוב (</a:t>
            </a:r>
            <a:r>
              <a:rPr lang="he-IL" b="1" dirty="0" err="1" smtClean="0">
                <a:solidFill>
                  <a:schemeClr val="tx1"/>
                </a:solidFill>
                <a:effectLst>
                  <a:outerShdw blurRad="38100" dist="38100" dir="2700000" algn="tl">
                    <a:srgbClr val="000000">
                      <a:alpha val="43137"/>
                    </a:srgbClr>
                  </a:outerShdw>
                </a:effectLst>
              </a:rPr>
              <a:t>אוטוקלב</a:t>
            </a:r>
            <a:r>
              <a:rPr lang="he-IL" b="1" dirty="0" smtClean="0">
                <a:solidFill>
                  <a:schemeClr val="tx1"/>
                </a:solidFill>
                <a:effectLst>
                  <a:outerShdw blurRad="38100" dist="38100" dir="2700000" algn="tl">
                    <a:srgbClr val="000000">
                      <a:alpha val="43137"/>
                    </a:srgbClr>
                  </a:outerShdw>
                </a:effectLst>
              </a:rPr>
              <a:t>)</a:t>
            </a:r>
          </a:p>
          <a:p>
            <a:pPr>
              <a:buNone/>
            </a:pPr>
            <a:r>
              <a:rPr lang="he-IL" dirty="0" smtClean="0"/>
              <a:t>חימום של המוצר בסיר אטום ובו מעט מים לטמפרטורה של 121 מעלות צלזיוס למשך </a:t>
            </a:r>
            <a:r>
              <a:rPr lang="en-US" smtClean="0"/>
              <a:t/>
            </a:r>
            <a:br>
              <a:rPr lang="en-US" smtClean="0"/>
            </a:br>
            <a:r>
              <a:rPr lang="he-IL" smtClean="0"/>
              <a:t> </a:t>
            </a:r>
            <a:r>
              <a:rPr lang="he-IL" dirty="0" smtClean="0"/>
              <a:t>30 דקות.</a:t>
            </a:r>
          </a:p>
          <a:p>
            <a:pPr>
              <a:buNone/>
            </a:pPr>
            <a:r>
              <a:rPr lang="he-IL" dirty="0" smtClean="0"/>
              <a:t>אדי המים יוצרים לחץ גבוה בסיר האטום נוצרת הטמפרטורה גבוהה מאד ובאופן ממושך היא גורמת להרג כל צורות החיים  </a:t>
            </a:r>
            <a:endParaRPr lang="he-IL" dirty="0"/>
          </a:p>
        </p:txBody>
      </p:sp>
      <p:sp>
        <p:nvSpPr>
          <p:cNvPr id="5" name="TextBox 4"/>
          <p:cNvSpPr txBox="1"/>
          <p:nvPr/>
        </p:nvSpPr>
        <p:spPr>
          <a:xfrm>
            <a:off x="0" y="0"/>
            <a:ext cx="2771800" cy="400110"/>
          </a:xfrm>
          <a:prstGeom prst="rect">
            <a:avLst/>
          </a:prstGeom>
          <a:noFill/>
        </p:spPr>
        <p:txBody>
          <a:bodyPr wrap="square" rtlCol="1">
            <a:spAutoFit/>
          </a:bodyPr>
          <a:lstStyle/>
          <a:p>
            <a:pPr algn="ctr"/>
            <a:r>
              <a:rPr lang="he-IL" sz="2000" b="1" dirty="0" smtClean="0"/>
              <a:t>עיקור- שיטה </a:t>
            </a:r>
            <a:r>
              <a:rPr lang="he-IL" sz="2000" b="1" dirty="0" err="1" smtClean="0"/>
              <a:t>פיזיקלית</a:t>
            </a:r>
            <a:endParaRPr lang="he-IL"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467544" y="2276872"/>
            <a:ext cx="8229600" cy="1412875"/>
          </a:xfrm>
        </p:spPr>
        <p:style>
          <a:lnRef idx="2">
            <a:schemeClr val="accent2"/>
          </a:lnRef>
          <a:fillRef idx="1">
            <a:schemeClr val="lt1"/>
          </a:fillRef>
          <a:effectRef idx="0">
            <a:schemeClr val="accent2"/>
          </a:effectRef>
          <a:fontRef idx="minor">
            <a:schemeClr val="dk1"/>
          </a:fontRef>
        </p:style>
        <p:txBody>
          <a:bodyPr/>
          <a:lstStyle/>
          <a:p>
            <a:r>
              <a:rPr lang="he-IL" sz="3200" b="1" dirty="0" smtClean="0">
                <a:solidFill>
                  <a:srgbClr val="C00000"/>
                </a:solidFill>
                <a:latin typeface="Guttman Yad-Brush" pitchFamily="2" charset="-79"/>
                <a:cs typeface="Guttman Yad-Brush" pitchFamily="2" charset="-79"/>
              </a:rPr>
              <a:t>החימום</a:t>
            </a:r>
            <a:r>
              <a:rPr lang="he-IL" sz="3200" b="1" dirty="0" smtClean="0">
                <a:solidFill>
                  <a:schemeClr val="tx2"/>
                </a:solidFill>
                <a:latin typeface="Guttman Yad-Brush" pitchFamily="2" charset="-79"/>
                <a:cs typeface="Guttman Yad-Brush" pitchFamily="2" charset="-79"/>
              </a:rPr>
              <a:t> </a:t>
            </a:r>
            <a:br>
              <a:rPr lang="he-IL" sz="3200" b="1" dirty="0" smtClean="0">
                <a:solidFill>
                  <a:schemeClr val="tx2"/>
                </a:solidFill>
                <a:latin typeface="Guttman Yad-Brush" pitchFamily="2" charset="-79"/>
                <a:cs typeface="Guttman Yad-Brush" pitchFamily="2" charset="-79"/>
              </a:rPr>
            </a:br>
            <a:r>
              <a:rPr lang="he-IL" sz="3200" b="1" dirty="0" smtClean="0">
                <a:solidFill>
                  <a:schemeClr val="tx2"/>
                </a:solidFill>
                <a:latin typeface="Guttman Yad-Brush" pitchFamily="2" charset="-79"/>
                <a:cs typeface="Guttman Yad-Brush" pitchFamily="2" charset="-79"/>
              </a:rPr>
              <a:t>כשיטה לעיקור וכשיטה לחיטוי (</a:t>
            </a:r>
            <a:r>
              <a:rPr lang="he-IL" sz="3200" b="1" dirty="0" err="1" smtClean="0">
                <a:solidFill>
                  <a:schemeClr val="tx2"/>
                </a:solidFill>
                <a:latin typeface="Guttman Yad-Brush" pitchFamily="2" charset="-79"/>
                <a:cs typeface="Guttman Yad-Brush" pitchFamily="2" charset="-79"/>
              </a:rPr>
              <a:t>פיסטור</a:t>
            </a:r>
            <a:r>
              <a:rPr lang="he-IL" sz="3200" b="1" dirty="0" smtClean="0">
                <a:solidFill>
                  <a:schemeClr val="tx2"/>
                </a:solidFill>
                <a:latin typeface="Guttman Yad-Brush" pitchFamily="2" charset="-79"/>
                <a:cs typeface="Guttman Yad-Brush" pitchFamily="2" charset="-79"/>
              </a:rPr>
              <a:t>), </a:t>
            </a:r>
            <a:r>
              <a:rPr lang="en-US" sz="3200" b="1" dirty="0" smtClean="0">
                <a:solidFill>
                  <a:schemeClr val="tx2"/>
                </a:solidFill>
                <a:latin typeface="Guttman Yad-Brush" pitchFamily="2" charset="-79"/>
                <a:cs typeface="Guttman Yad-Brush" pitchFamily="2" charset="-79"/>
              </a:rPr>
              <a:t/>
            </a:r>
            <a:br>
              <a:rPr lang="en-US" sz="3200" b="1" dirty="0" smtClean="0">
                <a:solidFill>
                  <a:schemeClr val="tx2"/>
                </a:solidFill>
                <a:latin typeface="Guttman Yad-Brush" pitchFamily="2" charset="-79"/>
                <a:cs typeface="Guttman Yad-Brush" pitchFamily="2" charset="-79"/>
              </a:rPr>
            </a:br>
            <a:r>
              <a:rPr lang="he-IL" sz="3200" b="1" dirty="0" smtClean="0">
                <a:solidFill>
                  <a:schemeClr val="tx2"/>
                </a:solidFill>
                <a:latin typeface="Guttman Yad-Brush" pitchFamily="2" charset="-79"/>
                <a:cs typeface="Guttman Yad-Brush" pitchFamily="2" charset="-79"/>
              </a:rPr>
              <a:t>מה ההבדל? </a:t>
            </a:r>
            <a:endParaRPr lang="he-IL"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395288" y="404813"/>
            <a:ext cx="8748712" cy="4601260"/>
          </a:xfrm>
          <a:prstGeom prst="rect">
            <a:avLst/>
          </a:prstGeom>
        </p:spPr>
        <p:txBody>
          <a:bodyPr>
            <a:spAutoFit/>
          </a:bodyPr>
          <a:lstStyle/>
          <a:p>
            <a:pPr algn="ctr" fontAlgn="auto">
              <a:spcBef>
                <a:spcPct val="50000"/>
              </a:spcBef>
              <a:spcAft>
                <a:spcPts val="0"/>
              </a:spcAft>
              <a:defRPr/>
            </a:pPr>
            <a:r>
              <a:rPr lang="he-IL" sz="4300" b="1" dirty="0">
                <a:solidFill>
                  <a:schemeClr val="tx2">
                    <a:tint val="100000"/>
                    <a:shade val="90000"/>
                    <a:satMod val="250000"/>
                    <a:alpha val="100000"/>
                  </a:schemeClr>
                </a:solidFill>
                <a:latin typeface="Guttman Yad-Brush" pitchFamily="2" charset="-79"/>
                <a:ea typeface="+mj-ea"/>
                <a:cs typeface="Guttman Yad-Brush" pitchFamily="2" charset="-79"/>
              </a:rPr>
              <a:t>העיקרון המדעי שעליו מבוססות השיטות השונות לשימור מזון הוא:</a:t>
            </a:r>
            <a:endParaRPr lang="he-IL" dirty="0">
              <a:solidFill>
                <a:srgbClr val="336600"/>
              </a:solidFill>
              <a:effectLst>
                <a:outerShdw blurRad="38100" dist="38100" dir="2700000" algn="tl">
                  <a:srgbClr val="000000"/>
                </a:outerShdw>
              </a:effectLst>
              <a:latin typeface="+mn-lt"/>
              <a:cs typeface="David" pitchFamily="2" charset="-79"/>
            </a:endParaRPr>
          </a:p>
          <a:p>
            <a:pPr algn="ctr" fontAlgn="auto">
              <a:spcBef>
                <a:spcPct val="50000"/>
              </a:spcBef>
              <a:spcAft>
                <a:spcPts val="0"/>
              </a:spcAft>
              <a:defRPr/>
            </a:pPr>
            <a:r>
              <a:rPr lang="he-IL" sz="2800" b="1" dirty="0">
                <a:cs typeface="+mn-cs"/>
              </a:rPr>
              <a:t>יצורים יכולים לפעול בצורה הטובה ביותר בטווח  של תנאים .</a:t>
            </a:r>
          </a:p>
          <a:p>
            <a:pPr algn="ctr" fontAlgn="auto">
              <a:spcBef>
                <a:spcPct val="50000"/>
              </a:spcBef>
              <a:spcAft>
                <a:spcPts val="0"/>
              </a:spcAft>
              <a:defRPr/>
            </a:pPr>
            <a:r>
              <a:rPr lang="he-IL" sz="2800" b="1" dirty="0">
                <a:cs typeface="+mn-cs"/>
              </a:rPr>
              <a:t>מעבר לטווח זה חלה ירידה בתפקוד התאים והם אף מתים.</a:t>
            </a:r>
          </a:p>
          <a:p>
            <a:pPr algn="just" fontAlgn="auto">
              <a:spcBef>
                <a:spcPct val="50000"/>
              </a:spcBef>
              <a:spcAft>
                <a:spcPts val="0"/>
              </a:spcAft>
              <a:buFont typeface="Wingdings" pitchFamily="2" charset="2"/>
              <a:buChar char="v"/>
              <a:defRPr/>
            </a:pPr>
            <a:endParaRPr lang="he-IL" sz="2000" b="1" dirty="0" smtClean="0">
              <a:cs typeface="+mn-cs"/>
            </a:endParaRPr>
          </a:p>
          <a:p>
            <a:pPr algn="just" fontAlgn="auto">
              <a:spcBef>
                <a:spcPct val="50000"/>
              </a:spcBef>
              <a:spcAft>
                <a:spcPts val="0"/>
              </a:spcAft>
              <a:buFont typeface="Wingdings" pitchFamily="2" charset="2"/>
              <a:buChar char="v"/>
              <a:defRPr/>
            </a:pPr>
            <a:r>
              <a:rPr lang="he-IL" sz="2000" b="1" dirty="0" smtClean="0">
                <a:cs typeface="+mn-cs"/>
              </a:rPr>
              <a:t> </a:t>
            </a:r>
            <a:r>
              <a:rPr lang="he-IL" sz="2000" b="1" dirty="0">
                <a:cs typeface="+mn-cs"/>
              </a:rPr>
              <a:t>הגורמים לקלקול מזון </a:t>
            </a:r>
            <a:r>
              <a:rPr lang="he-IL" sz="2000" b="1" dirty="0" smtClean="0">
                <a:cs typeface="+mn-cs"/>
              </a:rPr>
              <a:t>הם מיקרואורגניזמים למיניהם</a:t>
            </a:r>
            <a:r>
              <a:rPr lang="he-IL" sz="2000" b="1" dirty="0">
                <a:cs typeface="+mn-cs"/>
              </a:rPr>
              <a:t>, בעיקר חיידקים </a:t>
            </a:r>
            <a:r>
              <a:rPr lang="he-IL" sz="2000" b="1" dirty="0" smtClean="0">
                <a:cs typeface="+mn-cs"/>
              </a:rPr>
              <a:t>ופטריות,  	המתרבים  במזון</a:t>
            </a:r>
            <a:r>
              <a:rPr lang="he-IL" sz="2000" b="1" dirty="0">
                <a:cs typeface="+mn-cs"/>
              </a:rPr>
              <a:t>. </a:t>
            </a:r>
          </a:p>
        </p:txBody>
      </p:sp>
      <p:sp>
        <p:nvSpPr>
          <p:cNvPr id="6" name="Text Box 10"/>
          <p:cNvSpPr txBox="1">
            <a:spLocks noChangeArrowheads="1"/>
          </p:cNvSpPr>
          <p:nvPr/>
        </p:nvSpPr>
        <p:spPr bwMode="auto">
          <a:xfrm>
            <a:off x="539552" y="5229200"/>
            <a:ext cx="8604448" cy="400110"/>
          </a:xfrm>
          <a:prstGeom prst="rect">
            <a:avLst/>
          </a:prstGeom>
          <a:noFill/>
          <a:ln w="9525">
            <a:noFill/>
            <a:miter lim="800000"/>
            <a:headEnd/>
            <a:tailEnd/>
          </a:ln>
        </p:spPr>
        <p:txBody>
          <a:bodyPr wrap="square">
            <a:spAutoFit/>
          </a:bodyPr>
          <a:lstStyle/>
          <a:p>
            <a:pPr algn="ctr">
              <a:spcBef>
                <a:spcPct val="50000"/>
              </a:spcBef>
              <a:buFont typeface="Wingdings" pitchFamily="2" charset="2"/>
              <a:buChar char="v"/>
            </a:pPr>
            <a:r>
              <a:rPr lang="he-IL" sz="2000" b="1" dirty="0">
                <a:latin typeface="Calibri" pitchFamily="34" charset="0"/>
              </a:rPr>
              <a:t>אם </a:t>
            </a:r>
            <a:r>
              <a:rPr lang="he-IL" sz="2000" b="1" dirty="0" smtClean="0">
                <a:latin typeface="Calibri" pitchFamily="34" charset="0"/>
              </a:rPr>
              <a:t>מיקרואורגניזמים  אלה </a:t>
            </a:r>
            <a:r>
              <a:rPr lang="he-IL" sz="2000" b="1" dirty="0">
                <a:latin typeface="Calibri" pitchFamily="34" charset="0"/>
              </a:rPr>
              <a:t>הם גורמי </a:t>
            </a:r>
            <a:r>
              <a:rPr lang="he-IL" sz="2000" b="1" dirty="0" smtClean="0">
                <a:latin typeface="Calibri" pitchFamily="34" charset="0"/>
              </a:rPr>
              <a:t>מחלות, </a:t>
            </a:r>
            <a:r>
              <a:rPr lang="he-IL" sz="2000" b="1" dirty="0">
                <a:latin typeface="Calibri" pitchFamily="34" charset="0"/>
              </a:rPr>
              <a:t>אכילת המזון תזיק לבריאות. </a:t>
            </a:r>
            <a:endParaRPr lang="en-US" sz="2000" b="1" dirty="0">
              <a:latin typeface="Calibri" pitchFamily="34" charset="0"/>
            </a:endParaRPr>
          </a:p>
        </p:txBody>
      </p:sp>
      <p:sp>
        <p:nvSpPr>
          <p:cNvPr id="7" name="Text Box 11"/>
          <p:cNvSpPr txBox="1">
            <a:spLocks noChangeArrowheads="1"/>
          </p:cNvSpPr>
          <p:nvPr/>
        </p:nvSpPr>
        <p:spPr bwMode="auto">
          <a:xfrm>
            <a:off x="468313" y="5734050"/>
            <a:ext cx="8382000" cy="1246495"/>
          </a:xfrm>
          <a:prstGeom prst="rect">
            <a:avLst/>
          </a:prstGeom>
          <a:noFill/>
          <a:ln w="9525">
            <a:noFill/>
            <a:miter lim="800000"/>
            <a:headEnd/>
            <a:tailEnd/>
          </a:ln>
          <a:effectLst/>
        </p:spPr>
        <p:txBody>
          <a:bodyPr>
            <a:spAutoFit/>
          </a:bodyPr>
          <a:lstStyle/>
          <a:p>
            <a:pPr fontAlgn="auto">
              <a:spcBef>
                <a:spcPct val="50000"/>
              </a:spcBef>
              <a:spcAft>
                <a:spcPts val="0"/>
              </a:spcAft>
              <a:buFont typeface="Wingdings" pitchFamily="2" charset="2"/>
              <a:buChar char="v"/>
              <a:defRPr/>
            </a:pPr>
            <a:r>
              <a:rPr lang="he-IL" sz="2000" b="1" dirty="0">
                <a:latin typeface="+mn-lt"/>
                <a:cs typeface="+mn-cs"/>
              </a:rPr>
              <a:t>אפשר למנוע קלקול מזון ולשמר אותו על ידי </a:t>
            </a:r>
            <a:r>
              <a:rPr lang="he-IL" sz="2400" b="1" dirty="0">
                <a:latin typeface="+mn-lt"/>
                <a:cs typeface="+mn-cs"/>
              </a:rPr>
              <a:t>השמדת </a:t>
            </a:r>
            <a:r>
              <a:rPr lang="he-IL" sz="2400" b="1" dirty="0" smtClean="0">
                <a:latin typeface="+mn-lt"/>
                <a:cs typeface="+mn-cs"/>
              </a:rPr>
              <a:t>המיקרואורגניזמים  </a:t>
            </a:r>
            <a:r>
              <a:rPr lang="he-IL" sz="2000" b="1" dirty="0">
                <a:latin typeface="+mn-lt"/>
                <a:cs typeface="+mn-cs"/>
              </a:rPr>
              <a:t>או</a:t>
            </a:r>
            <a:r>
              <a:rPr lang="he-IL" sz="2400" b="1" dirty="0">
                <a:latin typeface="+mn-lt"/>
                <a:cs typeface="+mn-cs"/>
              </a:rPr>
              <a:t> עיכוב </a:t>
            </a:r>
            <a:r>
              <a:rPr lang="he-IL" sz="2000" b="1" dirty="0">
                <a:latin typeface="+mn-lt"/>
                <a:cs typeface="+mn-cs"/>
              </a:rPr>
              <a:t>גידולם בשיטות שונות. </a:t>
            </a:r>
            <a:endParaRPr lang="en-US" sz="2000" b="1" dirty="0">
              <a:latin typeface="+mn-lt"/>
              <a:cs typeface="+mn-cs"/>
            </a:endParaRPr>
          </a:p>
          <a:p>
            <a:pPr fontAlgn="auto">
              <a:spcBef>
                <a:spcPct val="50000"/>
              </a:spcBef>
              <a:spcAft>
                <a:spcPts val="0"/>
              </a:spcAft>
              <a:defRPr/>
            </a:pPr>
            <a:endParaRPr lang="en-US" dirty="0">
              <a:solidFill>
                <a:srgbClr val="336600"/>
              </a:solidFill>
              <a:effectLst>
                <a:outerShdw blurRad="38100" dist="38100" dir="2700000" algn="tl">
                  <a:srgbClr val="000000"/>
                </a:outerShdw>
              </a:effectLst>
              <a:latin typeface="+mn-lt"/>
              <a:cs typeface="David"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0"/>
            <a:ext cx="8229600" cy="1412776"/>
          </a:xfrm>
        </p:spPr>
        <p:style>
          <a:lnRef idx="2">
            <a:schemeClr val="accent2"/>
          </a:lnRef>
          <a:fillRef idx="1">
            <a:schemeClr val="lt1"/>
          </a:fillRef>
          <a:effectRef idx="0">
            <a:schemeClr val="accent2"/>
          </a:effectRef>
          <a:fontRef idx="minor">
            <a:schemeClr val="dk1"/>
          </a:fontRef>
        </p:style>
        <p:txBody>
          <a:bodyPr/>
          <a:lstStyle/>
          <a:p>
            <a:r>
              <a:rPr lang="he-IL" sz="3200" b="1" dirty="0" smtClean="0">
                <a:solidFill>
                  <a:srgbClr val="C00000"/>
                </a:solidFill>
                <a:latin typeface="Guttman Yad-Brush" pitchFamily="2" charset="-79"/>
                <a:cs typeface="Guttman Yad-Brush" pitchFamily="2" charset="-79"/>
              </a:rPr>
              <a:t>החימום</a:t>
            </a:r>
            <a:r>
              <a:rPr lang="he-IL" sz="3200" b="1" dirty="0" smtClean="0">
                <a:solidFill>
                  <a:schemeClr val="tx2"/>
                </a:solidFill>
                <a:latin typeface="Guttman Yad-Brush" pitchFamily="2" charset="-79"/>
                <a:cs typeface="Guttman Yad-Brush" pitchFamily="2" charset="-79"/>
              </a:rPr>
              <a:t> </a:t>
            </a:r>
            <a:br>
              <a:rPr lang="he-IL" sz="3200" b="1" dirty="0" smtClean="0">
                <a:solidFill>
                  <a:schemeClr val="tx2"/>
                </a:solidFill>
                <a:latin typeface="Guttman Yad-Brush" pitchFamily="2" charset="-79"/>
                <a:cs typeface="Guttman Yad-Brush" pitchFamily="2" charset="-79"/>
              </a:rPr>
            </a:br>
            <a:r>
              <a:rPr lang="he-IL" sz="3200" b="1" dirty="0" smtClean="0">
                <a:solidFill>
                  <a:schemeClr val="tx2"/>
                </a:solidFill>
                <a:latin typeface="Guttman Yad-Brush" pitchFamily="2" charset="-79"/>
                <a:cs typeface="Guttman Yad-Brush" pitchFamily="2" charset="-79"/>
              </a:rPr>
              <a:t>כשיטה לעיקור וכשיטה לחיטוי (</a:t>
            </a:r>
            <a:r>
              <a:rPr lang="he-IL" sz="3200" b="1" dirty="0" err="1" smtClean="0">
                <a:solidFill>
                  <a:schemeClr val="tx2"/>
                </a:solidFill>
                <a:latin typeface="Guttman Yad-Brush" pitchFamily="2" charset="-79"/>
                <a:cs typeface="Guttman Yad-Brush" pitchFamily="2" charset="-79"/>
              </a:rPr>
              <a:t>פיסטור</a:t>
            </a:r>
            <a:r>
              <a:rPr lang="he-IL" sz="3200" b="1" dirty="0" smtClean="0">
                <a:solidFill>
                  <a:schemeClr val="tx2"/>
                </a:solidFill>
                <a:latin typeface="Guttman Yad-Brush" pitchFamily="2" charset="-79"/>
                <a:cs typeface="Guttman Yad-Brush" pitchFamily="2" charset="-79"/>
              </a:rPr>
              <a:t>), </a:t>
            </a:r>
            <a:r>
              <a:rPr lang="en-US" sz="3200" b="1" dirty="0" smtClean="0">
                <a:solidFill>
                  <a:schemeClr val="tx2"/>
                </a:solidFill>
                <a:latin typeface="Guttman Yad-Brush" pitchFamily="2" charset="-79"/>
                <a:cs typeface="Guttman Yad-Brush" pitchFamily="2" charset="-79"/>
              </a:rPr>
              <a:t/>
            </a:r>
            <a:br>
              <a:rPr lang="en-US" sz="3200" b="1" dirty="0" smtClean="0">
                <a:solidFill>
                  <a:schemeClr val="tx2"/>
                </a:solidFill>
                <a:latin typeface="Guttman Yad-Brush" pitchFamily="2" charset="-79"/>
                <a:cs typeface="Guttman Yad-Brush" pitchFamily="2" charset="-79"/>
              </a:rPr>
            </a:br>
            <a:r>
              <a:rPr lang="he-IL" sz="3200" b="1" dirty="0" smtClean="0">
                <a:solidFill>
                  <a:schemeClr val="tx2"/>
                </a:solidFill>
                <a:latin typeface="Guttman Yad-Brush" pitchFamily="2" charset="-79"/>
                <a:cs typeface="Guttman Yad-Brush" pitchFamily="2" charset="-79"/>
              </a:rPr>
              <a:t>מה ההבדל? </a:t>
            </a:r>
            <a:endParaRPr lang="he-IL" sz="3200" dirty="0"/>
          </a:p>
        </p:txBody>
      </p:sp>
      <p:sp>
        <p:nvSpPr>
          <p:cNvPr id="3" name="מציין מיקום תוכן 2"/>
          <p:cNvSpPr>
            <a:spLocks noGrp="1"/>
          </p:cNvSpPr>
          <p:nvPr>
            <p:ph sz="half" idx="1"/>
          </p:nvPr>
        </p:nvSpPr>
        <p:spPr>
          <a:xfrm>
            <a:off x="457200" y="1600200"/>
            <a:ext cx="4038600" cy="4997152"/>
          </a:xfrm>
        </p:spPr>
        <p:style>
          <a:lnRef idx="2">
            <a:schemeClr val="accent2"/>
          </a:lnRef>
          <a:fillRef idx="1">
            <a:schemeClr val="lt1"/>
          </a:fillRef>
          <a:effectRef idx="0">
            <a:schemeClr val="accent2"/>
          </a:effectRef>
          <a:fontRef idx="minor">
            <a:schemeClr val="dk1"/>
          </a:fontRef>
        </p:style>
        <p:txBody>
          <a:bodyPr/>
          <a:lstStyle/>
          <a:p>
            <a:pPr algn="ctr">
              <a:buNone/>
            </a:pPr>
            <a:r>
              <a:rPr lang="he-IL" dirty="0" smtClean="0"/>
              <a:t>	</a:t>
            </a:r>
            <a:r>
              <a:rPr lang="he-IL" b="1" dirty="0" smtClean="0">
                <a:solidFill>
                  <a:schemeClr val="tx2">
                    <a:lumMod val="50000"/>
                  </a:schemeClr>
                </a:solidFill>
              </a:rPr>
              <a:t>שיטת </a:t>
            </a:r>
            <a:r>
              <a:rPr lang="he-IL" b="1" dirty="0" err="1" smtClean="0">
                <a:solidFill>
                  <a:schemeClr val="tx2">
                    <a:lumMod val="50000"/>
                  </a:schemeClr>
                </a:solidFill>
              </a:rPr>
              <a:t>הפיסטור</a:t>
            </a:r>
            <a:endParaRPr lang="he-IL" b="1" dirty="0" smtClean="0">
              <a:solidFill>
                <a:schemeClr val="tx2">
                  <a:lumMod val="50000"/>
                </a:schemeClr>
              </a:solidFill>
            </a:endParaRPr>
          </a:p>
          <a:p>
            <a:pPr>
              <a:buFont typeface="Wingdings" pitchFamily="2" charset="2"/>
              <a:buChar char="v"/>
            </a:pPr>
            <a:r>
              <a:rPr lang="he-IL" sz="2000" b="1" dirty="0" smtClean="0"/>
              <a:t>מזון מפוסטר ,כמו חלב מפוסטר, הוא מזון  שחומם לטמפרטורה של </a:t>
            </a:r>
            <a:r>
              <a:rPr lang="he-IL" sz="2000" b="1" dirty="0" smtClean="0">
                <a:solidFill>
                  <a:srgbClr val="00B0F0"/>
                </a:solidFill>
              </a:rPr>
              <a:t>כ-70 מעלות צלזיוס </a:t>
            </a:r>
            <a:r>
              <a:rPr lang="he-IL" sz="2000" b="1" dirty="0" smtClean="0">
                <a:solidFill>
                  <a:srgbClr val="FF0000"/>
                </a:solidFill>
              </a:rPr>
              <a:t>למספר שניות </a:t>
            </a:r>
            <a:r>
              <a:rPr lang="he-IL" sz="2000" b="1" dirty="0" smtClean="0"/>
              <a:t>בלבד.</a:t>
            </a:r>
          </a:p>
          <a:p>
            <a:pPr>
              <a:buFont typeface="Wingdings" pitchFamily="2" charset="2"/>
              <a:buChar char="v"/>
            </a:pPr>
            <a:r>
              <a:rPr lang="he-IL" sz="2000" b="1" dirty="0" smtClean="0"/>
              <a:t>בדרך זו הורגים בו את רוב החיידקים (פתוגניים ושאינם פתוגניים) אבל </a:t>
            </a:r>
            <a:r>
              <a:rPr lang="he-IL" sz="2000" b="1" dirty="0" smtClean="0">
                <a:solidFill>
                  <a:schemeClr val="accent2">
                    <a:lumMod val="75000"/>
                  </a:schemeClr>
                </a:solidFill>
              </a:rPr>
              <a:t>לא את הנבגים </a:t>
            </a:r>
            <a:r>
              <a:rPr lang="he-IL" sz="2000" b="1" dirty="0" smtClean="0"/>
              <a:t>.</a:t>
            </a:r>
          </a:p>
          <a:p>
            <a:pPr>
              <a:buFont typeface="Wingdings" pitchFamily="2" charset="2"/>
              <a:buChar char="v"/>
            </a:pPr>
            <a:r>
              <a:rPr lang="he-IL" sz="2000" b="1" dirty="0" smtClean="0"/>
              <a:t>המזון מחוטא ויכול </a:t>
            </a:r>
            <a:r>
              <a:rPr lang="he-IL" sz="2000" b="1" dirty="0" err="1" smtClean="0"/>
              <a:t>להשמר</a:t>
            </a:r>
            <a:r>
              <a:rPr lang="he-IL" sz="2000" b="1" dirty="0" smtClean="0"/>
              <a:t> לימים אחדים.</a:t>
            </a:r>
          </a:p>
          <a:p>
            <a:pPr>
              <a:buFont typeface="Wingdings" pitchFamily="2" charset="2"/>
              <a:buChar char="v"/>
            </a:pPr>
            <a:r>
              <a:rPr lang="he-IL" sz="2000" b="1" dirty="0" smtClean="0"/>
              <a:t>שומרים על חלק מהערכים התזונתיים  המועילים שבחלב.</a:t>
            </a:r>
          </a:p>
          <a:p>
            <a:pPr>
              <a:buFont typeface="Wingdings" pitchFamily="2" charset="2"/>
              <a:buChar char="v"/>
            </a:pPr>
            <a:r>
              <a:rPr lang="he-IL" sz="2000" b="1" dirty="0" smtClean="0"/>
              <a:t>יש לשמור את המוצר בקירור גם כשהוא סגור. </a:t>
            </a:r>
          </a:p>
          <a:p>
            <a:pPr>
              <a:buNone/>
            </a:pPr>
            <a:endParaRPr lang="en-US" dirty="0" smtClean="0">
              <a:cs typeface="Arial" pitchFamily="34" charset="0"/>
            </a:endParaRPr>
          </a:p>
          <a:p>
            <a:pPr>
              <a:buNone/>
            </a:pPr>
            <a:endParaRPr lang="he-IL" dirty="0"/>
          </a:p>
        </p:txBody>
      </p:sp>
      <p:sp>
        <p:nvSpPr>
          <p:cNvPr id="4" name="מציין מיקום תוכן 3"/>
          <p:cNvSpPr>
            <a:spLocks noGrp="1"/>
          </p:cNvSpPr>
          <p:nvPr>
            <p:ph sz="half" idx="2"/>
          </p:nvPr>
        </p:nvSpPr>
        <p:spPr>
          <a:xfrm>
            <a:off x="4648200" y="1600200"/>
            <a:ext cx="4038600" cy="5257800"/>
          </a:xfrm>
        </p:spPr>
        <p:style>
          <a:lnRef idx="2">
            <a:schemeClr val="accent1"/>
          </a:lnRef>
          <a:fillRef idx="1">
            <a:schemeClr val="lt1"/>
          </a:fillRef>
          <a:effectRef idx="0">
            <a:schemeClr val="accent1"/>
          </a:effectRef>
          <a:fontRef idx="minor">
            <a:schemeClr val="dk1"/>
          </a:fontRef>
        </p:style>
        <p:txBody>
          <a:bodyPr/>
          <a:lstStyle/>
          <a:p>
            <a:pPr algn="ctr" eaLnBrk="1" hangingPunct="1">
              <a:buClr>
                <a:srgbClr val="FF0000"/>
              </a:buClr>
              <a:buNone/>
            </a:pPr>
            <a:r>
              <a:rPr lang="he-IL" dirty="0" smtClean="0"/>
              <a:t>	</a:t>
            </a:r>
            <a:r>
              <a:rPr lang="he-IL" b="1" dirty="0" smtClean="0">
                <a:solidFill>
                  <a:schemeClr val="tx2">
                    <a:lumMod val="50000"/>
                  </a:schemeClr>
                </a:solidFill>
              </a:rPr>
              <a:t>שיטת העיקור</a:t>
            </a:r>
          </a:p>
          <a:p>
            <a:pPr eaLnBrk="1" hangingPunct="1">
              <a:buClr>
                <a:srgbClr val="FF0000"/>
              </a:buClr>
              <a:buFont typeface="Wingdings" pitchFamily="2" charset="2"/>
              <a:buChar char="v"/>
            </a:pPr>
            <a:r>
              <a:rPr lang="he-IL" sz="2000" b="1" dirty="0" smtClean="0"/>
              <a:t>מחממים את המזון לטמפרטורה של </a:t>
            </a:r>
            <a:r>
              <a:rPr lang="he-IL" sz="2000" b="1" dirty="0" smtClean="0">
                <a:solidFill>
                  <a:srgbClr val="00B0F0"/>
                </a:solidFill>
              </a:rPr>
              <a:t>121  מעלות צלזיוס</a:t>
            </a:r>
            <a:r>
              <a:rPr lang="he-IL" sz="2000" b="1" dirty="0" smtClean="0"/>
              <a:t> למשך </a:t>
            </a:r>
            <a:r>
              <a:rPr lang="he-IL" sz="2000" b="1" dirty="0" smtClean="0">
                <a:solidFill>
                  <a:srgbClr val="FF0000"/>
                </a:solidFill>
              </a:rPr>
              <a:t>30 דקות </a:t>
            </a:r>
            <a:r>
              <a:rPr lang="he-IL" sz="2000" b="1" dirty="0" smtClean="0"/>
              <a:t>לפחות. </a:t>
            </a:r>
          </a:p>
          <a:p>
            <a:pPr eaLnBrk="1" hangingPunct="1">
              <a:buClr>
                <a:srgbClr val="FF0000"/>
              </a:buClr>
              <a:buFont typeface="Wingdings" pitchFamily="2" charset="2"/>
              <a:buChar char="v"/>
            </a:pPr>
            <a:r>
              <a:rPr lang="he-IL" sz="2000" b="1" dirty="0" smtClean="0"/>
              <a:t>החימום משמיד, למעשה, את כל צורות החיים- חיידקים, פטריות... </a:t>
            </a:r>
            <a:r>
              <a:rPr lang="he-IL" sz="2000" b="1" dirty="0" smtClean="0">
                <a:solidFill>
                  <a:schemeClr val="accent2">
                    <a:lumMod val="75000"/>
                  </a:schemeClr>
                </a:solidFill>
                <a:effectLst>
                  <a:outerShdw blurRad="38100" dist="38100" dir="2700000" algn="tl">
                    <a:srgbClr val="000000">
                      <a:alpha val="43137"/>
                    </a:srgbClr>
                  </a:outerShdw>
                </a:effectLst>
              </a:rPr>
              <a:t>כולל נבגים</a:t>
            </a:r>
            <a:r>
              <a:rPr lang="he-IL" sz="2000" b="1" dirty="0" smtClean="0"/>
              <a:t>.</a:t>
            </a:r>
          </a:p>
          <a:p>
            <a:pPr eaLnBrk="1" hangingPunct="1">
              <a:buClr>
                <a:srgbClr val="FF0000"/>
              </a:buClr>
              <a:buFont typeface="Wingdings" pitchFamily="2" charset="2"/>
              <a:buChar char="v"/>
            </a:pPr>
            <a:r>
              <a:rPr lang="he-IL" sz="2000" b="1" dirty="0" smtClean="0"/>
              <a:t>המזון הופך לסטרילי ויכול להישמר למשך שנים אחדות. </a:t>
            </a:r>
          </a:p>
          <a:p>
            <a:pPr eaLnBrk="1" hangingPunct="1">
              <a:buClr>
                <a:srgbClr val="FF0000"/>
              </a:buClr>
              <a:buFont typeface="Wingdings" pitchFamily="2" charset="2"/>
              <a:buChar char="v"/>
            </a:pPr>
            <a:r>
              <a:rPr lang="he-IL" sz="2000" b="1" dirty="0" smtClean="0"/>
              <a:t>הערכים התזונתיים של המזון נהרסים בתהליך.</a:t>
            </a:r>
          </a:p>
          <a:p>
            <a:pPr eaLnBrk="1" hangingPunct="1">
              <a:buClr>
                <a:srgbClr val="FF0000"/>
              </a:buClr>
              <a:buFont typeface="Wingdings" pitchFamily="2" charset="2"/>
              <a:buChar char="v"/>
            </a:pPr>
            <a:r>
              <a:rPr lang="he-IL" sz="2000" b="1" dirty="0" smtClean="0"/>
              <a:t>כל זמן שהמוצר סגור ניתן לשמור אותו בטמפרטורת החדר ולא בקירור </a:t>
            </a:r>
          </a:p>
          <a:p>
            <a:pPr eaLnBrk="1" hangingPunct="1">
              <a:buClr>
                <a:srgbClr val="FF0000"/>
              </a:buClr>
              <a:buFont typeface="Wingdings" pitchFamily="2" charset="2"/>
              <a:buChar char="v"/>
            </a:pPr>
            <a:endParaRPr lang="he-IL" sz="2400" dirty="0" smtClean="0"/>
          </a:p>
          <a:p>
            <a:endParaRPr lang="he-IL"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טבלה מסכמת המשווה בין </a:t>
            </a:r>
            <a:br>
              <a:rPr lang="he-IL" dirty="0" smtClean="0"/>
            </a:br>
            <a:r>
              <a:rPr lang="he-IL" dirty="0" smtClean="0"/>
              <a:t>תהליך העיקור </a:t>
            </a:r>
            <a:r>
              <a:rPr lang="he-IL" dirty="0" err="1" smtClean="0"/>
              <a:t>והפיסטור</a:t>
            </a:r>
            <a:endParaRPr lang="he-IL" dirty="0"/>
          </a:p>
        </p:txBody>
      </p:sp>
      <p:graphicFrame>
        <p:nvGraphicFramePr>
          <p:cNvPr id="4" name="מציין מיקום תוכן 3"/>
          <p:cNvGraphicFramePr>
            <a:graphicFrameLocks noGrp="1"/>
          </p:cNvGraphicFramePr>
          <p:nvPr>
            <p:ph idx="1"/>
          </p:nvPr>
        </p:nvGraphicFramePr>
        <p:xfrm>
          <a:off x="457200" y="1600200"/>
          <a:ext cx="8229600" cy="5089590"/>
        </p:xfrm>
        <a:graphic>
          <a:graphicData uri="http://schemas.openxmlformats.org/drawingml/2006/table">
            <a:tbl>
              <a:tblPr rtl="1" firstRow="1" bandRow="1">
                <a:tableStyleId>{5C22544A-7EE6-4342-B048-85BDC9FD1C3A}</a:tableStyleId>
              </a:tblPr>
              <a:tblGrid>
                <a:gridCol w="2743200"/>
                <a:gridCol w="2743200"/>
                <a:gridCol w="2743200"/>
              </a:tblGrid>
              <a:tr h="652158">
                <a:tc>
                  <a:txBody>
                    <a:bodyPr/>
                    <a:lstStyle/>
                    <a:p>
                      <a:pPr algn="ctr" rtl="1">
                        <a:lnSpc>
                          <a:spcPct val="150000"/>
                        </a:lnSpc>
                        <a:spcAft>
                          <a:spcPts val="0"/>
                        </a:spcAft>
                      </a:pPr>
                      <a:r>
                        <a:rPr lang="he-IL" sz="2000" b="1" dirty="0">
                          <a:solidFill>
                            <a:schemeClr val="bg1"/>
                          </a:solidFill>
                          <a:latin typeface="Arial"/>
                          <a:ea typeface="Times New Roman"/>
                          <a:cs typeface="+mn-cs"/>
                        </a:rPr>
                        <a:t>קריטריונים להשוואה</a:t>
                      </a:r>
                      <a:endParaRPr lang="en-US" sz="2000" dirty="0">
                        <a:solidFill>
                          <a:schemeClr val="bg1"/>
                        </a:solidFill>
                        <a:latin typeface="Calibri"/>
                        <a:ea typeface="Calibri"/>
                        <a:cs typeface="+mn-cs"/>
                      </a:endParaRPr>
                    </a:p>
                  </a:txBody>
                  <a:tcPr marL="68580" marR="68580" marT="0" marB="0"/>
                </a:tc>
                <a:tc>
                  <a:txBody>
                    <a:bodyPr/>
                    <a:lstStyle/>
                    <a:p>
                      <a:pPr algn="ctr" rtl="1"/>
                      <a:r>
                        <a:rPr lang="he-IL" dirty="0" smtClean="0"/>
                        <a:t>שיטת </a:t>
                      </a:r>
                      <a:r>
                        <a:rPr lang="he-IL" dirty="0" err="1" smtClean="0"/>
                        <a:t>הפיסטור</a:t>
                      </a:r>
                      <a:endParaRPr lang="he-IL" dirty="0"/>
                    </a:p>
                  </a:txBody>
                  <a:tcPr/>
                </a:tc>
                <a:tc>
                  <a:txBody>
                    <a:bodyPr/>
                    <a:lstStyle/>
                    <a:p>
                      <a:pPr algn="ctr" rtl="1"/>
                      <a:r>
                        <a:rPr lang="he-IL" dirty="0" smtClean="0"/>
                        <a:t>שיטת העיקור</a:t>
                      </a:r>
                      <a:endParaRPr lang="he-IL" dirty="0"/>
                    </a:p>
                  </a:txBody>
                  <a:tcPr/>
                </a:tc>
              </a:tr>
              <a:tr h="652158">
                <a:tc>
                  <a:txBody>
                    <a:bodyPr/>
                    <a:lstStyle/>
                    <a:p>
                      <a:pPr indent="-180340" algn="ctr" rtl="1">
                        <a:lnSpc>
                          <a:spcPct val="150000"/>
                        </a:lnSpc>
                        <a:spcAft>
                          <a:spcPts val="0"/>
                        </a:spcAft>
                      </a:pPr>
                      <a:r>
                        <a:rPr lang="he-IL" sz="1800" b="1" dirty="0">
                          <a:solidFill>
                            <a:srgbClr val="000000"/>
                          </a:solidFill>
                          <a:latin typeface="Arial"/>
                          <a:ea typeface="Times New Roman"/>
                          <a:cs typeface="+mn-cs"/>
                        </a:rPr>
                        <a:t>אופן הטיפול</a:t>
                      </a:r>
                      <a:endParaRPr lang="en-US" sz="1800" dirty="0">
                        <a:latin typeface="Calibri"/>
                        <a:ea typeface="Calibri"/>
                        <a:cs typeface="+mn-cs"/>
                      </a:endParaRPr>
                    </a:p>
                  </a:txBody>
                  <a:tcPr marL="68580" marR="68580" marT="0" marB="0"/>
                </a:tc>
                <a:tc>
                  <a:txBody>
                    <a:bodyPr/>
                    <a:lstStyle/>
                    <a:p>
                      <a:pPr rtl="1"/>
                      <a:endParaRPr lang="he-IL"/>
                    </a:p>
                  </a:txBody>
                  <a:tcPr/>
                </a:tc>
                <a:tc>
                  <a:txBody>
                    <a:bodyPr/>
                    <a:lstStyle/>
                    <a:p>
                      <a:pPr rtl="1"/>
                      <a:endParaRPr lang="he-IL"/>
                    </a:p>
                  </a:txBody>
                  <a:tcPr/>
                </a:tc>
              </a:tr>
              <a:tr h="652158">
                <a:tc>
                  <a:txBody>
                    <a:bodyPr/>
                    <a:lstStyle/>
                    <a:p>
                      <a:pPr indent="-180340" algn="ctr" rtl="1">
                        <a:lnSpc>
                          <a:spcPct val="150000"/>
                        </a:lnSpc>
                        <a:spcAft>
                          <a:spcPts val="0"/>
                        </a:spcAft>
                      </a:pPr>
                      <a:r>
                        <a:rPr lang="he-IL" sz="2000" b="1" dirty="0">
                          <a:solidFill>
                            <a:srgbClr val="000000"/>
                          </a:solidFill>
                          <a:latin typeface="Arial"/>
                          <a:ea typeface="Times New Roman"/>
                          <a:cs typeface="+mn-cs"/>
                        </a:rPr>
                        <a:t>טמפרטורת  החימום</a:t>
                      </a:r>
                      <a:endParaRPr lang="en-US" sz="2000" dirty="0">
                        <a:latin typeface="Calibri"/>
                        <a:ea typeface="Calibri"/>
                        <a:cs typeface="+mn-cs"/>
                      </a:endParaRPr>
                    </a:p>
                  </a:txBody>
                  <a:tcPr marL="68580" marR="68580" marT="0" marB="0"/>
                </a:tc>
                <a:tc>
                  <a:txBody>
                    <a:bodyPr/>
                    <a:lstStyle/>
                    <a:p>
                      <a:pPr rtl="1"/>
                      <a:endParaRPr lang="he-IL"/>
                    </a:p>
                  </a:txBody>
                  <a:tcPr/>
                </a:tc>
                <a:tc>
                  <a:txBody>
                    <a:bodyPr/>
                    <a:lstStyle/>
                    <a:p>
                      <a:pPr rtl="1"/>
                      <a:endParaRPr lang="he-IL"/>
                    </a:p>
                  </a:txBody>
                  <a:tcPr/>
                </a:tc>
              </a:tr>
              <a:tr h="652158">
                <a:tc>
                  <a:txBody>
                    <a:bodyPr/>
                    <a:lstStyle/>
                    <a:p>
                      <a:pPr indent="-180340" algn="ctr" rtl="1">
                        <a:lnSpc>
                          <a:spcPct val="150000"/>
                        </a:lnSpc>
                        <a:spcAft>
                          <a:spcPts val="0"/>
                        </a:spcAft>
                      </a:pPr>
                      <a:r>
                        <a:rPr lang="he-IL" sz="2000" b="1" dirty="0">
                          <a:solidFill>
                            <a:srgbClr val="000000"/>
                          </a:solidFill>
                          <a:latin typeface="Arial"/>
                          <a:ea typeface="Times New Roman"/>
                          <a:cs typeface="+mn-cs"/>
                        </a:rPr>
                        <a:t>משך  החימום</a:t>
                      </a:r>
                      <a:endParaRPr lang="en-US" sz="2000" dirty="0">
                        <a:latin typeface="Calibri"/>
                        <a:ea typeface="Calibri"/>
                        <a:cs typeface="+mn-cs"/>
                      </a:endParaRPr>
                    </a:p>
                  </a:txBody>
                  <a:tcPr marL="68580" marR="68580" marT="0" marB="0"/>
                </a:tc>
                <a:tc>
                  <a:txBody>
                    <a:bodyPr/>
                    <a:lstStyle/>
                    <a:p>
                      <a:pPr rtl="1"/>
                      <a:endParaRPr lang="he-IL"/>
                    </a:p>
                  </a:txBody>
                  <a:tcPr/>
                </a:tc>
                <a:tc>
                  <a:txBody>
                    <a:bodyPr/>
                    <a:lstStyle/>
                    <a:p>
                      <a:pPr rtl="1"/>
                      <a:endParaRPr lang="he-IL"/>
                    </a:p>
                  </a:txBody>
                  <a:tcPr/>
                </a:tc>
              </a:tr>
              <a:tr h="652158">
                <a:tc>
                  <a:txBody>
                    <a:bodyPr/>
                    <a:lstStyle/>
                    <a:p>
                      <a:pPr indent="-180340" algn="ctr" rtl="1">
                        <a:lnSpc>
                          <a:spcPct val="150000"/>
                        </a:lnSpc>
                        <a:spcAft>
                          <a:spcPts val="0"/>
                        </a:spcAft>
                      </a:pPr>
                      <a:r>
                        <a:rPr lang="he-IL" sz="2000" b="1" dirty="0">
                          <a:solidFill>
                            <a:srgbClr val="000000"/>
                          </a:solidFill>
                          <a:latin typeface="Arial"/>
                          <a:ea typeface="Times New Roman"/>
                          <a:cs typeface="+mn-cs"/>
                        </a:rPr>
                        <a:t>צורות החיים שנפגעות</a:t>
                      </a:r>
                      <a:endParaRPr lang="en-US" sz="2000" dirty="0">
                        <a:latin typeface="Calibri"/>
                        <a:ea typeface="Calibri"/>
                        <a:cs typeface="+mn-cs"/>
                      </a:endParaRPr>
                    </a:p>
                  </a:txBody>
                  <a:tcPr marL="68580" marR="68580" marT="0" marB="0"/>
                </a:tc>
                <a:tc>
                  <a:txBody>
                    <a:bodyPr/>
                    <a:lstStyle/>
                    <a:p>
                      <a:pPr rtl="1"/>
                      <a:endParaRPr lang="he-IL" dirty="0"/>
                    </a:p>
                  </a:txBody>
                  <a:tcPr/>
                </a:tc>
                <a:tc>
                  <a:txBody>
                    <a:bodyPr/>
                    <a:lstStyle/>
                    <a:p>
                      <a:pPr rtl="1"/>
                      <a:endParaRPr lang="he-IL"/>
                    </a:p>
                  </a:txBody>
                  <a:tcPr/>
                </a:tc>
              </a:tr>
              <a:tr h="652158">
                <a:tc>
                  <a:txBody>
                    <a:bodyPr/>
                    <a:lstStyle/>
                    <a:p>
                      <a:pPr indent="-180340" algn="ctr" rtl="1">
                        <a:lnSpc>
                          <a:spcPct val="150000"/>
                        </a:lnSpc>
                        <a:spcAft>
                          <a:spcPts val="0"/>
                        </a:spcAft>
                      </a:pPr>
                      <a:r>
                        <a:rPr lang="he-IL" sz="2000" b="1" dirty="0">
                          <a:solidFill>
                            <a:srgbClr val="000000"/>
                          </a:solidFill>
                          <a:latin typeface="Arial"/>
                          <a:ea typeface="Times New Roman"/>
                          <a:cs typeface="+mn-cs"/>
                        </a:rPr>
                        <a:t>צורת אחסון המוצר לאחר הטיפול</a:t>
                      </a:r>
                      <a:endParaRPr lang="en-US" sz="2000" dirty="0">
                        <a:latin typeface="Calibri"/>
                        <a:ea typeface="Calibri"/>
                        <a:cs typeface="+mn-cs"/>
                      </a:endParaRPr>
                    </a:p>
                  </a:txBody>
                  <a:tcPr marL="68580" marR="68580" marT="0" marB="0"/>
                </a:tc>
                <a:tc>
                  <a:txBody>
                    <a:bodyPr/>
                    <a:lstStyle/>
                    <a:p>
                      <a:pPr rtl="1"/>
                      <a:endParaRPr lang="he-IL"/>
                    </a:p>
                  </a:txBody>
                  <a:tcPr/>
                </a:tc>
                <a:tc>
                  <a:txBody>
                    <a:bodyPr/>
                    <a:lstStyle/>
                    <a:p>
                      <a:pPr rtl="1"/>
                      <a:endParaRPr lang="he-IL"/>
                    </a:p>
                  </a:txBody>
                  <a:tcPr/>
                </a:tc>
              </a:tr>
              <a:tr h="652158">
                <a:tc>
                  <a:txBody>
                    <a:bodyPr/>
                    <a:lstStyle/>
                    <a:p>
                      <a:pPr indent="-180340" algn="ctr" rtl="1">
                        <a:lnSpc>
                          <a:spcPct val="150000"/>
                        </a:lnSpc>
                        <a:spcAft>
                          <a:spcPts val="0"/>
                        </a:spcAft>
                      </a:pPr>
                      <a:r>
                        <a:rPr lang="he-IL" sz="2000" b="1" dirty="0">
                          <a:solidFill>
                            <a:srgbClr val="000000"/>
                          </a:solidFill>
                          <a:latin typeface="Arial"/>
                          <a:ea typeface="Times New Roman"/>
                          <a:cs typeface="+mn-cs"/>
                        </a:rPr>
                        <a:t>משך האחסנה האפשרי של המוצר לאחר הטיפול</a:t>
                      </a:r>
                      <a:endParaRPr lang="en-US" sz="2000" dirty="0">
                        <a:latin typeface="Calibri"/>
                        <a:ea typeface="Calibri"/>
                        <a:cs typeface="+mn-cs"/>
                      </a:endParaRPr>
                    </a:p>
                  </a:txBody>
                  <a:tcPr marL="68580" marR="68580" marT="0" marB="0"/>
                </a:tc>
                <a:tc>
                  <a:txBody>
                    <a:bodyPr/>
                    <a:lstStyle/>
                    <a:p>
                      <a:pPr rtl="1"/>
                      <a:endParaRPr lang="he-IL"/>
                    </a:p>
                  </a:txBody>
                  <a:tcPr/>
                </a:tc>
                <a:tc>
                  <a:txBody>
                    <a:bodyPr/>
                    <a:lstStyle/>
                    <a:p>
                      <a:pPr rtl="1"/>
                      <a:endParaRPr lang="he-IL"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he-IL" dirty="0" smtClean="0"/>
              <a:t>דרכים לעיכוב התרבות של חיידקים</a:t>
            </a:r>
            <a:br>
              <a:rPr lang="he-IL" dirty="0" smtClean="0"/>
            </a:br>
            <a:r>
              <a:rPr lang="he-IL" dirty="0" smtClean="0"/>
              <a:t>במזון</a:t>
            </a:r>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p:cNvSpPr>
            <a:spLocks noGrp="1"/>
          </p:cNvSpPr>
          <p:nvPr>
            <p:ph type="title"/>
          </p:nvPr>
        </p:nvSpPr>
        <p:spPr/>
        <p:txBody>
          <a:bodyPr rtlCol="1">
            <a:normAutofit/>
          </a:bodyPr>
          <a:lstStyle/>
          <a:p>
            <a:pPr eaLnBrk="1" fontAlgn="auto" hangingPunct="1">
              <a:spcAft>
                <a:spcPts val="0"/>
              </a:spcAft>
              <a:defRPr/>
            </a:pPr>
            <a:r>
              <a:rPr lang="he-IL" b="1" dirty="0" smtClean="0">
                <a:solidFill>
                  <a:schemeClr val="tx2"/>
                </a:solidFill>
                <a:latin typeface="Guttman Yad-Brush" pitchFamily="2" charset="-79"/>
                <a:ea typeface="+mn-ea"/>
                <a:cs typeface="Guttman Yad-Brush" pitchFamily="2" charset="-79"/>
              </a:rPr>
              <a:t>שיטת הקירור </a:t>
            </a:r>
          </a:p>
        </p:txBody>
      </p:sp>
      <p:sp>
        <p:nvSpPr>
          <p:cNvPr id="16387" name="מציין מיקום תוכן 2"/>
          <p:cNvSpPr>
            <a:spLocks noGrp="1"/>
          </p:cNvSpPr>
          <p:nvPr>
            <p:ph sz="half" idx="1"/>
          </p:nvPr>
        </p:nvSpPr>
        <p:spPr/>
        <p:txBody>
          <a:bodyPr rtlCol="1">
            <a:normAutofit lnSpcReduction="10000"/>
          </a:bodyPr>
          <a:lstStyle/>
          <a:p>
            <a:pPr eaLnBrk="1" fontAlgn="auto" hangingPunct="1">
              <a:spcAft>
                <a:spcPts val="0"/>
              </a:spcAft>
              <a:buClr>
                <a:srgbClr val="FF0000"/>
              </a:buClr>
              <a:buFont typeface="Wingdings" pitchFamily="2" charset="2"/>
              <a:buChar char="v"/>
              <a:defRPr/>
            </a:pPr>
            <a:r>
              <a:rPr lang="he-IL" b="1" dirty="0" smtClean="0">
                <a:latin typeface="Arial" pitchFamily="34" charset="0"/>
              </a:rPr>
              <a:t>אחסון במקרר בטמפרטורה של 0-10 מעלות צלזיוס. </a:t>
            </a:r>
          </a:p>
          <a:p>
            <a:pPr eaLnBrk="1" fontAlgn="auto" hangingPunct="1">
              <a:spcAft>
                <a:spcPts val="0"/>
              </a:spcAft>
              <a:buClr>
                <a:srgbClr val="FF0000"/>
              </a:buClr>
              <a:buFont typeface="Wingdings" pitchFamily="2" charset="2"/>
              <a:buChar char="v"/>
              <a:defRPr/>
            </a:pPr>
            <a:r>
              <a:rPr lang="he-IL" b="1" dirty="0" smtClean="0">
                <a:latin typeface="Arial" pitchFamily="34" charset="0"/>
              </a:rPr>
              <a:t>הקירור </a:t>
            </a:r>
            <a:r>
              <a:rPr lang="he-IL" sz="3200" b="1" dirty="0" smtClean="0">
                <a:latin typeface="Arial" pitchFamily="34" charset="0"/>
              </a:rPr>
              <a:t>מאט את התרבותם</a:t>
            </a:r>
            <a:r>
              <a:rPr lang="he-IL" b="1" dirty="0" smtClean="0">
                <a:latin typeface="Arial" pitchFamily="34" charset="0"/>
              </a:rPr>
              <a:t> של החיידקים וכך יכול המזון להישמר כשהוא טרי במשך מספר ימים. </a:t>
            </a:r>
          </a:p>
          <a:p>
            <a:pPr eaLnBrk="1" fontAlgn="auto" hangingPunct="1">
              <a:spcAft>
                <a:spcPts val="0"/>
              </a:spcAft>
              <a:buClr>
                <a:srgbClr val="FF0000"/>
              </a:buClr>
              <a:buFont typeface="Wingdings" pitchFamily="2" charset="2"/>
              <a:buChar char="v"/>
              <a:defRPr/>
            </a:pPr>
            <a:r>
              <a:rPr lang="he-IL" b="1" dirty="0" smtClean="0">
                <a:latin typeface="Arial" pitchFamily="34" charset="0"/>
              </a:rPr>
              <a:t>לדוגמה: מזונות כמו חלב, גבינות ויוגורט.</a:t>
            </a:r>
          </a:p>
        </p:txBody>
      </p:sp>
      <p:pic>
        <p:nvPicPr>
          <p:cNvPr id="16388" name="Picture 4" descr="C:\Documents and Settings\Administrator\Local Settings\Temporary Internet Files\Content.IE5\4NU9CNOV\MCj04132940000[1].wmf"/>
          <p:cNvPicPr>
            <a:picLocks noGrp="1" noChangeAspect="1" noChangeArrowheads="1"/>
          </p:cNvPicPr>
          <p:nvPr>
            <p:ph sz="half" idx="2"/>
          </p:nvPr>
        </p:nvPicPr>
        <p:blipFill>
          <a:blip r:embed="rId3" cstate="print"/>
          <a:srcRect/>
          <a:stretch>
            <a:fillRect/>
          </a:stretch>
        </p:blipFill>
        <p:spPr>
          <a:xfrm>
            <a:off x="4648200" y="2432050"/>
            <a:ext cx="4038600" cy="2862263"/>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 calcmode="lin" valueType="num">
                                      <p:cBhvr>
                                        <p:cTn id="12"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 calcmode="lin" valueType="num">
                                      <p:cBhvr>
                                        <p:cTn id="17" dur="1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 calcmode="lin" valueType="num">
                                      <p:cBhvr>
                                        <p:cTn id="22"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nodeType="afterEffect">
                                  <p:stCondLst>
                                    <p:cond delay="0"/>
                                  </p:stCondLst>
                                  <p:childTnLst>
                                    <p:set>
                                      <p:cBhvr>
                                        <p:cTn id="26" dur="1" fill="hold">
                                          <p:stCondLst>
                                            <p:cond delay="0"/>
                                          </p:stCondLst>
                                        </p:cTn>
                                        <p:tgtEl>
                                          <p:spTgt spid="16388"/>
                                        </p:tgtEl>
                                        <p:attrNameLst>
                                          <p:attrName>style.visibility</p:attrName>
                                        </p:attrNameLst>
                                      </p:cBhvr>
                                      <p:to>
                                        <p:strVal val="visible"/>
                                      </p:to>
                                    </p:set>
                                    <p:anim calcmode="lin" valueType="num">
                                      <p:cBhvr>
                                        <p:cTn id="27" dur="1000" fill="hold"/>
                                        <p:tgtEl>
                                          <p:spTgt spid="16388"/>
                                        </p:tgtEl>
                                        <p:attrNameLst>
                                          <p:attrName>ppt_w</p:attrName>
                                        </p:attrNameLst>
                                      </p:cBhvr>
                                      <p:tavLst>
                                        <p:tav tm="0">
                                          <p:val>
                                            <p:fltVal val="0"/>
                                          </p:val>
                                        </p:tav>
                                        <p:tav tm="100000">
                                          <p:val>
                                            <p:strVal val="#ppt_w"/>
                                          </p:val>
                                        </p:tav>
                                      </p:tavLst>
                                    </p:anim>
                                    <p:anim calcmode="lin" valueType="num">
                                      <p:cBhvr>
                                        <p:cTn id="28" dur="1000" fill="hold"/>
                                        <p:tgtEl>
                                          <p:spTgt spid="163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p:cNvSpPr>
            <a:spLocks noGrp="1"/>
          </p:cNvSpPr>
          <p:nvPr>
            <p:ph type="title"/>
          </p:nvPr>
        </p:nvSpPr>
        <p:spPr/>
        <p:txBody>
          <a:bodyPr rtlCol="1">
            <a:normAutofit/>
          </a:bodyPr>
          <a:lstStyle/>
          <a:p>
            <a:pPr eaLnBrk="1" fontAlgn="auto" hangingPunct="1">
              <a:spcAft>
                <a:spcPts val="0"/>
              </a:spcAft>
              <a:defRPr/>
            </a:pPr>
            <a:r>
              <a:rPr lang="he-IL" b="1" dirty="0" smtClean="0">
                <a:solidFill>
                  <a:schemeClr val="tx2"/>
                </a:solidFill>
                <a:latin typeface="Guttman Yad-Brush" pitchFamily="2" charset="-79"/>
                <a:ea typeface="+mn-ea"/>
                <a:cs typeface="Guttman Yad-Brush" pitchFamily="2" charset="-79"/>
              </a:rPr>
              <a:t>שיטת ההקפאה </a:t>
            </a:r>
          </a:p>
        </p:txBody>
      </p:sp>
      <p:sp>
        <p:nvSpPr>
          <p:cNvPr id="17411" name="מציין מיקום תוכן 2"/>
          <p:cNvSpPr>
            <a:spLocks noGrp="1"/>
          </p:cNvSpPr>
          <p:nvPr>
            <p:ph sz="half" idx="1"/>
          </p:nvPr>
        </p:nvSpPr>
        <p:spPr>
          <a:xfrm>
            <a:off x="381000" y="1219200"/>
            <a:ext cx="8153400" cy="4226024"/>
          </a:xfrm>
        </p:spPr>
        <p:txBody>
          <a:bodyPr rtlCol="1">
            <a:normAutofit fontScale="92500" lnSpcReduction="20000"/>
          </a:bodyPr>
          <a:lstStyle/>
          <a:p>
            <a:pPr eaLnBrk="1" fontAlgn="auto" hangingPunct="1">
              <a:spcAft>
                <a:spcPts val="0"/>
              </a:spcAft>
              <a:buClr>
                <a:srgbClr val="FF0000"/>
              </a:buClr>
              <a:buFont typeface="Wingdings" pitchFamily="2" charset="2"/>
              <a:buChar char="v"/>
              <a:defRPr/>
            </a:pPr>
            <a:r>
              <a:rPr lang="he-IL" b="1" dirty="0" smtClean="0">
                <a:latin typeface="Arial" pitchFamily="34" charset="0"/>
              </a:rPr>
              <a:t>נוהגים לקרר דברי מזון לטמפרטורה הנמוכה מאפס מעלות צלזיוס וכך ניתן לשמור עליהם למשך תקופה ארוכה יותר מאשר בשיטת הקירור. </a:t>
            </a:r>
          </a:p>
          <a:p>
            <a:pPr eaLnBrk="1" fontAlgn="auto" hangingPunct="1">
              <a:spcAft>
                <a:spcPts val="0"/>
              </a:spcAft>
              <a:buClr>
                <a:srgbClr val="FF0000"/>
              </a:buClr>
              <a:buFont typeface="Wingdings" pitchFamily="2" charset="2"/>
              <a:buChar char="v"/>
              <a:defRPr/>
            </a:pPr>
            <a:r>
              <a:rPr lang="he-IL" b="1" dirty="0" smtClean="0">
                <a:latin typeface="Arial" pitchFamily="34" charset="0"/>
              </a:rPr>
              <a:t>בשיטה זו נעזרים בעיקר על מנת לשמר דגים, בשר ואף ירקות.</a:t>
            </a:r>
          </a:p>
          <a:p>
            <a:pPr eaLnBrk="1" fontAlgn="auto" hangingPunct="1">
              <a:spcAft>
                <a:spcPts val="0"/>
              </a:spcAft>
              <a:buClr>
                <a:srgbClr val="FF0000"/>
              </a:buClr>
              <a:buFont typeface="Wingdings" pitchFamily="2" charset="2"/>
              <a:buChar char="v"/>
              <a:defRPr/>
            </a:pPr>
            <a:r>
              <a:rPr lang="he-IL" b="1" dirty="0" smtClean="0">
                <a:latin typeface="Arial" pitchFamily="34" charset="0"/>
              </a:rPr>
              <a:t>בשיטה זו חיידקים בעלי יכולת הדבקה אינם שורדים את תהליך ההקפאה, אך חיידקים יוצרי נבגים אינם מתים-  ובתהליך ההפשרה של המזון הנבגים הופכים חזרה לחיידקים פעילים, מתרבים ויכולים לקלקל את המזון. </a:t>
            </a:r>
          </a:p>
          <a:p>
            <a:pPr eaLnBrk="1" fontAlgn="auto" hangingPunct="1">
              <a:spcAft>
                <a:spcPts val="0"/>
              </a:spcAft>
              <a:buClr>
                <a:srgbClr val="FF0000"/>
              </a:buClr>
              <a:buFont typeface="Wingdings" pitchFamily="2" charset="2"/>
              <a:buChar char="v"/>
              <a:defRPr/>
            </a:pPr>
            <a:r>
              <a:rPr lang="he-IL" b="1" dirty="0" smtClean="0">
                <a:latin typeface="Arial" pitchFamily="34" charset="0"/>
              </a:rPr>
              <a:t>לדוגמה: דג הסלמון מובל לארצנו מהצפון הרחוק, כשהוא נמצא במצב של הקפאה עמוקה ומאוחסן באוניות ענק שמשמשות גם בתור תאי הקפאה גדולים</a:t>
            </a:r>
            <a:r>
              <a:rPr lang="he-IL" dirty="0" smtClean="0"/>
              <a:t>. </a:t>
            </a:r>
            <a:endParaRPr lang="en-US" dirty="0" smtClean="0">
              <a:cs typeface="Arial" pitchFamily="34" charset="0"/>
            </a:endParaRPr>
          </a:p>
          <a:p>
            <a:pPr eaLnBrk="1" fontAlgn="auto" hangingPunct="1">
              <a:spcAft>
                <a:spcPts val="0"/>
              </a:spcAft>
              <a:defRPr/>
            </a:pPr>
            <a:endParaRPr lang="he-IL" dirty="0" smtClean="0"/>
          </a:p>
        </p:txBody>
      </p:sp>
      <p:pic>
        <p:nvPicPr>
          <p:cNvPr id="17412" name="Picture 2" descr="C:\Documents and Settings\Administrator\Local Settings\Temporary Internet Files\Content.IE5\4NU9CNOV\MCj04126180000[1].wmf"/>
          <p:cNvPicPr>
            <a:picLocks noGrp="1" noChangeAspect="1" noChangeArrowheads="1"/>
          </p:cNvPicPr>
          <p:nvPr>
            <p:ph sz="half" idx="2"/>
          </p:nvPr>
        </p:nvPicPr>
        <p:blipFill>
          <a:blip r:embed="rId3" cstate="print"/>
          <a:srcRect/>
          <a:stretch>
            <a:fillRect/>
          </a:stretch>
        </p:blipFill>
        <p:spPr>
          <a:xfrm>
            <a:off x="381000" y="4876800"/>
            <a:ext cx="2057400" cy="19812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fltVal val="0"/>
                                          </p:val>
                                        </p:tav>
                                        <p:tav tm="100000">
                                          <p:val>
                                            <p:strVal val="#ppt_w"/>
                                          </p:val>
                                        </p:tav>
                                      </p:tavLst>
                                    </p:anim>
                                    <p:anim calcmode="lin" valueType="num">
                                      <p:cBhvr>
                                        <p:cTn id="8" dur="1000" fill="hold"/>
                                        <p:tgtEl>
                                          <p:spTgt spid="17410"/>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calcmode="lin" valueType="num">
                                      <p:cBhvr>
                                        <p:cTn id="12"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7411">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 calcmode="lin" valueType="num">
                                      <p:cBhvr>
                                        <p:cTn id="17" dur="1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7411">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 calcmode="lin" valueType="num">
                                      <p:cBhvr>
                                        <p:cTn id="22" dur="10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17411">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grpId="0" nodeType="after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 calcmode="lin" valueType="num">
                                      <p:cBhvr>
                                        <p:cTn id="27" dur="10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17411">
                                            <p:txEl>
                                              <p:pRg st="3" end="3"/>
                                            </p:txEl>
                                          </p:spTgt>
                                        </p:tgtEl>
                                        <p:attrNameLst>
                                          <p:attrName>ppt_h</p:attrName>
                                        </p:attrNameLst>
                                      </p:cBhvr>
                                      <p:tavLst>
                                        <p:tav tm="0">
                                          <p:val>
                                            <p:fltVal val="0"/>
                                          </p:val>
                                        </p:tav>
                                        <p:tav tm="100000">
                                          <p:val>
                                            <p:strVal val="#ppt_h"/>
                                          </p:val>
                                        </p:tav>
                                      </p:tavLst>
                                    </p:anim>
                                  </p:childTnLst>
                                </p:cTn>
                              </p:par>
                            </p:childTnLst>
                          </p:cTn>
                        </p:par>
                        <p:par>
                          <p:cTn id="29" fill="hold">
                            <p:stCondLst>
                              <p:cond delay="5000"/>
                            </p:stCondLst>
                            <p:childTnLst>
                              <p:par>
                                <p:cTn id="30" presetID="23" presetClass="entr" presetSubtype="16" fill="hold" nodeType="afterEffect">
                                  <p:stCondLst>
                                    <p:cond delay="0"/>
                                  </p:stCondLst>
                                  <p:childTnLst>
                                    <p:set>
                                      <p:cBhvr>
                                        <p:cTn id="31" dur="1" fill="hold">
                                          <p:stCondLst>
                                            <p:cond delay="0"/>
                                          </p:stCondLst>
                                        </p:cTn>
                                        <p:tgtEl>
                                          <p:spTgt spid="17412"/>
                                        </p:tgtEl>
                                        <p:attrNameLst>
                                          <p:attrName>style.visibility</p:attrName>
                                        </p:attrNameLst>
                                      </p:cBhvr>
                                      <p:to>
                                        <p:strVal val="visible"/>
                                      </p:to>
                                    </p:set>
                                    <p:anim calcmode="lin" valueType="num">
                                      <p:cBhvr>
                                        <p:cTn id="32" dur="1000" fill="hold"/>
                                        <p:tgtEl>
                                          <p:spTgt spid="17412"/>
                                        </p:tgtEl>
                                        <p:attrNameLst>
                                          <p:attrName>ppt_w</p:attrName>
                                        </p:attrNameLst>
                                      </p:cBhvr>
                                      <p:tavLst>
                                        <p:tav tm="0">
                                          <p:val>
                                            <p:fltVal val="0"/>
                                          </p:val>
                                        </p:tav>
                                        <p:tav tm="100000">
                                          <p:val>
                                            <p:strVal val="#ppt_w"/>
                                          </p:val>
                                        </p:tav>
                                      </p:tavLst>
                                    </p:anim>
                                    <p:anim calcmode="lin" valueType="num">
                                      <p:cBhvr>
                                        <p:cTn id="33" dur="1000" fill="hold"/>
                                        <p:tgtEl>
                                          <p:spTgt spid="174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scene3d>
              <a:camera prst="orthographicFront"/>
              <a:lightRig rig="soft" dir="t">
                <a:rot lat="0" lon="0" rev="2400000"/>
              </a:lightRig>
            </a:scene3d>
            <a:sp3d>
              <a:bevelT w="19050" h="12700"/>
            </a:sp3d>
          </a:bodyPr>
          <a:lstStyle/>
          <a:p>
            <a:pPr marL="54864" eaLnBrk="1" fontAlgn="auto" hangingPunct="1">
              <a:spcAft>
                <a:spcPts val="0"/>
              </a:spcAft>
              <a:defRPr/>
            </a:pPr>
            <a:r>
              <a:rPr lang="he-IL" b="1" dirty="0" smtClean="0">
                <a:solidFill>
                  <a:schemeClr val="tx2">
                    <a:tint val="100000"/>
                    <a:shade val="90000"/>
                    <a:satMod val="250000"/>
                    <a:alpha val="100000"/>
                  </a:schemeClr>
                </a:solidFill>
                <a:latin typeface="Guttman Yad-Brush" pitchFamily="2" charset="-79"/>
                <a:cs typeface="Guttman Yad-Brush" pitchFamily="2" charset="-79"/>
              </a:rPr>
              <a:t>שיטת </a:t>
            </a:r>
            <a:r>
              <a:rPr lang="he-IL" b="1" dirty="0" err="1" smtClean="0">
                <a:solidFill>
                  <a:schemeClr val="tx2">
                    <a:tint val="100000"/>
                    <a:shade val="90000"/>
                    <a:satMod val="250000"/>
                    <a:alpha val="100000"/>
                  </a:schemeClr>
                </a:solidFill>
                <a:latin typeface="Guttman Yad-Brush" pitchFamily="2" charset="-79"/>
                <a:cs typeface="Guttman Yad-Brush" pitchFamily="2" charset="-79"/>
              </a:rPr>
              <a:t>היבוש</a:t>
            </a:r>
            <a:r>
              <a:rPr lang="he-IL" b="1" dirty="0" smtClean="0">
                <a:solidFill>
                  <a:schemeClr val="tx2">
                    <a:tint val="100000"/>
                    <a:shade val="90000"/>
                    <a:satMod val="250000"/>
                    <a:alpha val="100000"/>
                  </a:schemeClr>
                </a:solidFill>
                <a:latin typeface="Guttman Yad-Brush" pitchFamily="2" charset="-79"/>
                <a:cs typeface="Guttman Yad-Brush" pitchFamily="2" charset="-79"/>
              </a:rPr>
              <a:t> </a:t>
            </a:r>
            <a:endParaRPr lang="he-IL" b="1" dirty="0">
              <a:solidFill>
                <a:schemeClr val="tx2">
                  <a:tint val="100000"/>
                  <a:shade val="90000"/>
                  <a:satMod val="250000"/>
                  <a:alpha val="100000"/>
                </a:schemeClr>
              </a:solidFill>
              <a:latin typeface="Guttman Yad-Brush" pitchFamily="2" charset="-79"/>
              <a:cs typeface="Guttman Yad-Brush" pitchFamily="2" charset="-79"/>
            </a:endParaRPr>
          </a:p>
        </p:txBody>
      </p:sp>
      <p:sp>
        <p:nvSpPr>
          <p:cNvPr id="18435" name="מציין מיקום תוכן 2"/>
          <p:cNvSpPr>
            <a:spLocks noGrp="1"/>
          </p:cNvSpPr>
          <p:nvPr>
            <p:ph sz="half" idx="1"/>
          </p:nvPr>
        </p:nvSpPr>
        <p:spPr>
          <a:xfrm>
            <a:off x="3347864" y="1628800"/>
            <a:ext cx="4038600" cy="4525963"/>
          </a:xfrm>
        </p:spPr>
        <p:txBody>
          <a:bodyPr rtlCol="1">
            <a:normAutofit fontScale="92500" lnSpcReduction="20000"/>
          </a:bodyPr>
          <a:lstStyle/>
          <a:p>
            <a:pPr eaLnBrk="1" fontAlgn="auto" hangingPunct="1">
              <a:spcAft>
                <a:spcPts val="0"/>
              </a:spcAft>
              <a:buClr>
                <a:srgbClr val="FF0000"/>
              </a:buClr>
              <a:buFont typeface="Wingdings" pitchFamily="2" charset="2"/>
              <a:buChar char="v"/>
              <a:defRPr/>
            </a:pPr>
            <a:r>
              <a:rPr lang="he-IL" b="1" dirty="0" smtClean="0"/>
              <a:t>במהלכה מוציאים את המים, בעיקר מפירות ומירקות. </a:t>
            </a:r>
          </a:p>
          <a:p>
            <a:pPr eaLnBrk="1" fontAlgn="auto" hangingPunct="1">
              <a:spcAft>
                <a:spcPts val="0"/>
              </a:spcAft>
              <a:buClr>
                <a:srgbClr val="FF0000"/>
              </a:buClr>
              <a:buFont typeface="Wingdings" pitchFamily="2" charset="2"/>
              <a:buChar char="v"/>
              <a:defRPr/>
            </a:pPr>
            <a:r>
              <a:rPr lang="he-IL" b="1" dirty="0" smtClean="0"/>
              <a:t>בתהליך </a:t>
            </a:r>
            <a:r>
              <a:rPr lang="he-IL" b="1" dirty="0" err="1" smtClean="0"/>
              <a:t>היבוש</a:t>
            </a:r>
            <a:r>
              <a:rPr lang="he-IL" b="1" dirty="0" smtClean="0"/>
              <a:t> מצטמקים הפירות והירקות וכך ניתן לשמור עליהם במשך חודשים רבים. (ללא מים אין חיים, החיידקים</a:t>
            </a:r>
            <a:r>
              <a:rPr lang="en-US" b="1" dirty="0" smtClean="0"/>
              <a:t/>
            </a:r>
            <a:br>
              <a:rPr lang="en-US" b="1" dirty="0" smtClean="0"/>
            </a:br>
            <a:r>
              <a:rPr lang="he-IL" b="1" dirty="0" smtClean="0"/>
              <a:t> אינם מתרבים ללא מים)</a:t>
            </a:r>
            <a:r>
              <a:rPr lang="en-US" b="1" dirty="0" smtClean="0"/>
              <a:t/>
            </a:r>
            <a:br>
              <a:rPr lang="en-US" b="1" dirty="0" smtClean="0"/>
            </a:br>
            <a:endParaRPr lang="he-IL" b="1" dirty="0" smtClean="0"/>
          </a:p>
          <a:p>
            <a:pPr eaLnBrk="1" fontAlgn="auto" hangingPunct="1">
              <a:spcAft>
                <a:spcPts val="0"/>
              </a:spcAft>
              <a:buClr>
                <a:srgbClr val="FF0000"/>
              </a:buClr>
              <a:buFont typeface="Wingdings" pitchFamily="2" charset="2"/>
              <a:buChar char="v"/>
              <a:defRPr/>
            </a:pPr>
            <a:r>
              <a:rPr lang="he-IL" b="1" dirty="0" smtClean="0"/>
              <a:t>משתמשים לפירות ירקות אבקת חלב ואבקת מרק.</a:t>
            </a:r>
          </a:p>
        </p:txBody>
      </p:sp>
      <p:pic>
        <p:nvPicPr>
          <p:cNvPr id="7" name="Picture 26" descr="http://images.mysupermarket.co.il/Products_1000/45/001645.jpg"/>
          <p:cNvPicPr>
            <a:picLocks noChangeAspect="1" noChangeArrowheads="1"/>
          </p:cNvPicPr>
          <p:nvPr/>
        </p:nvPicPr>
        <p:blipFill>
          <a:blip r:embed="rId3" cstate="print"/>
          <a:srcRect/>
          <a:stretch>
            <a:fillRect/>
          </a:stretch>
        </p:blipFill>
        <p:spPr bwMode="auto">
          <a:xfrm>
            <a:off x="468313" y="188913"/>
            <a:ext cx="1655762" cy="2001837"/>
          </a:xfrm>
          <a:prstGeom prst="rect">
            <a:avLst/>
          </a:prstGeom>
          <a:noFill/>
          <a:ln w="9525">
            <a:noFill/>
            <a:miter lim="800000"/>
            <a:headEnd/>
            <a:tailEnd/>
          </a:ln>
        </p:spPr>
      </p:pic>
      <p:pic>
        <p:nvPicPr>
          <p:cNvPr id="13317" name="Picture 4" descr="https://encrypted-tbn1.gstatic.com/images?q=tbn:ANd9GcShudDR12GPjE_MjkWOje3Zr2gXmb_LG2JKh9oCsZ0Psd4y0wOI"/>
          <p:cNvPicPr>
            <a:picLocks noChangeAspect="1" noChangeArrowheads="1"/>
          </p:cNvPicPr>
          <p:nvPr/>
        </p:nvPicPr>
        <p:blipFill>
          <a:blip r:embed="rId4" cstate="print"/>
          <a:srcRect/>
          <a:stretch>
            <a:fillRect/>
          </a:stretch>
        </p:blipFill>
        <p:spPr bwMode="auto">
          <a:xfrm>
            <a:off x="7235825" y="404813"/>
            <a:ext cx="1152525" cy="1677987"/>
          </a:xfrm>
          <a:prstGeom prst="rect">
            <a:avLst/>
          </a:prstGeom>
          <a:noFill/>
          <a:ln w="9525">
            <a:noFill/>
            <a:miter lim="800000"/>
            <a:headEnd/>
            <a:tailEnd/>
          </a:ln>
        </p:spPr>
      </p:pic>
      <p:pic>
        <p:nvPicPr>
          <p:cNvPr id="13318" name="Picture 18" descr="http://s1.kikar.net/th/data/auto/nadm/uu/oiojanv5__w300h200q85.jpg"/>
          <p:cNvPicPr>
            <a:picLocks noChangeAspect="1" noChangeArrowheads="1"/>
          </p:cNvPicPr>
          <p:nvPr/>
        </p:nvPicPr>
        <p:blipFill>
          <a:blip r:embed="rId5" cstate="print"/>
          <a:srcRect/>
          <a:stretch>
            <a:fillRect/>
          </a:stretch>
        </p:blipFill>
        <p:spPr bwMode="auto">
          <a:xfrm>
            <a:off x="684213" y="4446588"/>
            <a:ext cx="2735262" cy="18240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p:cTn id="12" dur="1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8435">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 calcmode="lin" valueType="num">
                                      <p:cBhvr>
                                        <p:cTn id="17" dur="10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84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8435">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a:xfrm>
            <a:off x="468313" y="620713"/>
            <a:ext cx="8229600" cy="1143000"/>
          </a:xfrm>
        </p:spPr>
        <p:txBody>
          <a:bodyPr rtlCol="1">
            <a:normAutofit fontScale="90000"/>
          </a:bodyPr>
          <a:lstStyle/>
          <a:p>
            <a:pPr eaLnBrk="1" fontAlgn="auto" hangingPunct="1">
              <a:spcAft>
                <a:spcPts val="0"/>
              </a:spcAft>
              <a:defRPr/>
            </a:pPr>
            <a:r>
              <a:rPr lang="he-IL" b="1" dirty="0" smtClean="0">
                <a:solidFill>
                  <a:schemeClr val="tx2">
                    <a:tint val="100000"/>
                    <a:shade val="90000"/>
                    <a:satMod val="250000"/>
                    <a:alpha val="100000"/>
                  </a:schemeClr>
                </a:solidFill>
                <a:latin typeface="Guttman Yad-Brush" pitchFamily="2" charset="-79"/>
                <a:cs typeface="Guttman Yad-Brush" pitchFamily="2" charset="-79"/>
              </a:rPr>
              <a:t>שיטת המלחה\המתקה</a:t>
            </a:r>
            <a:br>
              <a:rPr lang="he-IL" b="1" dirty="0" smtClean="0">
                <a:solidFill>
                  <a:schemeClr val="tx2">
                    <a:tint val="100000"/>
                    <a:shade val="90000"/>
                    <a:satMod val="250000"/>
                    <a:alpha val="100000"/>
                  </a:schemeClr>
                </a:solidFill>
                <a:latin typeface="Guttman Yad-Brush" pitchFamily="2" charset="-79"/>
                <a:cs typeface="Guttman Yad-Brush" pitchFamily="2" charset="-79"/>
              </a:rPr>
            </a:br>
            <a:r>
              <a:rPr lang="he-IL" sz="2200" b="1" dirty="0" smtClean="0">
                <a:solidFill>
                  <a:schemeClr val="tx2">
                    <a:tint val="100000"/>
                    <a:shade val="90000"/>
                    <a:satMod val="250000"/>
                    <a:alpha val="100000"/>
                  </a:schemeClr>
                </a:solidFill>
                <a:latin typeface="Guttman Yad-Brush" pitchFamily="2" charset="-79"/>
                <a:cs typeface="Guttman Yad-Brush" pitchFamily="2" charset="-79"/>
              </a:rPr>
              <a:t>(שינוי הרכב מומסים וריכוזם)</a:t>
            </a:r>
            <a:r>
              <a:rPr lang="he-IL" b="1" dirty="0" smtClean="0"/>
              <a:t/>
            </a:r>
            <a:br>
              <a:rPr lang="he-IL" b="1" dirty="0" smtClean="0"/>
            </a:br>
            <a:endParaRPr lang="he-IL" b="1" dirty="0" smtClean="0">
              <a:solidFill>
                <a:schemeClr val="tx2">
                  <a:tint val="100000"/>
                  <a:shade val="90000"/>
                  <a:satMod val="250000"/>
                  <a:alpha val="100000"/>
                </a:schemeClr>
              </a:solidFill>
              <a:latin typeface="Guttman Yad-Brush" pitchFamily="2" charset="-79"/>
              <a:cs typeface="Guttman Yad-Brush" pitchFamily="2" charset="-79"/>
            </a:endParaRPr>
          </a:p>
        </p:txBody>
      </p:sp>
      <p:sp>
        <p:nvSpPr>
          <p:cNvPr id="19459" name="מציין מיקום תוכן 2"/>
          <p:cNvSpPr>
            <a:spLocks noGrp="1"/>
          </p:cNvSpPr>
          <p:nvPr>
            <p:ph sz="half" idx="1"/>
          </p:nvPr>
        </p:nvSpPr>
        <p:spPr>
          <a:xfrm>
            <a:off x="457200" y="1600200"/>
            <a:ext cx="6172200" cy="4953000"/>
          </a:xfrm>
        </p:spPr>
        <p:txBody>
          <a:bodyPr/>
          <a:lstStyle/>
          <a:p>
            <a:pPr eaLnBrk="1" hangingPunct="1">
              <a:buClr>
                <a:srgbClr val="FF0000"/>
              </a:buClr>
              <a:buFont typeface="Wingdings" pitchFamily="2" charset="2"/>
              <a:buChar char="v"/>
            </a:pPr>
            <a:r>
              <a:rPr lang="he-IL" b="1" dirty="0" smtClean="0">
                <a:latin typeface="Arial" pitchFamily="34" charset="0"/>
              </a:rPr>
              <a:t>בשיטה זו נוהגים לשמר באמצעות הוספת מלח ולעיתים גם סוכר. </a:t>
            </a:r>
          </a:p>
          <a:p>
            <a:pPr eaLnBrk="1" hangingPunct="1">
              <a:buClr>
                <a:srgbClr val="FF0000"/>
              </a:buClr>
              <a:buFont typeface="Wingdings" pitchFamily="2" charset="2"/>
              <a:buChar char="v"/>
            </a:pPr>
            <a:r>
              <a:rPr lang="he-IL" b="1" dirty="0" smtClean="0">
                <a:latin typeface="Arial" pitchFamily="34" charset="0"/>
              </a:rPr>
              <a:t>המלח\הסוכר גורמים ליציאה של מים מהמזון ובכללם גם מהחיידקים </a:t>
            </a:r>
            <a:r>
              <a:rPr lang="he-IL" b="1" dirty="0" err="1" smtClean="0">
                <a:latin typeface="Arial" pitchFamily="34" charset="0"/>
              </a:rPr>
              <a:t>והמיקרואורגניזמים</a:t>
            </a:r>
            <a:r>
              <a:rPr lang="he-IL" b="1" dirty="0" smtClean="0">
                <a:latin typeface="Arial" pitchFamily="34" charset="0"/>
              </a:rPr>
              <a:t>, </a:t>
            </a:r>
            <a:r>
              <a:rPr lang="he-IL" b="1" dirty="0" err="1" smtClean="0">
                <a:latin typeface="Arial" pitchFamily="34" charset="0"/>
              </a:rPr>
              <a:t>והמיקרואורגניזמים</a:t>
            </a:r>
            <a:r>
              <a:rPr lang="he-IL" b="1" dirty="0" smtClean="0">
                <a:latin typeface="Arial" pitchFamily="34" charset="0"/>
              </a:rPr>
              <a:t> אינם יכולים להתרבות .</a:t>
            </a:r>
          </a:p>
          <a:p>
            <a:pPr eaLnBrk="1" hangingPunct="1">
              <a:buClr>
                <a:srgbClr val="FF0000"/>
              </a:buClr>
              <a:buFont typeface="Wingdings" pitchFamily="2" charset="2"/>
              <a:buChar char="v"/>
            </a:pPr>
            <a:r>
              <a:rPr lang="he-IL" b="1" dirty="0" smtClean="0">
                <a:latin typeface="Arial" pitchFamily="34" charset="0"/>
              </a:rPr>
              <a:t>ניתן לשמר בשר (נקניק) ודגים למשך תקופה ארוכה, ואפילו לקחת אותם למסעות ארוכים במקומות נידחים בהם אין בכלל מקררים ע"י שיטת המלחה.</a:t>
            </a:r>
          </a:p>
          <a:p>
            <a:pPr eaLnBrk="1" hangingPunct="1">
              <a:buClr>
                <a:srgbClr val="FF0000"/>
              </a:buClr>
              <a:buFont typeface="Wingdings" pitchFamily="2" charset="2"/>
              <a:buChar char="v"/>
            </a:pPr>
            <a:r>
              <a:rPr lang="he-IL" b="1" dirty="0" smtClean="0">
                <a:latin typeface="Arial" pitchFamily="34" charset="0"/>
              </a:rPr>
              <a:t>כמו כן ניתן לשמר ריבות בשיטה זו.</a:t>
            </a:r>
          </a:p>
          <a:p>
            <a:pPr eaLnBrk="1" hangingPunct="1">
              <a:buClr>
                <a:srgbClr val="FF0000"/>
              </a:buClr>
              <a:buFont typeface="Wingdings" pitchFamily="2" charset="2"/>
              <a:buChar char="v"/>
            </a:pPr>
            <a:endParaRPr lang="he-IL" b="1" dirty="0" smtClean="0">
              <a:latin typeface="Arial" pitchFamily="34" charset="0"/>
            </a:endParaRPr>
          </a:p>
          <a:p>
            <a:pPr eaLnBrk="1" hangingPunct="1">
              <a:buClr>
                <a:srgbClr val="FF0000"/>
              </a:buClr>
              <a:buFont typeface="Wingdings" pitchFamily="2" charset="2"/>
              <a:buChar char="v"/>
            </a:pPr>
            <a:endParaRPr lang="he-IL" b="1" dirty="0" smtClean="0">
              <a:latin typeface="Arial" pitchFamily="34" charset="0"/>
            </a:endParaRPr>
          </a:p>
          <a:p>
            <a:pPr eaLnBrk="1" hangingPunct="1">
              <a:buClr>
                <a:srgbClr val="FF0000"/>
              </a:buClr>
              <a:buFont typeface="Arial" pitchFamily="34" charset="0"/>
              <a:buNone/>
            </a:pPr>
            <a:endParaRPr lang="he-IL" b="1" dirty="0" smtClean="0">
              <a:latin typeface="Arial" pitchFamily="34" charset="0"/>
            </a:endParaRPr>
          </a:p>
        </p:txBody>
      </p:sp>
      <p:pic>
        <p:nvPicPr>
          <p:cNvPr id="19460" name="Picture 2" descr="C:\Documents and Settings\Administrator\Local Settings\Temporary Internet Files\Content.IE5\K3BVYKT5\MCj00839580000[1].wmf"/>
          <p:cNvPicPr>
            <a:picLocks noGrp="1" noChangeAspect="1" noChangeArrowheads="1"/>
          </p:cNvPicPr>
          <p:nvPr>
            <p:ph sz="half" idx="2"/>
          </p:nvPr>
        </p:nvPicPr>
        <p:blipFill>
          <a:blip r:embed="rId3" cstate="print"/>
          <a:srcRect/>
          <a:stretch>
            <a:fillRect/>
          </a:stretch>
        </p:blipFill>
        <p:spPr>
          <a:xfrm rot="21171478">
            <a:off x="650875" y="757238"/>
            <a:ext cx="3414713" cy="1101725"/>
          </a:xfrm>
        </p:spPr>
      </p:pic>
      <p:pic>
        <p:nvPicPr>
          <p:cNvPr id="14341" name="Picture 2" descr="https://encrypted-tbn3.gstatic.com/images?q=tbn:ANd9GcQFjclGRT-ESuAfopk7Re4iV9ur9s0G8k2108N7s_zXjZLiprm_"/>
          <p:cNvPicPr>
            <a:picLocks noChangeAspect="1" noChangeArrowheads="1"/>
          </p:cNvPicPr>
          <p:nvPr/>
        </p:nvPicPr>
        <p:blipFill>
          <a:blip r:embed="rId4" cstate="print"/>
          <a:srcRect/>
          <a:stretch>
            <a:fillRect/>
          </a:stretch>
        </p:blipFill>
        <p:spPr bwMode="auto">
          <a:xfrm>
            <a:off x="6515100" y="4868863"/>
            <a:ext cx="2520950" cy="1671637"/>
          </a:xfrm>
          <a:prstGeom prst="rect">
            <a:avLst/>
          </a:prstGeom>
          <a:noFill/>
          <a:ln w="9525">
            <a:noFill/>
            <a:miter lim="800000"/>
            <a:headEnd/>
            <a:tailEnd/>
          </a:ln>
        </p:spPr>
      </p:pic>
      <p:pic>
        <p:nvPicPr>
          <p:cNvPr id="7" name="Picture 10" descr="http://t1.gstatic.com/images?q=tbn:ANd9GcRSKm0KxtNZgIONdlZPwnsMEnGBpPOQ84VB0-WfnBPZ0V2WNluE"/>
          <p:cNvPicPr>
            <a:picLocks noChangeAspect="1" noChangeArrowheads="1"/>
          </p:cNvPicPr>
          <p:nvPr/>
        </p:nvPicPr>
        <p:blipFill>
          <a:blip r:embed="rId5" cstate="print"/>
          <a:srcRect/>
          <a:stretch>
            <a:fillRect/>
          </a:stretch>
        </p:blipFill>
        <p:spPr bwMode="auto">
          <a:xfrm>
            <a:off x="6659563" y="1196975"/>
            <a:ext cx="2089150" cy="14763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fltVal val="0"/>
                                          </p:val>
                                        </p:tav>
                                        <p:tav tm="100000">
                                          <p:val>
                                            <p:strVal val="#ppt_w"/>
                                          </p:val>
                                        </p:tav>
                                      </p:tavLst>
                                    </p:anim>
                                    <p:anim calcmode="lin" valueType="num">
                                      <p:cBhvr>
                                        <p:cTn id="8" dur="1000" fill="hold"/>
                                        <p:tgtEl>
                                          <p:spTgt spid="1945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p:cTn id="12" dur="1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9459">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 calcmode="lin" valueType="num">
                                      <p:cBhvr>
                                        <p:cTn id="17" dur="10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19459">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 calcmode="lin" valueType="num">
                                      <p:cBhvr>
                                        <p:cTn id="22" dur="10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1945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 calcmode="lin" valueType="num">
                                      <p:cBhvr>
                                        <p:cTn id="28" dur="10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19459">
                                            <p:txEl>
                                              <p:pRg st="3" end="3"/>
                                            </p:txEl>
                                          </p:spTgt>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23" presetClass="entr" presetSubtype="16" fill="hold" nodeType="afterEffect">
                                  <p:stCondLst>
                                    <p:cond delay="0"/>
                                  </p:stCondLst>
                                  <p:childTnLst>
                                    <p:set>
                                      <p:cBhvr>
                                        <p:cTn id="32" dur="1" fill="hold">
                                          <p:stCondLst>
                                            <p:cond delay="0"/>
                                          </p:stCondLst>
                                        </p:cTn>
                                        <p:tgtEl>
                                          <p:spTgt spid="19460"/>
                                        </p:tgtEl>
                                        <p:attrNameLst>
                                          <p:attrName>style.visibility</p:attrName>
                                        </p:attrNameLst>
                                      </p:cBhvr>
                                      <p:to>
                                        <p:strVal val="visible"/>
                                      </p:to>
                                    </p:set>
                                    <p:anim calcmode="lin" valueType="num">
                                      <p:cBhvr>
                                        <p:cTn id="33" dur="1000" fill="hold"/>
                                        <p:tgtEl>
                                          <p:spTgt spid="19460"/>
                                        </p:tgtEl>
                                        <p:attrNameLst>
                                          <p:attrName>ppt_w</p:attrName>
                                        </p:attrNameLst>
                                      </p:cBhvr>
                                      <p:tavLst>
                                        <p:tav tm="0">
                                          <p:val>
                                            <p:fltVal val="0"/>
                                          </p:val>
                                        </p:tav>
                                        <p:tav tm="100000">
                                          <p:val>
                                            <p:strVal val="#ppt_w"/>
                                          </p:val>
                                        </p:tav>
                                      </p:tavLst>
                                    </p:anim>
                                    <p:anim calcmode="lin" valueType="num">
                                      <p:cBhvr>
                                        <p:cTn id="34" dur="1000" fill="hold"/>
                                        <p:tgtEl>
                                          <p:spTgt spid="19460"/>
                                        </p:tgtEl>
                                        <p:attrNameLst>
                                          <p:attrName>ppt_h</p:attrName>
                                        </p:attrNameLst>
                                      </p:cBhvr>
                                      <p:tavLst>
                                        <p:tav tm="0">
                                          <p:val>
                                            <p:fltVal val="0"/>
                                          </p:val>
                                        </p:tav>
                                        <p:tav tm="100000">
                                          <p:val>
                                            <p:strVal val="#ppt_h"/>
                                          </p:val>
                                        </p:tav>
                                      </p:tavLst>
                                    </p:anim>
                                  </p:childTnLst>
                                </p:cTn>
                              </p:par>
                            </p:childTnLst>
                          </p:cTn>
                        </p:par>
                        <p:par>
                          <p:cTn id="35" fill="hold">
                            <p:stCondLst>
                              <p:cond delay="2000"/>
                            </p:stCondLst>
                            <p:childTnLst>
                              <p:par>
                                <p:cTn id="36" presetID="10" presetClass="entr" presetSubtype="0"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p:cNvSpPr>
            <a:spLocks noGrp="1"/>
          </p:cNvSpPr>
          <p:nvPr>
            <p:ph type="title"/>
          </p:nvPr>
        </p:nvSpPr>
        <p:spPr/>
        <p:txBody>
          <a:bodyPr rtlCol="1">
            <a:normAutofit/>
          </a:bodyPr>
          <a:lstStyle/>
          <a:p>
            <a:pPr eaLnBrk="1" fontAlgn="auto" hangingPunct="1">
              <a:spcAft>
                <a:spcPts val="0"/>
              </a:spcAft>
              <a:defRPr/>
            </a:pPr>
            <a:r>
              <a:rPr lang="he-IL" b="1" dirty="0" smtClean="0">
                <a:solidFill>
                  <a:schemeClr val="tx2">
                    <a:tint val="100000"/>
                    <a:shade val="90000"/>
                    <a:satMod val="250000"/>
                    <a:alpha val="100000"/>
                  </a:schemeClr>
                </a:solidFill>
                <a:latin typeface="Guttman Yad-Brush" pitchFamily="2" charset="-79"/>
                <a:cs typeface="Guttman Yad-Brush" pitchFamily="2" charset="-79"/>
              </a:rPr>
              <a:t>שיטת ההחמצה </a:t>
            </a:r>
          </a:p>
        </p:txBody>
      </p:sp>
      <p:sp>
        <p:nvSpPr>
          <p:cNvPr id="20483" name="מציין מיקום תוכן 2"/>
          <p:cNvSpPr>
            <a:spLocks noGrp="1"/>
          </p:cNvSpPr>
          <p:nvPr>
            <p:ph sz="half" idx="1"/>
          </p:nvPr>
        </p:nvSpPr>
        <p:spPr>
          <a:xfrm>
            <a:off x="457200" y="1600200"/>
            <a:ext cx="5867400" cy="4525963"/>
          </a:xfrm>
        </p:spPr>
        <p:txBody>
          <a:bodyPr/>
          <a:lstStyle/>
          <a:p>
            <a:pPr eaLnBrk="1" hangingPunct="1">
              <a:buClr>
                <a:srgbClr val="FF0000"/>
              </a:buClr>
              <a:buFont typeface="Wingdings" pitchFamily="2" charset="2"/>
              <a:buChar char="v"/>
            </a:pPr>
            <a:r>
              <a:rPr lang="he-IL" b="1" dirty="0" smtClean="0">
                <a:latin typeface="Arial" pitchFamily="34" charset="0"/>
              </a:rPr>
              <a:t>שיטה מקובלת מאוד לשימור ירקות ופירות. </a:t>
            </a:r>
          </a:p>
          <a:p>
            <a:pPr eaLnBrk="1" hangingPunct="1">
              <a:buClr>
                <a:srgbClr val="FF0000"/>
              </a:buClr>
              <a:buFont typeface="Wingdings" pitchFamily="2" charset="2"/>
              <a:buChar char="v"/>
            </a:pPr>
            <a:r>
              <a:rPr lang="he-IL" b="1" dirty="0" smtClean="0">
                <a:latin typeface="Arial" pitchFamily="34" charset="0"/>
              </a:rPr>
              <a:t>מכניסים לכד גדול את הירקות והפירות ומוסיפים מי מלח או חומץ ואוטמים לתקופה של 7-10 ימים.</a:t>
            </a:r>
          </a:p>
          <a:p>
            <a:pPr eaLnBrk="1" hangingPunct="1">
              <a:buClr>
                <a:srgbClr val="FF0000"/>
              </a:buClr>
              <a:buFont typeface="Wingdings" pitchFamily="2" charset="2"/>
              <a:buChar char="v"/>
            </a:pPr>
            <a:r>
              <a:rPr lang="he-IL" b="1" dirty="0" smtClean="0">
                <a:latin typeface="Arial" pitchFamily="34" charset="0"/>
              </a:rPr>
              <a:t>נוצרים בכלי תנאים חמוצים שאינם מאפשרים התרבות של חיידקים שונים, ובכך המזון מקבל מרקם וטעם מיוחד והוא גם נשמר.</a:t>
            </a:r>
          </a:p>
        </p:txBody>
      </p:sp>
      <p:pic>
        <p:nvPicPr>
          <p:cNvPr id="20484" name="Picture 2" descr="C:\Documents and Settings\Administrator\Local Settings\Temporary Internet Files\Content.IE5\09EFCPY9\MCj04133140000[1].wmf"/>
          <p:cNvPicPr>
            <a:picLocks noGrp="1" noChangeAspect="1" noChangeArrowheads="1"/>
          </p:cNvPicPr>
          <p:nvPr>
            <p:ph sz="half" idx="2"/>
          </p:nvPr>
        </p:nvPicPr>
        <p:blipFill>
          <a:blip r:embed="rId3" cstate="print"/>
          <a:srcRect/>
          <a:stretch>
            <a:fillRect/>
          </a:stretch>
        </p:blipFill>
        <p:spPr>
          <a:xfrm>
            <a:off x="6477000" y="1981200"/>
            <a:ext cx="2667000" cy="38100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fltVal val="0"/>
                                          </p:val>
                                        </p:tav>
                                        <p:tav tm="100000">
                                          <p:val>
                                            <p:strVal val="#ppt_w"/>
                                          </p:val>
                                        </p:tav>
                                      </p:tavLst>
                                    </p:anim>
                                    <p:anim calcmode="lin" valueType="num">
                                      <p:cBhvr>
                                        <p:cTn id="8" dur="1000" fill="hold"/>
                                        <p:tgtEl>
                                          <p:spTgt spid="2048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p:cTn id="12"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048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 calcmode="lin" valueType="num">
                                      <p:cBhvr>
                                        <p:cTn id="17" dur="10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0483">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 calcmode="lin" valueType="num">
                                      <p:cBhvr>
                                        <p:cTn id="22" dur="10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0483">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nodeType="afterEffect">
                                  <p:stCondLst>
                                    <p:cond delay="0"/>
                                  </p:stCondLst>
                                  <p:childTnLst>
                                    <p:set>
                                      <p:cBhvr>
                                        <p:cTn id="26" dur="1" fill="hold">
                                          <p:stCondLst>
                                            <p:cond delay="0"/>
                                          </p:stCondLst>
                                        </p:cTn>
                                        <p:tgtEl>
                                          <p:spTgt spid="20484"/>
                                        </p:tgtEl>
                                        <p:attrNameLst>
                                          <p:attrName>style.visibility</p:attrName>
                                        </p:attrNameLst>
                                      </p:cBhvr>
                                      <p:to>
                                        <p:strVal val="visible"/>
                                      </p:to>
                                    </p:set>
                                    <p:anim calcmode="lin" valueType="num">
                                      <p:cBhvr>
                                        <p:cTn id="27" dur="1000" fill="hold"/>
                                        <p:tgtEl>
                                          <p:spTgt spid="20484"/>
                                        </p:tgtEl>
                                        <p:attrNameLst>
                                          <p:attrName>ppt_w</p:attrName>
                                        </p:attrNameLst>
                                      </p:cBhvr>
                                      <p:tavLst>
                                        <p:tav tm="0">
                                          <p:val>
                                            <p:fltVal val="0"/>
                                          </p:val>
                                        </p:tav>
                                        <p:tav tm="100000">
                                          <p:val>
                                            <p:strVal val="#ppt_w"/>
                                          </p:val>
                                        </p:tav>
                                      </p:tavLst>
                                    </p:anim>
                                    <p:anim calcmode="lin" valueType="num">
                                      <p:cBhvr>
                                        <p:cTn id="28" dur="1000" fill="hold"/>
                                        <p:tgtEl>
                                          <p:spTgt spid="204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scene3d>
              <a:camera prst="orthographicFront"/>
              <a:lightRig rig="soft" dir="t">
                <a:rot lat="0" lon="0" rev="2400000"/>
              </a:lightRig>
            </a:scene3d>
            <a:sp3d>
              <a:bevelT w="19050" h="12700"/>
            </a:sp3d>
          </a:bodyPr>
          <a:lstStyle/>
          <a:p>
            <a:pPr marL="54864" eaLnBrk="1" fontAlgn="auto" hangingPunct="1">
              <a:spcAft>
                <a:spcPts val="0"/>
              </a:spcAft>
              <a:defRPr/>
            </a:pPr>
            <a:r>
              <a:rPr lang="he-IL" b="1" dirty="0" smtClean="0">
                <a:solidFill>
                  <a:schemeClr val="tx2">
                    <a:tint val="100000"/>
                    <a:shade val="90000"/>
                    <a:satMod val="250000"/>
                    <a:alpha val="100000"/>
                  </a:schemeClr>
                </a:solidFill>
                <a:latin typeface="Guttman Yad-Brush" pitchFamily="2" charset="-79"/>
                <a:cs typeface="Guttman Yad-Brush" pitchFamily="2" charset="-79"/>
              </a:rPr>
              <a:t>שימוש בחומרים משמרים</a:t>
            </a:r>
            <a:endParaRPr lang="he-IL" b="1" dirty="0">
              <a:solidFill>
                <a:schemeClr val="tx2">
                  <a:tint val="100000"/>
                  <a:shade val="90000"/>
                  <a:satMod val="250000"/>
                  <a:alpha val="100000"/>
                </a:schemeClr>
              </a:solidFill>
              <a:latin typeface="Guttman Yad-Brush" pitchFamily="2" charset="-79"/>
              <a:cs typeface="Guttman Yad-Brush" pitchFamily="2" charset="-79"/>
            </a:endParaRPr>
          </a:p>
        </p:txBody>
      </p:sp>
      <p:sp>
        <p:nvSpPr>
          <p:cNvPr id="22531" name="מציין מיקום תוכן 2"/>
          <p:cNvSpPr>
            <a:spLocks noGrp="1"/>
          </p:cNvSpPr>
          <p:nvPr>
            <p:ph idx="1"/>
          </p:nvPr>
        </p:nvSpPr>
        <p:spPr>
          <a:xfrm>
            <a:off x="381000" y="1295400"/>
            <a:ext cx="8382000" cy="5257800"/>
          </a:xfrm>
        </p:spPr>
        <p:txBody>
          <a:bodyPr/>
          <a:lstStyle/>
          <a:p>
            <a:pPr eaLnBrk="1" hangingPunct="1">
              <a:buClr>
                <a:srgbClr val="FF0000"/>
              </a:buClr>
              <a:buFont typeface="Wingdings" pitchFamily="2" charset="2"/>
              <a:buChar char="v"/>
            </a:pPr>
            <a:r>
              <a:rPr lang="he-IL" sz="2800" b="1" smtClean="0">
                <a:latin typeface="Arial" pitchFamily="34" charset="0"/>
              </a:rPr>
              <a:t>בתעשיית השימורים של ימינו נוהגים, בנוסף לשיטות שהיו מקובלות בעבר, להוסיף למוצר המשומר גם חומרים משמרים. זאת על מנת שהמזון בקופסת השימורים יחזיק מעמד זמן רב יותר על המדף. </a:t>
            </a:r>
          </a:p>
          <a:p>
            <a:pPr eaLnBrk="1" hangingPunct="1">
              <a:buClr>
                <a:srgbClr val="FF0000"/>
              </a:buClr>
              <a:buFont typeface="Wingdings" pitchFamily="2" charset="2"/>
              <a:buChar char="v"/>
            </a:pPr>
            <a:r>
              <a:rPr lang="he-IL" sz="2800" b="1" smtClean="0">
                <a:latin typeface="Arial" pitchFamily="34" charset="0"/>
              </a:rPr>
              <a:t>החומרים הם חומרים כימיים שתפקידם הוא להרוס את החיידקים, הפטריות ושאר המזיקים שנמצאים בתוך המזון שלנו ובכך להגדיל את זמן טריותו של המוצר.</a:t>
            </a:r>
          </a:p>
          <a:p>
            <a:pPr eaLnBrk="1" hangingPunct="1">
              <a:buClr>
                <a:srgbClr val="FF0000"/>
              </a:buClr>
              <a:buFont typeface="Wingdings" pitchFamily="2" charset="2"/>
              <a:buChar char="v"/>
            </a:pPr>
            <a:endParaRPr lang="he-IL" sz="2800" b="1" smtClean="0">
              <a:latin typeface="Arial" pitchFamily="34" charset="0"/>
            </a:endParaRPr>
          </a:p>
          <a:p>
            <a:pPr eaLnBrk="1" hangingPunct="1">
              <a:buClr>
                <a:srgbClr val="FF0000"/>
              </a:buClr>
              <a:buFont typeface="Arial" pitchFamily="34" charset="0"/>
              <a:buNone/>
            </a:pPr>
            <a:endParaRPr lang="he-IL" sz="2800" b="1" smtClean="0">
              <a:latin typeface="Arial" pitchFamily="34" charset="0"/>
            </a:endParaRPr>
          </a:p>
          <a:p>
            <a:pPr eaLnBrk="1" hangingPunct="1">
              <a:buClr>
                <a:srgbClr val="FF0000"/>
              </a:buClr>
              <a:buFont typeface="Wingdings" pitchFamily="2" charset="2"/>
              <a:buChar char="v"/>
            </a:pPr>
            <a:r>
              <a:rPr lang="he-IL" sz="2000" b="1" smtClean="0">
                <a:latin typeface="Arial" pitchFamily="34" charset="0"/>
              </a:rPr>
              <a:t>בשירות המזון של משרד הבריאות ישנן תקנות מחמירות ביותר לגבי תוספת החומרים המשמרים, ולכל ירק וירק ישנן כמויות מסוימות בהן מותר להשתמש.</a:t>
            </a:r>
            <a:endParaRPr lang="en-US" sz="2000" b="1" smtClean="0">
              <a:latin typeface="Arial" pitchFamily="34" charset="0"/>
              <a:cs typeface="Arial" pitchFamily="34" charset="0"/>
            </a:endParaRPr>
          </a:p>
          <a:p>
            <a:pPr eaLnBrk="1" hangingPunct="1">
              <a:buFont typeface="Wingdings 2" pitchFamily="18" charset="2"/>
              <a:buChar char="•"/>
            </a:pPr>
            <a:endParaRPr lang="he-IL"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p:cTn id="12"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2531">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p:cTn id="17" dur="1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2531">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 calcmode="lin" valueType="num">
                                      <p:cBhvr>
                                        <p:cTn id="22" dur="10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2253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a:scene3d>
              <a:camera prst="orthographicFront"/>
              <a:lightRig rig="soft" dir="t">
                <a:rot lat="0" lon="0" rev="2400000"/>
              </a:lightRig>
            </a:scene3d>
            <a:sp3d>
              <a:bevelT w="19050" h="12700"/>
            </a:sp3d>
          </a:bodyPr>
          <a:lstStyle/>
          <a:p>
            <a:pPr marL="54864" eaLnBrk="1" fontAlgn="auto" hangingPunct="1">
              <a:spcAft>
                <a:spcPts val="0"/>
              </a:spcAft>
              <a:defRPr/>
            </a:pPr>
            <a:r>
              <a:rPr lang="he-IL" b="1" dirty="0" smtClean="0">
                <a:solidFill>
                  <a:schemeClr val="tx2">
                    <a:tint val="100000"/>
                    <a:shade val="90000"/>
                    <a:satMod val="250000"/>
                    <a:alpha val="100000"/>
                  </a:schemeClr>
                </a:solidFill>
                <a:latin typeface="Guttman Yad-Brush" pitchFamily="2" charset="-79"/>
                <a:cs typeface="Guttman Yad-Brush" pitchFamily="2" charset="-79"/>
              </a:rPr>
              <a:t>שאלות לדיון </a:t>
            </a:r>
          </a:p>
        </p:txBody>
      </p:sp>
      <p:sp>
        <p:nvSpPr>
          <p:cNvPr id="3" name="מציין מיקום תוכן 2"/>
          <p:cNvSpPr>
            <a:spLocks noGrp="1"/>
          </p:cNvSpPr>
          <p:nvPr>
            <p:ph idx="1"/>
          </p:nvPr>
        </p:nvSpPr>
        <p:spPr>
          <a:xfrm>
            <a:off x="609600" y="1600200"/>
            <a:ext cx="8229600" cy="4525963"/>
          </a:xfrm>
        </p:spPr>
        <p:txBody>
          <a:bodyPr rtlCol="1">
            <a:normAutofit fontScale="25000" lnSpcReduction="20000"/>
          </a:bodyPr>
          <a:lstStyle/>
          <a:p>
            <a:pPr eaLnBrk="1" fontAlgn="auto" hangingPunct="1">
              <a:spcBef>
                <a:spcPts val="0"/>
              </a:spcBef>
              <a:spcAft>
                <a:spcPts val="0"/>
              </a:spcAft>
              <a:buFont typeface="Arial" pitchFamily="34" charset="0"/>
              <a:buNone/>
              <a:defRPr/>
            </a:pPr>
            <a:r>
              <a:rPr lang="he-IL" dirty="0" smtClean="0"/>
              <a:t> </a:t>
            </a:r>
            <a:endParaRPr lang="en-US" dirty="0" smtClean="0"/>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מדוע יש צורך לייבש מזונות שונים ? </a:t>
            </a:r>
          </a:p>
          <a:p>
            <a:pPr eaLnBrk="1" fontAlgn="auto" hangingPunct="1">
              <a:spcBef>
                <a:spcPts val="0"/>
              </a:spcBef>
              <a:spcAft>
                <a:spcPts val="0"/>
              </a:spcAft>
              <a:buClr>
                <a:srgbClr val="FF0000"/>
              </a:buClr>
              <a:buFont typeface="Arial" pitchFamily="34" charset="0"/>
              <a:buNone/>
              <a:defRPr/>
            </a:pPr>
            <a:endParaRPr lang="he-IL" sz="9600" b="1" dirty="0" smtClean="0">
              <a:latin typeface="Arial" pitchFamily="34" charset="0"/>
            </a:endParaRPr>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מתי אנו מרבים לאכול מזון משומר? מדוע?</a:t>
            </a:r>
          </a:p>
          <a:p>
            <a:pPr eaLnBrk="1" fontAlgn="auto" hangingPunct="1">
              <a:spcBef>
                <a:spcPts val="0"/>
              </a:spcBef>
              <a:spcAft>
                <a:spcPts val="0"/>
              </a:spcAft>
              <a:buClr>
                <a:srgbClr val="FF0000"/>
              </a:buClr>
              <a:buFont typeface="Wingdings" pitchFamily="2" charset="2"/>
              <a:buChar char="v"/>
              <a:defRPr/>
            </a:pPr>
            <a:endParaRPr lang="en-US" sz="9600" b="1" dirty="0" smtClean="0">
              <a:latin typeface="Arial" pitchFamily="34" charset="0"/>
              <a:cs typeface="Arial" pitchFamily="34" charset="0"/>
            </a:endParaRPr>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מה היתרון שיש למזון מיובש על פני מזון טרי ?</a:t>
            </a:r>
          </a:p>
          <a:p>
            <a:pPr eaLnBrk="1" fontAlgn="auto" hangingPunct="1">
              <a:spcBef>
                <a:spcPts val="0"/>
              </a:spcBef>
              <a:spcAft>
                <a:spcPts val="0"/>
              </a:spcAft>
              <a:buClr>
                <a:srgbClr val="FF0000"/>
              </a:buClr>
              <a:buFont typeface="Wingdings" pitchFamily="2" charset="2"/>
              <a:buChar char="v"/>
              <a:defRPr/>
            </a:pPr>
            <a:endParaRPr lang="en-US" sz="9600" b="1" dirty="0" smtClean="0">
              <a:latin typeface="Arial" pitchFamily="34" charset="0"/>
              <a:cs typeface="Arial" pitchFamily="34" charset="0"/>
            </a:endParaRPr>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מהי השיטה הזולה והפשוטה ביותר לייבוש מזון ? לאלו סוגי מזון היא מתאימה ?</a:t>
            </a:r>
          </a:p>
          <a:p>
            <a:pPr eaLnBrk="1" fontAlgn="auto" hangingPunct="1">
              <a:spcBef>
                <a:spcPts val="0"/>
              </a:spcBef>
              <a:spcAft>
                <a:spcPts val="0"/>
              </a:spcAft>
              <a:buClr>
                <a:srgbClr val="FF0000"/>
              </a:buClr>
              <a:buFont typeface="Wingdings" pitchFamily="2" charset="2"/>
              <a:buChar char="v"/>
              <a:defRPr/>
            </a:pPr>
            <a:endParaRPr lang="en-US" sz="9600" b="1" dirty="0" smtClean="0">
              <a:latin typeface="Arial" pitchFamily="34" charset="0"/>
              <a:cs typeface="Arial" pitchFamily="34" charset="0"/>
            </a:endParaRPr>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 לפניכם רשימה של שישה מזונות המשומרים בשש שיטות שונות:  דג מלוח, מלפפון כבוש, ריבה, חלב מעוקר, יין, בשר קפוא. באיזו שיטה משומר  כל סוג של מזון? </a:t>
            </a:r>
          </a:p>
          <a:p>
            <a:pPr eaLnBrk="1" fontAlgn="auto" hangingPunct="1">
              <a:spcBef>
                <a:spcPts val="0"/>
              </a:spcBef>
              <a:spcAft>
                <a:spcPts val="0"/>
              </a:spcAft>
              <a:buClr>
                <a:srgbClr val="FF0000"/>
              </a:buClr>
              <a:buFont typeface="Arial" pitchFamily="34" charset="0"/>
              <a:buNone/>
              <a:defRPr/>
            </a:pPr>
            <a:r>
              <a:rPr lang="he-IL" sz="9600" b="1" dirty="0" smtClean="0">
                <a:latin typeface="Arial" pitchFamily="34" charset="0"/>
              </a:rPr>
              <a:t>                                                                               </a:t>
            </a:r>
            <a:endParaRPr lang="en-US" sz="9600" b="1" dirty="0" smtClean="0">
              <a:latin typeface="Arial" pitchFamily="34" charset="0"/>
              <a:cs typeface="Arial" pitchFamily="34" charset="0"/>
            </a:endParaRPr>
          </a:p>
          <a:p>
            <a:pPr eaLnBrk="1" fontAlgn="auto" hangingPunct="1">
              <a:spcBef>
                <a:spcPts val="0"/>
              </a:spcBef>
              <a:spcAft>
                <a:spcPts val="0"/>
              </a:spcAft>
              <a:buClr>
                <a:srgbClr val="FF0000"/>
              </a:buClr>
              <a:buFont typeface="Wingdings" pitchFamily="2" charset="2"/>
              <a:buChar char="v"/>
              <a:defRPr/>
            </a:pPr>
            <a:r>
              <a:rPr lang="he-IL" sz="9600" b="1" dirty="0" smtClean="0">
                <a:latin typeface="Arial" pitchFamily="34" charset="0"/>
              </a:rPr>
              <a:t> בקברות הפרעונים במצרים נמצאו גרגירי חיטה בני אלפי שנים. כיצד נשתמרו  הגרגירים עד ימינו?                                                                              </a:t>
            </a:r>
            <a:endParaRPr lang="en-US" sz="9600" b="1" dirty="0" smtClean="0">
              <a:latin typeface="Arial" pitchFamily="34" charset="0"/>
              <a:cs typeface="Arial" pitchFamily="34" charset="0"/>
            </a:endParaRPr>
          </a:p>
          <a:p>
            <a:pPr eaLnBrk="1" fontAlgn="auto" hangingPunct="1">
              <a:spcBef>
                <a:spcPts val="0"/>
              </a:spcBef>
              <a:spcAft>
                <a:spcPts val="0"/>
              </a:spcAft>
              <a:buClr>
                <a:srgbClr val="FF0000"/>
              </a:buClr>
              <a:buFont typeface="Wingdings" pitchFamily="2" charset="2"/>
              <a:buChar char="v"/>
              <a:defRPr/>
            </a:pPr>
            <a:endParaRPr lang="en-US" sz="9600" b="1" dirty="0" smtClean="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1000"/>
                            </p:stCondLst>
                            <p:childTnLst>
                              <p:par>
                                <p:cTn id="26" presetID="23" presetClass="entr" presetSubtype="16"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23" presetClass="entr" presetSubtype="16"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35" fill="hold">
                            <p:stCondLst>
                              <p:cond delay="3000"/>
                            </p:stCondLst>
                            <p:childTnLst>
                              <p:par>
                                <p:cTn id="36" presetID="23" presetClass="entr" presetSubtype="16" fill="hold" grpId="0" nodeType="after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p:cTn id="38"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9" end="9"/>
                                            </p:txEl>
                                          </p:spTgt>
                                        </p:tgtEl>
                                        <p:attrNameLst>
                                          <p:attrName>ppt_h</p:attrName>
                                        </p:attrNameLst>
                                      </p:cBhvr>
                                      <p:tavLst>
                                        <p:tav tm="0">
                                          <p:val>
                                            <p:fltVal val="0"/>
                                          </p:val>
                                        </p:tav>
                                        <p:tav tm="100000">
                                          <p:val>
                                            <p:strVal val="#ppt_h"/>
                                          </p:val>
                                        </p:tav>
                                      </p:tavLst>
                                    </p:anim>
                                  </p:childTnLst>
                                </p:cTn>
                              </p:par>
                            </p:childTnLst>
                          </p:cTn>
                        </p:par>
                        <p:par>
                          <p:cTn id="40" fill="hold">
                            <p:stCondLst>
                              <p:cond delay="4000"/>
                            </p:stCondLst>
                            <p:childTnLst>
                              <p:par>
                                <p:cTn id="41" presetID="23" presetClass="entr" presetSubtype="16" fill="hold" grpId="0"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p:cTn id="4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par>
                          <p:cTn id="45" fill="hold">
                            <p:stCondLst>
                              <p:cond delay="5000"/>
                            </p:stCondLst>
                            <p:childTnLst>
                              <p:par>
                                <p:cTn id="46" presetID="23" presetClass="entr" presetSubtype="16" fill="hold" grpId="0" nodeType="after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p:cTn id="48"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fontScale="90000"/>
            <a:scene3d>
              <a:camera prst="orthographicFront"/>
              <a:lightRig rig="soft" dir="t">
                <a:rot lat="0" lon="0" rev="2400000"/>
              </a:lightRig>
            </a:scene3d>
            <a:sp3d>
              <a:bevelT w="19050" h="12700"/>
            </a:sp3d>
          </a:bodyPr>
          <a:lstStyle/>
          <a:p>
            <a:pPr marL="54864" eaLnBrk="1" fontAlgn="auto" hangingPunct="1">
              <a:spcAft>
                <a:spcPts val="0"/>
              </a:spcAft>
              <a:defRPr/>
            </a:pPr>
            <a:r>
              <a:rPr lang="he-IL" sz="4800" b="1" dirty="0" err="1" smtClean="0">
                <a:solidFill>
                  <a:schemeClr val="tx2">
                    <a:tint val="100000"/>
                    <a:shade val="90000"/>
                    <a:satMod val="250000"/>
                    <a:alpha val="100000"/>
                  </a:schemeClr>
                </a:solidFill>
                <a:latin typeface="Guttman Yad-Brush" pitchFamily="2" charset="-79"/>
                <a:cs typeface="Guttman Yad-Brush" pitchFamily="2" charset="-79"/>
              </a:rPr>
              <a:t>הסטוריה</a:t>
            </a:r>
            <a:r>
              <a:rPr lang="he-IL" sz="4800" b="1" dirty="0" smtClean="0">
                <a:solidFill>
                  <a:schemeClr val="tx2">
                    <a:tint val="100000"/>
                    <a:shade val="90000"/>
                    <a:satMod val="250000"/>
                    <a:alpha val="100000"/>
                  </a:schemeClr>
                </a:solidFill>
                <a:latin typeface="Guttman Yad-Brush" pitchFamily="2" charset="-79"/>
                <a:cs typeface="Guttman Yad-Brush" pitchFamily="2" charset="-79"/>
              </a:rPr>
              <a:t> של שימור המזון</a:t>
            </a:r>
            <a:r>
              <a:rPr lang="he-IL" sz="2400" b="1" dirty="0" smtClean="0">
                <a:solidFill>
                  <a:schemeClr val="tx2">
                    <a:tint val="100000"/>
                    <a:shade val="90000"/>
                    <a:satMod val="250000"/>
                    <a:alpha val="100000"/>
                  </a:schemeClr>
                </a:solidFill>
                <a:latin typeface="Arial" pitchFamily="34" charset="0"/>
                <a:cs typeface="Arial" pitchFamily="34" charset="0"/>
              </a:rPr>
              <a:t/>
            </a:r>
            <a:br>
              <a:rPr lang="he-IL" sz="2400" b="1" dirty="0" smtClean="0">
                <a:solidFill>
                  <a:schemeClr val="tx2">
                    <a:tint val="100000"/>
                    <a:shade val="90000"/>
                    <a:satMod val="250000"/>
                    <a:alpha val="100000"/>
                  </a:schemeClr>
                </a:solidFill>
                <a:latin typeface="Arial" pitchFamily="34" charset="0"/>
                <a:cs typeface="Arial" pitchFamily="34" charset="0"/>
              </a:rPr>
            </a:br>
            <a:r>
              <a:rPr lang="he-IL" sz="2900" b="1" dirty="0" smtClean="0">
                <a:solidFill>
                  <a:schemeClr val="tx2">
                    <a:tint val="100000"/>
                    <a:shade val="90000"/>
                    <a:satMod val="250000"/>
                    <a:alpha val="100000"/>
                  </a:schemeClr>
                </a:solidFill>
                <a:latin typeface="Guttman Yad-Brush" pitchFamily="2" charset="-79"/>
                <a:cs typeface="Guttman Yad-Brush" pitchFamily="2" charset="-79"/>
              </a:rPr>
              <a:t>שימור מזון בתקופת התנ"ך</a:t>
            </a:r>
          </a:p>
        </p:txBody>
      </p:sp>
      <p:sp>
        <p:nvSpPr>
          <p:cNvPr id="3" name="מציין מיקום תוכן 2"/>
          <p:cNvSpPr>
            <a:spLocks noGrp="1"/>
          </p:cNvSpPr>
          <p:nvPr>
            <p:ph idx="1"/>
          </p:nvPr>
        </p:nvSpPr>
        <p:spPr>
          <a:xfrm>
            <a:off x="457200" y="1600200"/>
            <a:ext cx="8229600" cy="4997450"/>
          </a:xfrm>
        </p:spPr>
        <p:txBody>
          <a:bodyPr rtlCol="1">
            <a:normAutofit fontScale="85000" lnSpcReduction="20000"/>
          </a:bodyPr>
          <a:lstStyle/>
          <a:p>
            <a:pPr eaLnBrk="1" fontAlgn="auto" hangingPunct="1">
              <a:spcBef>
                <a:spcPts val="0"/>
              </a:spcBef>
              <a:spcAft>
                <a:spcPts val="0"/>
              </a:spcAft>
              <a:buFont typeface="Arial" pitchFamily="34" charset="0"/>
              <a:buNone/>
              <a:defRPr/>
            </a:pPr>
            <a:r>
              <a:rPr lang="he-IL" b="1" dirty="0" smtClean="0">
                <a:latin typeface="Arial" pitchFamily="34" charset="0"/>
              </a:rPr>
              <a:t> </a:t>
            </a:r>
            <a:r>
              <a:rPr lang="he-IL" sz="2400" b="1" dirty="0" smtClean="0">
                <a:latin typeface="Arial" pitchFamily="34" charset="0"/>
              </a:rPr>
              <a:t>"ותמהר  אביגיל ותיקח מאתיים לחם... </a:t>
            </a:r>
            <a:r>
              <a:rPr lang="he-IL" sz="2400" b="1" dirty="0" smtClean="0">
                <a:solidFill>
                  <a:schemeClr val="accent4">
                    <a:lumMod val="75000"/>
                  </a:schemeClr>
                </a:solidFill>
                <a:latin typeface="Arial" pitchFamily="34" charset="0"/>
              </a:rPr>
              <a:t>ומאה צימוקים ומאתיים דבלים</a:t>
            </a:r>
            <a:r>
              <a:rPr lang="he-IL" sz="2400" b="1" dirty="0" smtClean="0">
                <a:latin typeface="Arial" pitchFamily="34" charset="0"/>
              </a:rPr>
              <a:t>,</a:t>
            </a:r>
          </a:p>
          <a:p>
            <a:pPr eaLnBrk="1" fontAlgn="auto" hangingPunct="1">
              <a:spcBef>
                <a:spcPts val="0"/>
              </a:spcBef>
              <a:spcAft>
                <a:spcPts val="0"/>
              </a:spcAft>
              <a:buFont typeface="Arial" pitchFamily="34" charset="0"/>
              <a:buNone/>
              <a:defRPr/>
            </a:pPr>
            <a:r>
              <a:rPr lang="he-IL" sz="2400" b="1" dirty="0" smtClean="0">
                <a:latin typeface="Arial" pitchFamily="34" charset="0"/>
              </a:rPr>
              <a:t> ותשם על החמורים". (שמואל א' כ"ה 18)                                                                                </a:t>
            </a:r>
            <a:endParaRPr lang="he-IL" sz="2400" b="1" dirty="0">
              <a:latin typeface="Arial" pitchFamily="34" charset="0"/>
            </a:endParaRPr>
          </a:p>
          <a:p>
            <a:pPr eaLnBrk="1" fontAlgn="auto" hangingPunct="1">
              <a:spcBef>
                <a:spcPts val="0"/>
              </a:spcBef>
              <a:spcAft>
                <a:spcPts val="0"/>
              </a:spcAft>
              <a:buFont typeface="Arial" pitchFamily="34" charset="0"/>
              <a:buNone/>
              <a:defRPr/>
            </a:pPr>
            <a:endParaRPr lang="he-IL" sz="2400" b="1" dirty="0" smtClean="0">
              <a:latin typeface="Arial" pitchFamily="34" charset="0"/>
            </a:endParaRPr>
          </a:p>
          <a:p>
            <a:pPr eaLnBrk="1" fontAlgn="auto" hangingPunct="1">
              <a:spcBef>
                <a:spcPts val="0"/>
              </a:spcBef>
              <a:spcAft>
                <a:spcPts val="0"/>
              </a:spcAft>
              <a:buFont typeface="Wingdings 2"/>
              <a:buNone/>
              <a:defRPr/>
            </a:pPr>
            <a:r>
              <a:rPr lang="he-IL" sz="2400" b="1" dirty="0" smtClean="0">
                <a:latin typeface="Arial" pitchFamily="34" charset="0"/>
              </a:rPr>
              <a:t>   </a:t>
            </a:r>
            <a:r>
              <a:rPr lang="he-IL" sz="2400" b="1" dirty="0">
                <a:latin typeface="Arial" pitchFamily="34" charset="0"/>
              </a:rPr>
              <a:t>אביגיל לקחה צימוקים ולא ענבים, דבלים ולא תאנים טריות– מדוע ? </a:t>
            </a:r>
            <a:endParaRPr lang="he-IL" sz="2400" b="1" dirty="0" smtClean="0">
              <a:latin typeface="Arial" pitchFamily="34" charset="0"/>
            </a:endParaRPr>
          </a:p>
          <a:p>
            <a:pPr eaLnBrk="1" fontAlgn="auto" hangingPunct="1">
              <a:spcBef>
                <a:spcPts val="0"/>
              </a:spcBef>
              <a:spcAft>
                <a:spcPts val="0"/>
              </a:spcAft>
              <a:buFont typeface="Wingdings 2"/>
              <a:buNone/>
              <a:defRPr/>
            </a:pPr>
            <a:endParaRPr lang="he-IL" sz="2400" b="1" dirty="0" smtClean="0">
              <a:latin typeface="Arial" pitchFamily="34" charset="0"/>
            </a:endParaRPr>
          </a:p>
          <a:p>
            <a:pPr eaLnBrk="1" fontAlgn="auto" hangingPunct="1">
              <a:spcBef>
                <a:spcPts val="0"/>
              </a:spcBef>
              <a:spcAft>
                <a:spcPts val="0"/>
              </a:spcAft>
              <a:buFont typeface="Wingdings 2"/>
              <a:buNone/>
              <a:defRPr/>
            </a:pPr>
            <a:endParaRPr lang="he-IL" sz="2400" b="1" dirty="0" smtClean="0">
              <a:latin typeface="Arial" pitchFamily="34" charset="0"/>
            </a:endParaRPr>
          </a:p>
          <a:p>
            <a:pPr eaLnBrk="1" fontAlgn="auto" hangingPunct="1">
              <a:spcBef>
                <a:spcPts val="0"/>
              </a:spcBef>
              <a:spcAft>
                <a:spcPts val="0"/>
              </a:spcAft>
              <a:buFont typeface="Wingdings 2"/>
              <a:buNone/>
              <a:defRPr/>
            </a:pPr>
            <a:endParaRPr lang="he-IL" sz="2400" b="1" dirty="0" smtClean="0">
              <a:latin typeface="Arial" pitchFamily="34" charset="0"/>
            </a:endParaRPr>
          </a:p>
          <a:p>
            <a:pPr eaLnBrk="1" fontAlgn="auto" hangingPunct="1">
              <a:spcBef>
                <a:spcPts val="0"/>
              </a:spcBef>
              <a:spcAft>
                <a:spcPts val="0"/>
              </a:spcAft>
              <a:buFont typeface="Wingdings 2"/>
              <a:buNone/>
              <a:defRPr/>
            </a:pPr>
            <a:endParaRPr lang="he-IL" sz="2400" b="1" dirty="0" smtClean="0">
              <a:latin typeface="Arial" pitchFamily="34" charset="0"/>
            </a:endParaRPr>
          </a:p>
          <a:p>
            <a:pPr algn="ctr" eaLnBrk="1" fontAlgn="auto" hangingPunct="1">
              <a:spcBef>
                <a:spcPts val="0"/>
              </a:spcBef>
              <a:spcAft>
                <a:spcPts val="0"/>
              </a:spcAft>
              <a:buFont typeface="Arial" pitchFamily="34" charset="0"/>
              <a:buNone/>
              <a:defRPr/>
            </a:pPr>
            <a:r>
              <a:rPr lang="he-IL" sz="3100" b="1" dirty="0">
                <a:solidFill>
                  <a:schemeClr val="tx2">
                    <a:tint val="100000"/>
                    <a:shade val="90000"/>
                    <a:satMod val="250000"/>
                    <a:alpha val="100000"/>
                  </a:schemeClr>
                </a:solidFill>
                <a:latin typeface="Guttman Yad-Brush" pitchFamily="2" charset="-79"/>
                <a:ea typeface="+mj-ea"/>
                <a:cs typeface="Guttman Yad-Brush" pitchFamily="2" charset="-79"/>
              </a:rPr>
              <a:t>שימור מזון </a:t>
            </a:r>
            <a:r>
              <a:rPr lang="he-IL" sz="3100" b="1" dirty="0" smtClean="0">
                <a:solidFill>
                  <a:schemeClr val="tx2">
                    <a:tint val="100000"/>
                    <a:shade val="90000"/>
                    <a:satMod val="250000"/>
                    <a:alpha val="100000"/>
                  </a:schemeClr>
                </a:solidFill>
                <a:latin typeface="Guttman Yad-Brush" pitchFamily="2" charset="-79"/>
                <a:ea typeface="+mj-ea"/>
                <a:cs typeface="Guttman Yad-Brush" pitchFamily="2" charset="-79"/>
              </a:rPr>
              <a:t>בתקופות עתיקות</a:t>
            </a:r>
            <a:endParaRPr lang="he-IL" sz="3100" b="1" dirty="0">
              <a:solidFill>
                <a:schemeClr val="tx2">
                  <a:tint val="100000"/>
                  <a:shade val="90000"/>
                  <a:satMod val="250000"/>
                  <a:alpha val="100000"/>
                </a:schemeClr>
              </a:solidFill>
              <a:latin typeface="Guttman Yad-Brush" pitchFamily="2" charset="-79"/>
              <a:ea typeface="+mj-ea"/>
              <a:cs typeface="Guttman Yad-Brush" pitchFamily="2" charset="-79"/>
            </a:endParaRPr>
          </a:p>
          <a:p>
            <a:pPr eaLnBrk="1" fontAlgn="auto" hangingPunct="1">
              <a:spcAft>
                <a:spcPts val="0"/>
              </a:spcAft>
              <a:buClr>
                <a:srgbClr val="FF0000"/>
              </a:buClr>
              <a:buFont typeface="Arial" pitchFamily="34" charset="0"/>
              <a:buNone/>
              <a:defRPr/>
            </a:pPr>
            <a:r>
              <a:rPr lang="he-IL" b="1" dirty="0" smtClean="0">
                <a:latin typeface="Arial" pitchFamily="34" charset="0"/>
              </a:rPr>
              <a:t>       </a:t>
            </a:r>
            <a:r>
              <a:rPr lang="he-IL" sz="2500" b="1" dirty="0" smtClean="0">
                <a:latin typeface="Arial" pitchFamily="34" charset="0"/>
              </a:rPr>
              <a:t>מרקו פולו, </a:t>
            </a:r>
            <a:r>
              <a:rPr lang="he-IL" sz="2500" b="1" dirty="0">
                <a:latin typeface="Arial" pitchFamily="34" charset="0"/>
              </a:rPr>
              <a:t>הנוסע המפורסם, תיאר ביומני המסע שלו את </a:t>
            </a:r>
            <a:r>
              <a:rPr lang="he-IL" sz="2500" b="1" dirty="0" err="1" smtClean="0">
                <a:latin typeface="Arial" pitchFamily="34" charset="0"/>
              </a:rPr>
              <a:t>הטטרים</a:t>
            </a:r>
            <a:r>
              <a:rPr lang="he-IL" sz="2500" b="1" dirty="0" smtClean="0">
                <a:latin typeface="Arial" pitchFamily="34" charset="0"/>
              </a:rPr>
              <a:t> שהיו </a:t>
            </a:r>
            <a:r>
              <a:rPr lang="he-IL" sz="2500" b="1" dirty="0">
                <a:latin typeface="Arial" pitchFamily="34" charset="0"/>
              </a:rPr>
              <a:t>נוהגים כבר במאה ה-13 לייבש חלב </a:t>
            </a:r>
            <a:r>
              <a:rPr lang="he-IL" sz="2500" b="1" dirty="0" err="1" smtClean="0">
                <a:latin typeface="Arial" pitchFamily="34" charset="0"/>
              </a:rPr>
              <a:t>בנודות</a:t>
            </a:r>
            <a:r>
              <a:rPr lang="he-IL" sz="2500" b="1" dirty="0" smtClean="0">
                <a:latin typeface="Arial" pitchFamily="34" charset="0"/>
              </a:rPr>
              <a:t> עור </a:t>
            </a:r>
            <a:r>
              <a:rPr lang="he-IL" sz="2500" b="1" dirty="0">
                <a:latin typeface="Arial" pitchFamily="34" charset="0"/>
              </a:rPr>
              <a:t>מעל מדורה</a:t>
            </a:r>
            <a:r>
              <a:rPr lang="he-IL" sz="2500" b="1" dirty="0" smtClean="0">
                <a:latin typeface="Arial" pitchFamily="34" charset="0"/>
              </a:rPr>
              <a:t>.</a:t>
            </a:r>
          </a:p>
          <a:p>
            <a:pPr eaLnBrk="1" fontAlgn="auto" hangingPunct="1">
              <a:spcAft>
                <a:spcPts val="0"/>
              </a:spcAft>
              <a:buClr>
                <a:srgbClr val="FF0000"/>
              </a:buClr>
              <a:buFont typeface="Arial" pitchFamily="34" charset="0"/>
              <a:buNone/>
              <a:defRPr/>
            </a:pPr>
            <a:endParaRPr lang="he-IL" sz="2500" b="1" dirty="0">
              <a:latin typeface="Arial" pitchFamily="34" charset="0"/>
            </a:endParaRPr>
          </a:p>
          <a:p>
            <a:pPr eaLnBrk="1" fontAlgn="auto" hangingPunct="1">
              <a:spcAft>
                <a:spcPts val="0"/>
              </a:spcAft>
              <a:buClr>
                <a:srgbClr val="FF0000"/>
              </a:buClr>
              <a:buFont typeface="Arial" pitchFamily="34" charset="0"/>
              <a:buNone/>
              <a:defRPr/>
            </a:pPr>
            <a:r>
              <a:rPr lang="he-IL" sz="2500" b="1" dirty="0" smtClean="0">
                <a:latin typeface="Arial" pitchFamily="34" charset="0"/>
              </a:rPr>
              <a:t>קפטן קוק, מגלה הארצות הבריטי,שיצא </a:t>
            </a:r>
            <a:r>
              <a:rPr lang="he-IL" sz="2500" b="1" dirty="0">
                <a:latin typeface="Arial" pitchFamily="34" charset="0"/>
              </a:rPr>
              <a:t>למסעות מסוכנים </a:t>
            </a:r>
            <a:r>
              <a:rPr lang="he-IL" sz="2500" b="1" dirty="0" smtClean="0">
                <a:latin typeface="Arial" pitchFamily="34" charset="0"/>
              </a:rPr>
              <a:t>והפליג באוקיינוסים, </a:t>
            </a:r>
            <a:r>
              <a:rPr lang="he-IL" sz="2500" b="1" dirty="0">
                <a:latin typeface="Arial" pitchFamily="34" charset="0"/>
              </a:rPr>
              <a:t>צייד את אנשי הצוות שלו במרק מיובש שהתקבל מבישול ממושך של בשר </a:t>
            </a:r>
            <a:r>
              <a:rPr lang="he-IL" sz="2500" b="1" dirty="0" err="1" smtClean="0">
                <a:latin typeface="Arial" pitchFamily="34" charset="0"/>
              </a:rPr>
              <a:t>ואידויים</a:t>
            </a:r>
            <a:r>
              <a:rPr lang="he-IL" sz="2500" b="1" dirty="0" smtClean="0">
                <a:latin typeface="Arial" pitchFamily="34" charset="0"/>
              </a:rPr>
              <a:t> </a:t>
            </a:r>
            <a:r>
              <a:rPr lang="he-IL" sz="2500" b="1" dirty="0">
                <a:latin typeface="Arial" pitchFamily="34" charset="0"/>
              </a:rPr>
              <a:t>של כל המים</a:t>
            </a:r>
          </a:p>
          <a:p>
            <a:pPr eaLnBrk="1" fontAlgn="auto" hangingPunct="1">
              <a:spcBef>
                <a:spcPts val="0"/>
              </a:spcBef>
              <a:spcAft>
                <a:spcPts val="0"/>
              </a:spcAft>
              <a:buFont typeface="Arial" pitchFamily="34" charset="0"/>
              <a:buNone/>
              <a:defRPr/>
            </a:pPr>
            <a:r>
              <a:rPr lang="he-IL" b="1" dirty="0" smtClean="0">
                <a:latin typeface="Arial" pitchFamily="34" charset="0"/>
              </a:rPr>
              <a:t>                                  </a:t>
            </a:r>
            <a:endParaRPr lang="en-US" b="1" dirty="0" smtClean="0">
              <a:latin typeface="Arial" pitchFamily="34" charset="0"/>
              <a:cs typeface="Arial" pitchFamily="34" charset="0"/>
            </a:endParaRPr>
          </a:p>
          <a:p>
            <a:pPr eaLnBrk="1" fontAlgn="auto" hangingPunct="1">
              <a:spcBef>
                <a:spcPts val="0"/>
              </a:spcBef>
              <a:spcAft>
                <a:spcPts val="0"/>
              </a:spcAft>
              <a:buFont typeface="Arial" pitchFamily="34" charset="0"/>
              <a:buNone/>
              <a:defRPr/>
            </a:pPr>
            <a:r>
              <a:rPr lang="he-IL" dirty="0" smtClean="0"/>
              <a:t>    </a:t>
            </a:r>
            <a:endParaRPr lang="en-US" dirty="0" smtClean="0"/>
          </a:p>
          <a:p>
            <a:pPr eaLnBrk="1" fontAlgn="auto" hangingPunct="1">
              <a:spcBef>
                <a:spcPts val="0"/>
              </a:spcBef>
              <a:spcAft>
                <a:spcPts val="0"/>
              </a:spcAft>
              <a:buFont typeface="Wingdings 2"/>
              <a:buChar char=""/>
              <a:defRPr/>
            </a:pPr>
            <a:endParaRPr lang="he-IL"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500"/>
                            </p:stCondLst>
                            <p:childTnLst>
                              <p:par>
                                <p:cTn id="15" presetID="23" presetClass="entr" presetSubtype="16"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16"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6500"/>
                            </p:stCondLst>
                            <p:childTnLst>
                              <p:par>
                                <p:cTn id="25" presetID="23" presetClass="entr" presetSubtype="16"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p:cTn id="27"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8" end="8"/>
                                            </p:txEl>
                                          </p:spTgt>
                                        </p:tgtEl>
                                        <p:attrNameLst>
                                          <p:attrName>ppt_h</p:attrName>
                                        </p:attrNameLst>
                                      </p:cBhvr>
                                      <p:tavLst>
                                        <p:tav tm="0">
                                          <p:val>
                                            <p:fltVal val="0"/>
                                          </p:val>
                                        </p:tav>
                                        <p:tav tm="100000">
                                          <p:val>
                                            <p:strVal val="#ppt_h"/>
                                          </p:val>
                                        </p:tav>
                                      </p:tavLst>
                                    </p:anim>
                                  </p:childTnLst>
                                </p:cTn>
                              </p:par>
                            </p:childTnLst>
                          </p:cTn>
                        </p:par>
                        <p:par>
                          <p:cTn id="29" fill="hold">
                            <p:stCondLst>
                              <p:cond delay="8500"/>
                            </p:stCondLst>
                            <p:childTnLst>
                              <p:par>
                                <p:cTn id="30" presetID="23" presetClass="entr" presetSubtype="16" fill="hold" grpId="0" nodeType="after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p:cTn id="32"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3" dur="2000" fill="hold"/>
                                        <p:tgtEl>
                                          <p:spTgt spid="3">
                                            <p:txEl>
                                              <p:pRg st="9" end="9"/>
                                            </p:txEl>
                                          </p:spTgt>
                                        </p:tgtEl>
                                        <p:attrNameLst>
                                          <p:attrName>ppt_h</p:attrName>
                                        </p:attrNameLst>
                                      </p:cBhvr>
                                      <p:tavLst>
                                        <p:tav tm="0">
                                          <p:val>
                                            <p:fltVal val="0"/>
                                          </p:val>
                                        </p:tav>
                                        <p:tav tm="100000">
                                          <p:val>
                                            <p:strVal val="#ppt_h"/>
                                          </p:val>
                                        </p:tav>
                                      </p:tavLst>
                                    </p:anim>
                                  </p:childTnLst>
                                </p:cTn>
                              </p:par>
                            </p:childTnLst>
                          </p:cTn>
                        </p:par>
                        <p:par>
                          <p:cTn id="34" fill="hold">
                            <p:stCondLst>
                              <p:cond delay="10500"/>
                            </p:stCondLst>
                            <p:childTnLst>
                              <p:par>
                                <p:cTn id="35" presetID="23" presetClass="entr" presetSubtype="16" fill="hold" grpId="0" nodeType="after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p:cTn id="37" dur="2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11" end="11"/>
                                            </p:txEl>
                                          </p:spTgt>
                                        </p:tgtEl>
                                        <p:attrNameLst>
                                          <p:attrName>ppt_h</p:attrName>
                                        </p:attrNameLst>
                                      </p:cBhvr>
                                      <p:tavLst>
                                        <p:tav tm="0">
                                          <p:val>
                                            <p:fltVal val="0"/>
                                          </p:val>
                                        </p:tav>
                                        <p:tav tm="100000">
                                          <p:val>
                                            <p:strVal val="#ppt_h"/>
                                          </p:val>
                                        </p:tav>
                                      </p:tavLst>
                                    </p:anim>
                                  </p:childTnLst>
                                </p:cTn>
                              </p:par>
                            </p:childTnLst>
                          </p:cTn>
                        </p:par>
                        <p:par>
                          <p:cTn id="39" fill="hold">
                            <p:stCondLst>
                              <p:cond delay="12500"/>
                            </p:stCondLst>
                            <p:childTnLst>
                              <p:par>
                                <p:cTn id="40" presetID="23" presetClass="entr" presetSubtype="16" fill="hold" grpId="0" nodeType="after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 calcmode="lin" valueType="num">
                                      <p:cBhvr>
                                        <p:cTn id="42" dur="2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12" end="12"/>
                                            </p:txEl>
                                          </p:spTgt>
                                        </p:tgtEl>
                                        <p:attrNameLst>
                                          <p:attrName>ppt_h</p:attrName>
                                        </p:attrNameLst>
                                      </p:cBhvr>
                                      <p:tavLst>
                                        <p:tav tm="0">
                                          <p:val>
                                            <p:fltVal val="0"/>
                                          </p:val>
                                        </p:tav>
                                        <p:tav tm="100000">
                                          <p:val>
                                            <p:strVal val="#ppt_h"/>
                                          </p:val>
                                        </p:tav>
                                      </p:tavLst>
                                    </p:anim>
                                  </p:childTnLst>
                                </p:cTn>
                              </p:par>
                            </p:childTnLst>
                          </p:cTn>
                        </p:par>
                        <p:par>
                          <p:cTn id="44" fill="hold">
                            <p:stCondLst>
                              <p:cond delay="14500"/>
                            </p:stCondLst>
                            <p:childTnLst>
                              <p:par>
                                <p:cTn id="45" presetID="23" presetClass="entr" presetSubtype="16" fill="hold" grpId="0" nodeType="after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p:cTn id="47" dur="2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844824"/>
          </a:xfrm>
        </p:spPr>
        <p:txBody>
          <a:bodyPr rtlCol="1">
            <a:normAutofit/>
            <a:scene3d>
              <a:camera prst="orthographicFront"/>
              <a:lightRig rig="soft" dir="t">
                <a:rot lat="0" lon="0" rev="2400000"/>
              </a:lightRig>
            </a:scene3d>
            <a:sp3d>
              <a:bevelT w="19050" h="12700"/>
            </a:sp3d>
          </a:bodyPr>
          <a:lstStyle/>
          <a:p>
            <a:pPr marL="54864" eaLnBrk="1" fontAlgn="auto" hangingPunct="1">
              <a:spcAft>
                <a:spcPts val="0"/>
              </a:spcAft>
              <a:defRPr/>
            </a:pPr>
            <a:r>
              <a:rPr lang="he-IL" sz="4000" b="1" dirty="0" err="1" smtClean="0">
                <a:solidFill>
                  <a:schemeClr val="tx2">
                    <a:tint val="100000"/>
                    <a:shade val="90000"/>
                    <a:satMod val="250000"/>
                    <a:alpha val="100000"/>
                  </a:schemeClr>
                </a:solidFill>
                <a:latin typeface="Guttman Yad-Brush" pitchFamily="2" charset="-79"/>
                <a:cs typeface="Guttman Yad-Brush" pitchFamily="2" charset="-79"/>
              </a:rPr>
              <a:t>הסטוריה</a:t>
            </a:r>
            <a:r>
              <a:rPr lang="he-IL" sz="4000" b="1" dirty="0" smtClean="0">
                <a:solidFill>
                  <a:schemeClr val="tx2">
                    <a:tint val="100000"/>
                    <a:shade val="90000"/>
                    <a:satMod val="250000"/>
                    <a:alpha val="100000"/>
                  </a:schemeClr>
                </a:solidFill>
                <a:latin typeface="Guttman Yad-Brush" pitchFamily="2" charset="-79"/>
                <a:cs typeface="Guttman Yad-Brush" pitchFamily="2" charset="-79"/>
              </a:rPr>
              <a:t> של שימור המזון-המשך </a:t>
            </a:r>
            <a:r>
              <a:rPr lang="he-IL" sz="2600" b="1" dirty="0" smtClean="0">
                <a:solidFill>
                  <a:schemeClr val="tx2">
                    <a:tint val="100000"/>
                    <a:shade val="90000"/>
                    <a:satMod val="250000"/>
                    <a:alpha val="100000"/>
                  </a:schemeClr>
                </a:solidFill>
                <a:latin typeface="Guttman Yad-Brush" pitchFamily="2" charset="-79"/>
                <a:cs typeface="Guttman Yad-Brush" pitchFamily="2" charset="-79"/>
              </a:rPr>
              <a:t/>
            </a:r>
            <a:br>
              <a:rPr lang="he-IL" sz="2600" b="1" dirty="0" smtClean="0">
                <a:solidFill>
                  <a:schemeClr val="tx2">
                    <a:tint val="100000"/>
                    <a:shade val="90000"/>
                    <a:satMod val="250000"/>
                    <a:alpha val="100000"/>
                  </a:schemeClr>
                </a:solidFill>
                <a:latin typeface="Guttman Yad-Brush" pitchFamily="2" charset="-79"/>
                <a:cs typeface="Guttman Yad-Brush" pitchFamily="2" charset="-79"/>
              </a:rPr>
            </a:br>
            <a:r>
              <a:rPr lang="he-IL" sz="2600" b="1" dirty="0" smtClean="0">
                <a:solidFill>
                  <a:schemeClr val="tx2">
                    <a:tint val="100000"/>
                    <a:shade val="90000"/>
                    <a:satMod val="250000"/>
                    <a:alpha val="100000"/>
                  </a:schemeClr>
                </a:solidFill>
                <a:latin typeface="Guttman Yad-Brush" pitchFamily="2" charset="-79"/>
                <a:cs typeface="Guttman Yad-Brush" pitchFamily="2" charset="-79"/>
              </a:rPr>
              <a:t/>
            </a:r>
            <a:br>
              <a:rPr lang="he-IL" sz="2600" b="1" dirty="0" smtClean="0">
                <a:solidFill>
                  <a:schemeClr val="tx2">
                    <a:tint val="100000"/>
                    <a:shade val="90000"/>
                    <a:satMod val="250000"/>
                    <a:alpha val="100000"/>
                  </a:schemeClr>
                </a:solidFill>
                <a:latin typeface="Guttman Yad-Brush" pitchFamily="2" charset="-79"/>
                <a:cs typeface="Guttman Yad-Brush" pitchFamily="2" charset="-79"/>
              </a:rPr>
            </a:br>
            <a:r>
              <a:rPr lang="he-IL" sz="2600" b="1" dirty="0" smtClean="0">
                <a:solidFill>
                  <a:schemeClr val="tx2">
                    <a:tint val="100000"/>
                    <a:shade val="90000"/>
                    <a:satMod val="250000"/>
                    <a:alpha val="100000"/>
                  </a:schemeClr>
                </a:solidFill>
                <a:latin typeface="Guttman Yad-Brush" pitchFamily="2" charset="-79"/>
                <a:cs typeface="Guttman Yad-Brush" pitchFamily="2" charset="-79"/>
              </a:rPr>
              <a:t>צבאות נפוליון (1799) וקופסאות השימורים.</a:t>
            </a:r>
            <a:endParaRPr lang="he-IL" sz="2600" b="1" dirty="0">
              <a:solidFill>
                <a:schemeClr val="tx2">
                  <a:tint val="100000"/>
                  <a:shade val="90000"/>
                  <a:satMod val="250000"/>
                  <a:alpha val="100000"/>
                </a:schemeClr>
              </a:solidFill>
              <a:latin typeface="Guttman Yad-Brush" pitchFamily="2" charset="-79"/>
              <a:cs typeface="Guttman Yad-Brush" pitchFamily="2" charset="-79"/>
            </a:endParaRPr>
          </a:p>
        </p:txBody>
      </p:sp>
      <p:sp>
        <p:nvSpPr>
          <p:cNvPr id="10243" name="מציין מיקום תוכן 2"/>
          <p:cNvSpPr>
            <a:spLocks noGrp="1"/>
          </p:cNvSpPr>
          <p:nvPr>
            <p:ph idx="1"/>
          </p:nvPr>
        </p:nvSpPr>
        <p:spPr/>
        <p:txBody>
          <a:bodyPr/>
          <a:lstStyle/>
          <a:p>
            <a:pPr eaLnBrk="1" hangingPunct="1">
              <a:lnSpc>
                <a:spcPct val="80000"/>
              </a:lnSpc>
              <a:spcBef>
                <a:spcPct val="0"/>
              </a:spcBef>
              <a:buClr>
                <a:srgbClr val="FF0000"/>
              </a:buClr>
              <a:buFont typeface="Arial" pitchFamily="34" charset="0"/>
              <a:buNone/>
            </a:pPr>
            <a:endParaRPr lang="he-IL" sz="2700" b="1" dirty="0" smtClean="0">
              <a:latin typeface="Arial" pitchFamily="34" charset="0"/>
            </a:endParaRPr>
          </a:p>
          <a:p>
            <a:pPr eaLnBrk="1" hangingPunct="1">
              <a:lnSpc>
                <a:spcPct val="80000"/>
              </a:lnSpc>
              <a:spcBef>
                <a:spcPct val="0"/>
              </a:spcBef>
              <a:buClr>
                <a:srgbClr val="FF0000"/>
              </a:buClr>
              <a:buFont typeface="Arial" pitchFamily="34" charset="0"/>
              <a:buNone/>
            </a:pPr>
            <a:r>
              <a:rPr lang="he-IL" sz="2700" b="1" dirty="0" smtClean="0">
                <a:latin typeface="Arial" pitchFamily="34" charset="0"/>
              </a:rPr>
              <a:t>    </a:t>
            </a:r>
            <a:r>
              <a:rPr lang="he-IL" sz="2400" b="1" dirty="0" smtClean="0">
                <a:latin typeface="Arial" pitchFamily="34" charset="0"/>
              </a:rPr>
              <a:t>בתקופת נפוליון כאשר חייליו נעו ברחבי יבשת אירופה והזדקקו לכמויות עצומות של אוכל משומר. השלטונות הצרפתיים הכריזו על פרס גבוה למי שימציא שיטה טובה לשימור אוכל.</a:t>
            </a:r>
          </a:p>
          <a:p>
            <a:pPr eaLnBrk="1" hangingPunct="1">
              <a:lnSpc>
                <a:spcPct val="80000"/>
              </a:lnSpc>
              <a:spcBef>
                <a:spcPct val="0"/>
              </a:spcBef>
              <a:buClr>
                <a:srgbClr val="FF0000"/>
              </a:buClr>
              <a:buFont typeface="Arial" pitchFamily="34" charset="0"/>
              <a:buNone/>
            </a:pPr>
            <a:endParaRPr lang="he-IL" sz="2400" b="1" dirty="0" smtClean="0">
              <a:latin typeface="Arial" pitchFamily="34" charset="0"/>
            </a:endParaRPr>
          </a:p>
          <a:p>
            <a:pPr eaLnBrk="1" hangingPunct="1">
              <a:lnSpc>
                <a:spcPct val="80000"/>
              </a:lnSpc>
              <a:spcBef>
                <a:spcPct val="0"/>
              </a:spcBef>
              <a:buClr>
                <a:srgbClr val="FF0000"/>
              </a:buClr>
              <a:buFont typeface="Arial" pitchFamily="34" charset="0"/>
              <a:buNone/>
            </a:pPr>
            <a:endParaRPr lang="he-IL" sz="2400" b="1" dirty="0" smtClean="0">
              <a:latin typeface="Arial" pitchFamily="34" charset="0"/>
            </a:endParaRPr>
          </a:p>
          <a:p>
            <a:pPr eaLnBrk="1" hangingPunct="1">
              <a:lnSpc>
                <a:spcPct val="80000"/>
              </a:lnSpc>
              <a:spcBef>
                <a:spcPct val="0"/>
              </a:spcBef>
              <a:buClr>
                <a:srgbClr val="FF0000"/>
              </a:buClr>
              <a:buFont typeface="Arial" pitchFamily="34" charset="0"/>
              <a:buNone/>
            </a:pPr>
            <a:r>
              <a:rPr lang="he-IL" sz="2400" b="1" dirty="0" smtClean="0">
                <a:latin typeface="Arial" pitchFamily="34" charset="0"/>
              </a:rPr>
              <a:t> </a:t>
            </a:r>
          </a:p>
          <a:p>
            <a:pPr eaLnBrk="1" hangingPunct="1">
              <a:lnSpc>
                <a:spcPct val="80000"/>
              </a:lnSpc>
              <a:spcBef>
                <a:spcPct val="0"/>
              </a:spcBef>
              <a:buClr>
                <a:srgbClr val="FF0000"/>
              </a:buClr>
              <a:buFont typeface="Arial" pitchFamily="34" charset="0"/>
              <a:buNone/>
            </a:pPr>
            <a:r>
              <a:rPr lang="he-IL" sz="2400" b="1" dirty="0" smtClean="0">
                <a:latin typeface="Arial" pitchFamily="34" charset="0"/>
              </a:rPr>
              <a:t>   צרפתי בשם אפרט מצא שיטה יעילה, הוא הכניס מזון לצנצנות זכוכית כיסה אותה בכיסוי אטום והרתיח אותה משך מספר שעות.</a:t>
            </a:r>
            <a:r>
              <a:rPr lang="en-US" sz="2400" b="1" u="sng" dirty="0" smtClean="0">
                <a:latin typeface="Arial" pitchFamily="34" charset="0"/>
              </a:rPr>
              <a:t/>
            </a:r>
            <a:br>
              <a:rPr lang="en-US" sz="2400" b="1" u="sng" dirty="0" smtClean="0">
                <a:latin typeface="Arial" pitchFamily="34" charset="0"/>
              </a:rPr>
            </a:br>
            <a:r>
              <a:rPr lang="he-IL" sz="2400" b="1" u="sng" dirty="0" smtClean="0">
                <a:latin typeface="Arial" pitchFamily="34" charset="0"/>
              </a:rPr>
              <a:t>ההרתחה </a:t>
            </a:r>
            <a:r>
              <a:rPr lang="he-IL" sz="2400" b="1" dirty="0" smtClean="0">
                <a:latin typeface="Arial" pitchFamily="34" charset="0"/>
              </a:rPr>
              <a:t>השמידה את החיידקים שבמזון העלולים לקלקלו </a:t>
            </a:r>
            <a:r>
              <a:rPr lang="he-IL" sz="2400" b="1" u="sng" dirty="0" smtClean="0">
                <a:latin typeface="Arial" pitchFamily="34" charset="0"/>
              </a:rPr>
              <a:t>והאיטום</a:t>
            </a:r>
            <a:r>
              <a:rPr lang="he-IL" sz="2400" b="1" dirty="0" smtClean="0">
                <a:latin typeface="Arial" pitchFamily="34" charset="0"/>
              </a:rPr>
              <a:t> שמר שלא יכנסו חיידקים מבחוץ.</a:t>
            </a:r>
          </a:p>
        </p:txBody>
      </p:sp>
      <p:pic>
        <p:nvPicPr>
          <p:cNvPr id="10244" name="Picture 2" descr="C:\Documents and Settings\Administrator\Local Settings\Temporary Internet Files\Content.IE5\K3BVYKT5\MCj02305260000[1].wmf"/>
          <p:cNvPicPr>
            <a:picLocks noChangeAspect="1" noChangeArrowheads="1"/>
          </p:cNvPicPr>
          <p:nvPr/>
        </p:nvPicPr>
        <p:blipFill>
          <a:blip r:embed="rId2" cstate="print"/>
          <a:srcRect/>
          <a:stretch>
            <a:fillRect/>
          </a:stretch>
        </p:blipFill>
        <p:spPr bwMode="auto">
          <a:xfrm>
            <a:off x="1547813" y="4881563"/>
            <a:ext cx="1655762" cy="16303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p:cTn id="19" dur="1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anim calcmode="lin" valueType="num">
                                      <p:cBhvr>
                                        <p:cTn id="25" dur="1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10243">
                                            <p:txEl>
                                              <p:pRg st="5" end="5"/>
                                            </p:txEl>
                                          </p:spTgt>
                                        </p:tgtEl>
                                        <p:attrNameLst>
                                          <p:attrName>ppt_h</p:attrName>
                                        </p:attrNameLst>
                                      </p:cBhvr>
                                      <p:tavLst>
                                        <p:tav tm="0">
                                          <p:val>
                                            <p:fltVal val="0"/>
                                          </p:val>
                                        </p:tav>
                                        <p:tav tm="100000">
                                          <p:val>
                                            <p:strVal val="#ppt_h"/>
                                          </p:val>
                                        </p:tav>
                                      </p:tavLst>
                                    </p:anim>
                                  </p:childTnLst>
                                </p:cTn>
                              </p:par>
                            </p:childTnLst>
                          </p:cTn>
                        </p:par>
                        <p:par>
                          <p:cTn id="27" fill="hold">
                            <p:stCondLst>
                              <p:cond delay="1000"/>
                            </p:stCondLst>
                            <p:childTnLst>
                              <p:par>
                                <p:cTn id="28" presetID="23" presetClass="entr" presetSubtype="16" fill="hold" nodeType="afterEffect">
                                  <p:stCondLst>
                                    <p:cond delay="0"/>
                                  </p:stCondLst>
                                  <p:childTnLst>
                                    <p:set>
                                      <p:cBhvr>
                                        <p:cTn id="29" dur="1" fill="hold">
                                          <p:stCondLst>
                                            <p:cond delay="0"/>
                                          </p:stCondLst>
                                        </p:cTn>
                                        <p:tgtEl>
                                          <p:spTgt spid="10244"/>
                                        </p:tgtEl>
                                        <p:attrNameLst>
                                          <p:attrName>style.visibility</p:attrName>
                                        </p:attrNameLst>
                                      </p:cBhvr>
                                      <p:to>
                                        <p:strVal val="visible"/>
                                      </p:to>
                                    </p:set>
                                    <p:anim calcmode="lin" valueType="num">
                                      <p:cBhvr>
                                        <p:cTn id="30" dur="1000" fill="hold"/>
                                        <p:tgtEl>
                                          <p:spTgt spid="10244"/>
                                        </p:tgtEl>
                                        <p:attrNameLst>
                                          <p:attrName>ppt_w</p:attrName>
                                        </p:attrNameLst>
                                      </p:cBhvr>
                                      <p:tavLst>
                                        <p:tav tm="0">
                                          <p:val>
                                            <p:fltVal val="0"/>
                                          </p:val>
                                        </p:tav>
                                        <p:tav tm="100000">
                                          <p:val>
                                            <p:strVal val="#ppt_w"/>
                                          </p:val>
                                        </p:tav>
                                      </p:tavLst>
                                    </p:anim>
                                    <p:anim calcmode="lin" valueType="num">
                                      <p:cBhvr>
                                        <p:cTn id="31" dur="1000" fill="hold"/>
                                        <p:tgtEl>
                                          <p:spTgt spid="102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87424"/>
            <a:ext cx="8147248" cy="1656184"/>
          </a:xfrm>
        </p:spPr>
        <p:txBody>
          <a:bodyPr rtlCol="1">
            <a:normAutofit fontScale="90000"/>
            <a:scene3d>
              <a:camera prst="orthographicFront"/>
              <a:lightRig rig="soft" dir="t">
                <a:rot lat="0" lon="0" rev="2400000"/>
              </a:lightRig>
            </a:scene3d>
            <a:sp3d>
              <a:bevelT w="19050" h="12700"/>
            </a:sp3d>
          </a:bodyPr>
          <a:lstStyle/>
          <a:p>
            <a:pPr marL="54864" eaLnBrk="1" fontAlgn="auto" hangingPunct="1">
              <a:spcAft>
                <a:spcPts val="0"/>
              </a:spcAft>
              <a:defRPr/>
            </a:pPr>
            <a:r>
              <a:rPr lang="he-IL" dirty="0" smtClean="0">
                <a:solidFill>
                  <a:schemeClr val="tx2">
                    <a:tint val="100000"/>
                    <a:shade val="90000"/>
                    <a:satMod val="250000"/>
                    <a:alpha val="100000"/>
                  </a:schemeClr>
                </a:solidFill>
              </a:rPr>
              <a:t/>
            </a:r>
            <a:br>
              <a:rPr lang="he-IL" dirty="0" smtClean="0">
                <a:solidFill>
                  <a:schemeClr val="tx2">
                    <a:tint val="100000"/>
                    <a:shade val="90000"/>
                    <a:satMod val="250000"/>
                    <a:alpha val="100000"/>
                  </a:schemeClr>
                </a:solidFill>
              </a:rPr>
            </a:br>
            <a:r>
              <a:rPr lang="he-IL" b="1" dirty="0">
                <a:solidFill>
                  <a:schemeClr val="tx2"/>
                </a:solidFill>
                <a:latin typeface="Guttman Yad-Brush" pitchFamily="2" charset="-79"/>
                <a:ea typeface="+mn-ea"/>
                <a:cs typeface="Guttman Yad-Brush" pitchFamily="2" charset="-79"/>
              </a:rPr>
              <a:t>מה </a:t>
            </a:r>
            <a:r>
              <a:rPr lang="he-IL" b="1" dirty="0" smtClean="0">
                <a:solidFill>
                  <a:schemeClr val="tx2"/>
                </a:solidFill>
                <a:latin typeface="Guttman Yad-Brush" pitchFamily="2" charset="-79"/>
                <a:ea typeface="+mn-ea"/>
                <a:cs typeface="Guttman Yad-Brush" pitchFamily="2" charset="-79"/>
              </a:rPr>
              <a:t>יתרום </a:t>
            </a:r>
            <a:r>
              <a:rPr lang="he-IL" b="1" dirty="0">
                <a:solidFill>
                  <a:schemeClr val="tx2"/>
                </a:solidFill>
                <a:latin typeface="Guttman Yad-Brush" pitchFamily="2" charset="-79"/>
                <a:ea typeface="+mn-ea"/>
                <a:cs typeface="Guttman Yad-Brush" pitchFamily="2" charset="-79"/>
              </a:rPr>
              <a:t>לנו הידע על שימור המזון </a:t>
            </a:r>
            <a:r>
              <a:rPr lang="he-IL" dirty="0" smtClean="0">
                <a:solidFill>
                  <a:schemeClr val="tx2">
                    <a:tint val="100000"/>
                    <a:shade val="90000"/>
                    <a:satMod val="250000"/>
                    <a:alpha val="100000"/>
                  </a:schemeClr>
                </a:solidFill>
              </a:rPr>
              <a:t>?</a:t>
            </a:r>
            <a:endParaRPr lang="he-IL" b="1" dirty="0">
              <a:solidFill>
                <a:schemeClr val="tx2">
                  <a:tint val="100000"/>
                  <a:shade val="90000"/>
                  <a:satMod val="250000"/>
                  <a:alpha val="100000"/>
                </a:schemeClr>
              </a:solidFill>
              <a:latin typeface="Arial" pitchFamily="34" charset="0"/>
              <a:cs typeface="Arial" pitchFamily="34" charset="0"/>
            </a:endParaRPr>
          </a:p>
        </p:txBody>
      </p:sp>
      <p:sp>
        <p:nvSpPr>
          <p:cNvPr id="12291" name="מציין מיקום תוכן 2"/>
          <p:cNvSpPr>
            <a:spLocks noGrp="1"/>
          </p:cNvSpPr>
          <p:nvPr>
            <p:ph idx="1"/>
          </p:nvPr>
        </p:nvSpPr>
        <p:spPr>
          <a:xfrm>
            <a:off x="611188" y="1412875"/>
            <a:ext cx="8229600" cy="5400675"/>
          </a:xfrm>
        </p:spPr>
        <p:txBody>
          <a:bodyPr rtlCol="1">
            <a:normAutofit fontScale="77500" lnSpcReduction="20000"/>
          </a:bodyPr>
          <a:lstStyle/>
          <a:p>
            <a:pPr eaLnBrk="1" fontAlgn="auto" hangingPunct="1">
              <a:spcAft>
                <a:spcPts val="0"/>
              </a:spcAft>
              <a:buClr>
                <a:srgbClr val="FF0000"/>
              </a:buClr>
              <a:buFont typeface="Wingdings" pitchFamily="2" charset="2"/>
              <a:buChar char="v"/>
              <a:defRPr/>
            </a:pPr>
            <a:r>
              <a:rPr lang="he-IL" sz="4600" b="1" dirty="0" smtClean="0">
                <a:latin typeface="Guttman Yad-Brush" pitchFamily="2" charset="-79"/>
                <a:cs typeface="Guttman Yad-Brush" pitchFamily="2" charset="-79"/>
              </a:rPr>
              <a:t>נדע כיצד לשמור על מזון טרי לאורך זמן. </a:t>
            </a:r>
          </a:p>
          <a:p>
            <a:pPr eaLnBrk="1" fontAlgn="auto" hangingPunct="1">
              <a:spcAft>
                <a:spcPts val="0"/>
              </a:spcAft>
              <a:buClr>
                <a:srgbClr val="FF0000"/>
              </a:buClr>
              <a:buFont typeface="Arial" pitchFamily="34" charset="0"/>
              <a:buNone/>
              <a:defRPr/>
            </a:pPr>
            <a:endParaRPr lang="he-IL" sz="4600" b="1" dirty="0" smtClean="0">
              <a:latin typeface="Guttman Yad-Brush" pitchFamily="2" charset="-79"/>
              <a:cs typeface="Guttman Yad-Brush" pitchFamily="2" charset="-79"/>
            </a:endParaRPr>
          </a:p>
          <a:p>
            <a:pPr eaLnBrk="1" fontAlgn="auto" hangingPunct="1">
              <a:spcAft>
                <a:spcPts val="0"/>
              </a:spcAft>
              <a:buClr>
                <a:srgbClr val="FF0000"/>
              </a:buClr>
              <a:buFont typeface="Wingdings" pitchFamily="2" charset="2"/>
              <a:buChar char="v"/>
              <a:defRPr/>
            </a:pPr>
            <a:r>
              <a:rPr lang="he-IL" sz="4600" b="1" dirty="0" smtClean="0">
                <a:latin typeface="Guttman Yad-Brush" pitchFamily="2" charset="-79"/>
                <a:cs typeface="Guttman Yad-Brush" pitchFamily="2" charset="-79"/>
              </a:rPr>
              <a:t>נדע להשתמש במזון מגוון גם לא בעונתו.</a:t>
            </a:r>
          </a:p>
          <a:p>
            <a:pPr eaLnBrk="1" fontAlgn="auto" hangingPunct="1">
              <a:spcAft>
                <a:spcPts val="0"/>
              </a:spcAft>
              <a:buClr>
                <a:srgbClr val="FF0000"/>
              </a:buClr>
              <a:buFont typeface="Arial" pitchFamily="34" charset="0"/>
              <a:buNone/>
              <a:defRPr/>
            </a:pPr>
            <a:endParaRPr lang="he-IL" sz="4600" b="1" dirty="0" smtClean="0">
              <a:latin typeface="Guttman Yad-Brush" pitchFamily="2" charset="-79"/>
              <a:cs typeface="Guttman Yad-Brush" pitchFamily="2" charset="-79"/>
            </a:endParaRPr>
          </a:p>
          <a:p>
            <a:pPr eaLnBrk="1" fontAlgn="auto" hangingPunct="1">
              <a:spcAft>
                <a:spcPts val="0"/>
              </a:spcAft>
              <a:buClr>
                <a:srgbClr val="FF0000"/>
              </a:buClr>
              <a:buFont typeface="Wingdings" pitchFamily="2" charset="2"/>
              <a:buChar char="v"/>
              <a:defRPr/>
            </a:pPr>
            <a:r>
              <a:rPr lang="he-IL" sz="4600" b="1" dirty="0" smtClean="0">
                <a:latin typeface="Guttman Yad-Brush" pitchFamily="2" charset="-79"/>
                <a:cs typeface="Guttman Yad-Brush" pitchFamily="2" charset="-79"/>
              </a:rPr>
              <a:t>נוכל להשתמש במזון מגוון גם לא במקום גידולו.</a:t>
            </a:r>
          </a:p>
          <a:p>
            <a:pPr eaLnBrk="1" fontAlgn="auto" hangingPunct="1">
              <a:spcAft>
                <a:spcPts val="0"/>
              </a:spcAft>
              <a:buClr>
                <a:srgbClr val="FF0000"/>
              </a:buClr>
              <a:buFont typeface="Wingdings" pitchFamily="2" charset="2"/>
              <a:buChar char="v"/>
              <a:defRPr/>
            </a:pPr>
            <a:endParaRPr lang="he-IL" sz="4100" b="1" dirty="0" smtClean="0">
              <a:latin typeface="Guttman Yad-Brush" pitchFamily="2" charset="-79"/>
              <a:cs typeface="Guttman Yad-Brush" pitchFamily="2" charset="-79"/>
            </a:endParaRPr>
          </a:p>
          <a:p>
            <a:pPr eaLnBrk="1" fontAlgn="auto" hangingPunct="1">
              <a:spcAft>
                <a:spcPts val="0"/>
              </a:spcAft>
              <a:defRPr/>
            </a:pPr>
            <a:endParaRPr lang="he-IL" b="1" dirty="0" smtClean="0">
              <a:latin typeface="Arial" pitchFamily="34" charset="0"/>
            </a:endParaRPr>
          </a:p>
          <a:p>
            <a:pPr algn="ctr" eaLnBrk="1" fontAlgn="auto" hangingPunct="1">
              <a:spcAft>
                <a:spcPts val="0"/>
              </a:spcAft>
              <a:buFont typeface="Arial" pitchFamily="34" charset="0"/>
              <a:buNone/>
              <a:defRPr/>
            </a:pPr>
            <a:r>
              <a:rPr lang="he-IL" b="1" dirty="0" smtClean="0">
                <a:latin typeface="Arial" pitchFamily="34" charset="0"/>
              </a:rPr>
              <a:t>  </a:t>
            </a:r>
            <a:endParaRPr lang="he-IL" sz="4600" b="1" dirty="0" smtClean="0">
              <a:latin typeface="Guttman Yad-Brush" pitchFamily="2" charset="-79"/>
              <a:cs typeface="Guttman Yad-Brush" pitchFamily="2" charset="-79"/>
            </a:endParaRPr>
          </a:p>
          <a:p>
            <a:pPr eaLnBrk="1" fontAlgn="auto" hangingPunct="1">
              <a:spcAft>
                <a:spcPts val="0"/>
              </a:spcAft>
              <a:buFont typeface="Wingdings 2" pitchFamily="18" charset="2"/>
              <a:buNone/>
              <a:defRPr/>
            </a:pPr>
            <a:endParaRPr lang="he-IL" dirty="0" smtClean="0"/>
          </a:p>
          <a:p>
            <a:pPr eaLnBrk="1" fontAlgn="auto" hangingPunct="1">
              <a:spcAft>
                <a:spcPts val="0"/>
              </a:spcAft>
              <a:defRPr/>
            </a:pPr>
            <a:endParaRPr lang="he-IL"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p:cTn id="12"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p:cTn id="17" dur="10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3000"/>
                            </p:stCondLst>
                            <p:childTnLst>
                              <p:par>
                                <p:cTn id="20" presetID="23" presetClass="entr" presetSubtype="16" fill="hold" grpId="0" nodeType="after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 calcmode="lin" valueType="num">
                                      <p:cBhvr>
                                        <p:cTn id="22" dur="10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12291">
                                            <p:txEl>
                                              <p:pRg st="4" end="4"/>
                                            </p:txEl>
                                          </p:spTgt>
                                        </p:tgtEl>
                                        <p:attrNameLst>
                                          <p:attrName>ppt_h</p:attrName>
                                        </p:attrNameLst>
                                      </p:cBhvr>
                                      <p:tavLst>
                                        <p:tav tm="0">
                                          <p:val>
                                            <p:fltVal val="0"/>
                                          </p:val>
                                        </p:tav>
                                        <p:tav tm="100000">
                                          <p:val>
                                            <p:strVal val="#ppt_h"/>
                                          </p:val>
                                        </p:tav>
                                      </p:tavLst>
                                    </p:anim>
                                  </p:childTnLst>
                                </p:cTn>
                              </p:par>
                            </p:childTnLst>
                          </p:cTn>
                        </p:par>
                        <p:par>
                          <p:cTn id="24" fill="hold">
                            <p:stCondLst>
                              <p:cond delay="4000"/>
                            </p:stCondLst>
                            <p:childTnLst>
                              <p:par>
                                <p:cTn id="25" presetID="23" presetClass="entr" presetSubtype="16" fill="hold" grpId="0" nodeType="after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 calcmode="lin" valueType="num">
                                      <p:cBhvr>
                                        <p:cTn id="27" dur="1000" fill="hold"/>
                                        <p:tgtEl>
                                          <p:spTgt spid="12291">
                                            <p:txEl>
                                              <p:pRg st="7" end="7"/>
                                            </p:txEl>
                                          </p:spTgt>
                                        </p:tgtEl>
                                        <p:attrNameLst>
                                          <p:attrName>ppt_w</p:attrName>
                                        </p:attrNameLst>
                                      </p:cBhvr>
                                      <p:tavLst>
                                        <p:tav tm="0">
                                          <p:val>
                                            <p:fltVal val="0"/>
                                          </p:val>
                                        </p:tav>
                                        <p:tav tm="100000">
                                          <p:val>
                                            <p:strVal val="#ppt_w"/>
                                          </p:val>
                                        </p:tav>
                                      </p:tavLst>
                                    </p:anim>
                                    <p:anim calcmode="lin" valueType="num">
                                      <p:cBhvr>
                                        <p:cTn id="28" dur="1000" fill="hold"/>
                                        <p:tgtEl>
                                          <p:spTgt spid="1229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2060848"/>
            <a:ext cx="7075976" cy="1877437"/>
          </a:xfrm>
          <a:prstGeom prst="rect">
            <a:avLst/>
          </a:prstGeom>
          <a:noFill/>
        </p:spPr>
        <p:txBody>
          <a:bodyPr wrap="square" rtlCol="1">
            <a:spAutoFit/>
          </a:bodyPr>
          <a:lstStyle/>
          <a:p>
            <a:r>
              <a:rPr lang="he-IL" sz="2800" b="1" dirty="0" smtClean="0">
                <a:latin typeface="Guttman Yad-Brush" pitchFamily="2" charset="-79"/>
                <a:cs typeface="+mn-cs"/>
              </a:rPr>
              <a:t>המשותף בין כל אותן שיטות לשימור מזון  הוא העובדה  שכולן יוצרות תנאים</a:t>
            </a:r>
            <a:r>
              <a:rPr lang="he-IL" sz="3200" b="1" dirty="0" smtClean="0">
                <a:latin typeface="Guttman Yad-Brush" pitchFamily="2" charset="-79"/>
                <a:cs typeface="+mn-cs"/>
              </a:rPr>
              <a:t> </a:t>
            </a:r>
            <a:r>
              <a:rPr lang="he-IL" sz="3200" b="1" dirty="0" smtClean="0">
                <a:solidFill>
                  <a:srgbClr val="FF0000"/>
                </a:solidFill>
                <a:latin typeface="Guttman Yad-Brush" pitchFamily="2" charset="-79"/>
                <a:cs typeface="+mn-cs"/>
              </a:rPr>
              <a:t>שמונעים</a:t>
            </a:r>
            <a:r>
              <a:rPr lang="he-IL" sz="3200" b="1" dirty="0" smtClean="0">
                <a:latin typeface="Guttman Yad-Brush" pitchFamily="2" charset="-79"/>
                <a:cs typeface="+mn-cs"/>
              </a:rPr>
              <a:t> </a:t>
            </a:r>
            <a:r>
              <a:rPr lang="he-IL" sz="2800" b="1" dirty="0" smtClean="0">
                <a:latin typeface="Guttman Yad-Brush" pitchFamily="2" charset="-79"/>
                <a:cs typeface="+mn-cs"/>
              </a:rPr>
              <a:t>את התפתחותם של החיידקים  והפטריות שעלולים לקלקל את המזון שלנו. </a:t>
            </a:r>
            <a:endParaRPr lang="he-IL" sz="2800"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מעוגל 1"/>
          <p:cNvSpPr/>
          <p:nvPr/>
        </p:nvSpPr>
        <p:spPr bwMode="auto">
          <a:xfrm>
            <a:off x="540321" y="332656"/>
            <a:ext cx="8208961" cy="1151409"/>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7200" dirty="0" smtClean="0"/>
              <a:t>עיקרון שימור המזון</a:t>
            </a:r>
            <a:endParaRPr lang="he-IL" sz="7200" dirty="0"/>
          </a:p>
        </p:txBody>
      </p:sp>
      <p:cxnSp>
        <p:nvCxnSpPr>
          <p:cNvPr id="3" name="מחבר חץ ישר 2"/>
          <p:cNvCxnSpPr/>
          <p:nvPr/>
        </p:nvCxnSpPr>
        <p:spPr bwMode="auto">
          <a:xfrm>
            <a:off x="6084168" y="1556073"/>
            <a:ext cx="936104" cy="504056"/>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4" name="מחבר חץ ישר 3"/>
          <p:cNvCxnSpPr/>
          <p:nvPr/>
        </p:nvCxnSpPr>
        <p:spPr bwMode="auto">
          <a:xfrm flipH="1">
            <a:off x="1979712" y="1556073"/>
            <a:ext cx="1080120" cy="576064"/>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sp>
        <p:nvSpPr>
          <p:cNvPr id="5" name="מלבן מעוגל 4"/>
          <p:cNvSpPr/>
          <p:nvPr/>
        </p:nvSpPr>
        <p:spPr bwMode="auto">
          <a:xfrm>
            <a:off x="5436096" y="2204864"/>
            <a:ext cx="3312368" cy="129614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lvl="0" algn="ctr"/>
            <a:r>
              <a:rPr lang="he-IL" sz="2400" b="1" dirty="0" smtClean="0">
                <a:solidFill>
                  <a:schemeClr val="tx1">
                    <a:lumMod val="95000"/>
                    <a:lumOff val="5000"/>
                  </a:schemeClr>
                </a:solidFill>
              </a:rPr>
              <a:t>עיכוב</a:t>
            </a:r>
            <a:r>
              <a:rPr lang="he-IL" sz="2000" b="1" dirty="0" smtClean="0"/>
              <a:t> ההתרבות של החיידקים במזון </a:t>
            </a:r>
            <a:endParaRPr lang="he-IL" sz="2000" b="1" dirty="0"/>
          </a:p>
        </p:txBody>
      </p:sp>
      <p:sp>
        <p:nvSpPr>
          <p:cNvPr id="6" name="מלבן מעוגל 5"/>
          <p:cNvSpPr/>
          <p:nvPr/>
        </p:nvSpPr>
        <p:spPr bwMode="auto">
          <a:xfrm>
            <a:off x="323528" y="2204864"/>
            <a:ext cx="3096344" cy="129614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lvl="0" algn="ctr"/>
            <a:r>
              <a:rPr lang="he-IL" sz="2400" b="1" dirty="0" smtClean="0">
                <a:solidFill>
                  <a:schemeClr val="tx1">
                    <a:lumMod val="95000"/>
                    <a:lumOff val="5000"/>
                  </a:schemeClr>
                </a:solidFill>
              </a:rPr>
              <a:t>סילוק</a:t>
            </a:r>
            <a:r>
              <a:rPr lang="he-IL" sz="2000" b="1" dirty="0" smtClean="0"/>
              <a:t> המיקרואורגניזמים</a:t>
            </a:r>
          </a:p>
          <a:p>
            <a:pPr lvl="0" algn="ctr"/>
            <a:r>
              <a:rPr lang="he-IL" sz="2000" b="1" dirty="0" smtClean="0"/>
              <a:t> מן המזון</a:t>
            </a:r>
            <a:endParaRPr lang="he-IL" sz="2000" b="1" dirty="0"/>
          </a:p>
        </p:txBody>
      </p:sp>
      <p:cxnSp>
        <p:nvCxnSpPr>
          <p:cNvPr id="7" name="מחבר חץ ישר 6"/>
          <p:cNvCxnSpPr/>
          <p:nvPr/>
        </p:nvCxnSpPr>
        <p:spPr bwMode="auto">
          <a:xfrm>
            <a:off x="7092280" y="3501008"/>
            <a:ext cx="0" cy="305023"/>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8" name="מחבר חץ ישר 7"/>
          <p:cNvCxnSpPr/>
          <p:nvPr/>
        </p:nvCxnSpPr>
        <p:spPr bwMode="auto">
          <a:xfrm>
            <a:off x="3131840" y="3573016"/>
            <a:ext cx="0" cy="360040"/>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9" name="מחבר חץ ישר 8"/>
          <p:cNvCxnSpPr/>
          <p:nvPr/>
        </p:nvCxnSpPr>
        <p:spPr bwMode="auto">
          <a:xfrm flipH="1">
            <a:off x="971600" y="3573016"/>
            <a:ext cx="12700" cy="360040"/>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sp>
        <p:nvSpPr>
          <p:cNvPr id="10" name="מלבן מעוגל 9"/>
          <p:cNvSpPr/>
          <p:nvPr/>
        </p:nvSpPr>
        <p:spPr bwMode="auto">
          <a:xfrm>
            <a:off x="5039544" y="3861048"/>
            <a:ext cx="4104456" cy="129614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lvl="0" algn="ctr"/>
            <a:r>
              <a:rPr lang="he-IL" sz="2000" b="1" dirty="0" smtClean="0"/>
              <a:t>שינוי התנאים המיטביים הנחוצים להתרבות  המיקרואורגניזמים</a:t>
            </a:r>
          </a:p>
        </p:txBody>
      </p:sp>
      <p:sp>
        <p:nvSpPr>
          <p:cNvPr id="11" name="מלבן מעוגל 10"/>
          <p:cNvSpPr/>
          <p:nvPr/>
        </p:nvSpPr>
        <p:spPr bwMode="auto">
          <a:xfrm>
            <a:off x="2627784" y="4005064"/>
            <a:ext cx="1090613" cy="57606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2000" b="1" dirty="0"/>
              <a:t>עיקור</a:t>
            </a:r>
          </a:p>
        </p:txBody>
      </p:sp>
      <p:sp>
        <p:nvSpPr>
          <p:cNvPr id="12" name="מלבן מעוגל 11"/>
          <p:cNvSpPr/>
          <p:nvPr/>
        </p:nvSpPr>
        <p:spPr bwMode="auto">
          <a:xfrm>
            <a:off x="467544" y="4005064"/>
            <a:ext cx="1090613" cy="57606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2000" b="1" dirty="0" smtClean="0"/>
              <a:t>חיטוי</a:t>
            </a:r>
            <a:endParaRPr lang="he-IL" sz="2000" b="1" dirty="0"/>
          </a:p>
        </p:txBody>
      </p:sp>
      <p:cxnSp>
        <p:nvCxnSpPr>
          <p:cNvPr id="13" name="מחבר חץ ישר 12"/>
          <p:cNvCxnSpPr/>
          <p:nvPr/>
        </p:nvCxnSpPr>
        <p:spPr bwMode="auto">
          <a:xfrm flipH="1">
            <a:off x="8532440" y="5157192"/>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14" name="מחבר חץ ישר 13"/>
          <p:cNvCxnSpPr/>
          <p:nvPr/>
        </p:nvCxnSpPr>
        <p:spPr bwMode="auto">
          <a:xfrm flipH="1">
            <a:off x="7380312" y="5157192"/>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15" name="מחבר חץ ישר 14"/>
          <p:cNvCxnSpPr/>
          <p:nvPr/>
        </p:nvCxnSpPr>
        <p:spPr bwMode="auto">
          <a:xfrm flipH="1">
            <a:off x="6300192" y="5157192"/>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cxnSp>
        <p:nvCxnSpPr>
          <p:cNvPr id="16" name="מחבר חץ ישר 15"/>
          <p:cNvCxnSpPr/>
          <p:nvPr/>
        </p:nvCxnSpPr>
        <p:spPr bwMode="auto">
          <a:xfrm flipH="1">
            <a:off x="5220072" y="5085184"/>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sp>
        <p:nvSpPr>
          <p:cNvPr id="17" name="מלבן מעוגל 16"/>
          <p:cNvSpPr/>
          <p:nvPr/>
        </p:nvSpPr>
        <p:spPr bwMode="auto">
          <a:xfrm>
            <a:off x="8054528" y="5805264"/>
            <a:ext cx="1089472" cy="648072"/>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2000" b="1" dirty="0"/>
              <a:t>קירור</a:t>
            </a:r>
            <a:r>
              <a:rPr lang="he-IL" dirty="0"/>
              <a:t> </a:t>
            </a:r>
          </a:p>
        </p:txBody>
      </p:sp>
      <p:sp>
        <p:nvSpPr>
          <p:cNvPr id="18" name="מלבן מעוגל 17"/>
          <p:cNvSpPr/>
          <p:nvPr/>
        </p:nvSpPr>
        <p:spPr bwMode="auto">
          <a:xfrm>
            <a:off x="6876256" y="5805264"/>
            <a:ext cx="1089472" cy="648072"/>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b="1" dirty="0" smtClean="0"/>
              <a:t>שינוי</a:t>
            </a:r>
          </a:p>
          <a:p>
            <a:pPr algn="ctr" fontAlgn="auto">
              <a:spcBef>
                <a:spcPts val="0"/>
              </a:spcBef>
              <a:spcAft>
                <a:spcPts val="0"/>
              </a:spcAft>
              <a:defRPr/>
            </a:pPr>
            <a:r>
              <a:rPr lang="he-IL" b="1" dirty="0" smtClean="0"/>
              <a:t> </a:t>
            </a:r>
            <a:r>
              <a:rPr lang="en-US" b="1" dirty="0" smtClean="0"/>
              <a:t>pH</a:t>
            </a:r>
            <a:r>
              <a:rPr lang="he-IL" dirty="0" smtClean="0"/>
              <a:t> </a:t>
            </a:r>
            <a:endParaRPr lang="he-IL" dirty="0"/>
          </a:p>
        </p:txBody>
      </p:sp>
      <p:sp>
        <p:nvSpPr>
          <p:cNvPr id="19" name="מלבן מעוגל 18"/>
          <p:cNvSpPr/>
          <p:nvPr/>
        </p:nvSpPr>
        <p:spPr bwMode="auto">
          <a:xfrm>
            <a:off x="5868144" y="5805264"/>
            <a:ext cx="1008112" cy="720799"/>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2000" b="1" dirty="0"/>
              <a:t>יבוש</a:t>
            </a:r>
          </a:p>
        </p:txBody>
      </p:sp>
      <p:sp>
        <p:nvSpPr>
          <p:cNvPr id="20" name="מלבן מעוגל 19"/>
          <p:cNvSpPr/>
          <p:nvPr/>
        </p:nvSpPr>
        <p:spPr bwMode="auto">
          <a:xfrm>
            <a:off x="4283968" y="5661248"/>
            <a:ext cx="1584176" cy="942404"/>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fontAlgn="auto">
              <a:spcBef>
                <a:spcPts val="0"/>
              </a:spcBef>
              <a:spcAft>
                <a:spcPts val="0"/>
              </a:spcAft>
              <a:defRPr/>
            </a:pPr>
            <a:r>
              <a:rPr lang="he-IL" sz="1600" b="1" dirty="0"/>
              <a:t>שינוי</a:t>
            </a:r>
          </a:p>
          <a:p>
            <a:pPr algn="ctr" fontAlgn="auto">
              <a:spcBef>
                <a:spcPts val="0"/>
              </a:spcBef>
              <a:spcAft>
                <a:spcPts val="0"/>
              </a:spcAft>
              <a:defRPr/>
            </a:pPr>
            <a:r>
              <a:rPr lang="he-IL" sz="1600" b="1" dirty="0"/>
              <a:t>הרכב </a:t>
            </a:r>
            <a:r>
              <a:rPr lang="he-IL" sz="1600" b="1" dirty="0" smtClean="0"/>
              <a:t>המומסים </a:t>
            </a:r>
            <a:r>
              <a:rPr lang="he-IL" sz="1600" b="1" dirty="0"/>
              <a:t>וריכוזם</a:t>
            </a:r>
          </a:p>
        </p:txBody>
      </p:sp>
      <p:sp>
        <p:nvSpPr>
          <p:cNvPr id="21" name="מלבן מעוגל 20"/>
          <p:cNvSpPr/>
          <p:nvPr/>
        </p:nvSpPr>
        <p:spPr bwMode="auto">
          <a:xfrm>
            <a:off x="1907704" y="5229200"/>
            <a:ext cx="2304256" cy="1628800"/>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lvl="0" algn="ctr"/>
            <a:r>
              <a:rPr lang="he-IL" sz="2000" b="1" dirty="0" smtClean="0"/>
              <a:t>סילוק</a:t>
            </a:r>
            <a:r>
              <a:rPr lang="he-IL" sz="2000" b="1" dirty="0" smtClean="0">
                <a:solidFill>
                  <a:schemeClr val="accent5">
                    <a:lumMod val="75000"/>
                  </a:schemeClr>
                </a:solidFill>
              </a:rPr>
              <a:t> </a:t>
            </a:r>
            <a:r>
              <a:rPr lang="he-IL" sz="2000" b="1" dirty="0" smtClean="0">
                <a:solidFill>
                  <a:schemeClr val="tx2">
                    <a:lumMod val="75000"/>
                  </a:schemeClr>
                </a:solidFill>
                <a:effectLst>
                  <a:outerShdw blurRad="38100" dist="38100" dir="2700000" algn="tl">
                    <a:srgbClr val="000000">
                      <a:alpha val="43137"/>
                    </a:srgbClr>
                  </a:outerShdw>
                </a:effectLst>
              </a:rPr>
              <a:t>כל צורות החיים </a:t>
            </a:r>
            <a:r>
              <a:rPr lang="he-IL" sz="2000" b="1" dirty="0" smtClean="0"/>
              <a:t>של המיקרואורגניזמים,</a:t>
            </a:r>
          </a:p>
          <a:p>
            <a:pPr lvl="0" algn="ctr"/>
            <a:r>
              <a:rPr lang="he-IL" sz="2000" b="1" dirty="0" smtClean="0">
                <a:solidFill>
                  <a:schemeClr val="tx2">
                    <a:lumMod val="75000"/>
                  </a:schemeClr>
                </a:solidFill>
                <a:effectLst>
                  <a:outerShdw blurRad="38100" dist="38100" dir="2700000" algn="tl">
                    <a:srgbClr val="000000">
                      <a:alpha val="43137"/>
                    </a:srgbClr>
                  </a:outerShdw>
                </a:effectLst>
              </a:rPr>
              <a:t> כולל </a:t>
            </a:r>
            <a:r>
              <a:rPr lang="he-IL" sz="2000" b="1" dirty="0" smtClean="0">
                <a:solidFill>
                  <a:schemeClr val="tx2">
                    <a:lumMod val="75000"/>
                  </a:schemeClr>
                </a:solidFill>
                <a:effectLst>
                  <a:outerShdw blurRad="38100" dist="38100" dir="2700000" algn="tl">
                    <a:srgbClr val="000000">
                      <a:alpha val="43137"/>
                    </a:srgbClr>
                  </a:outerShdw>
                </a:effectLst>
                <a:hlinkClick r:id="" action="ppaction://hlinkshowjump?jump=nextslide"/>
              </a:rPr>
              <a:t>הנבגים</a:t>
            </a:r>
            <a:endParaRPr lang="he-IL" sz="2000" b="1" dirty="0">
              <a:solidFill>
                <a:schemeClr val="tx2">
                  <a:lumMod val="75000"/>
                </a:schemeClr>
              </a:solidFill>
              <a:effectLst>
                <a:outerShdw blurRad="38100" dist="38100" dir="2700000" algn="tl">
                  <a:srgbClr val="000000">
                    <a:alpha val="43137"/>
                  </a:srgbClr>
                </a:outerShdw>
              </a:effectLst>
            </a:endParaRPr>
          </a:p>
        </p:txBody>
      </p:sp>
      <p:cxnSp>
        <p:nvCxnSpPr>
          <p:cNvPr id="22" name="מחבר חץ ישר 21"/>
          <p:cNvCxnSpPr/>
          <p:nvPr/>
        </p:nvCxnSpPr>
        <p:spPr bwMode="auto">
          <a:xfrm flipH="1">
            <a:off x="3131840" y="4581128"/>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sp>
        <p:nvSpPr>
          <p:cNvPr id="23" name="מלבן מעוגל 22"/>
          <p:cNvSpPr/>
          <p:nvPr/>
        </p:nvSpPr>
        <p:spPr bwMode="auto">
          <a:xfrm>
            <a:off x="0" y="5229200"/>
            <a:ext cx="1979712" cy="1628800"/>
          </a:xfrm>
          <a:prstGeom prst="roundRect">
            <a:avLst/>
          </a:prstGeom>
          <a:ln/>
        </p:spPr>
        <p:style>
          <a:lnRef idx="1">
            <a:schemeClr val="accent4"/>
          </a:lnRef>
          <a:fillRef idx="3">
            <a:schemeClr val="accent4"/>
          </a:fillRef>
          <a:effectRef idx="2">
            <a:schemeClr val="accent4"/>
          </a:effectRef>
          <a:fontRef idx="minor">
            <a:schemeClr val="lt1"/>
          </a:fontRef>
        </p:style>
        <p:txBody>
          <a:bodyPr rtlCol="1" anchor="ctr"/>
          <a:lstStyle/>
          <a:p>
            <a:pPr lvl="0" algn="ctr"/>
            <a:r>
              <a:rPr lang="he-IL" sz="2000" b="1" dirty="0" smtClean="0"/>
              <a:t>השמדת החיידקים </a:t>
            </a:r>
          </a:p>
          <a:p>
            <a:pPr lvl="0" algn="ctr"/>
            <a:r>
              <a:rPr lang="he-IL" sz="2000" b="1" dirty="0" smtClean="0"/>
              <a:t> בעלי יכולת הדבקה (</a:t>
            </a:r>
            <a:r>
              <a:rPr lang="he-IL" sz="2000" b="1" dirty="0" smtClean="0">
                <a:solidFill>
                  <a:schemeClr val="tx2">
                    <a:lumMod val="75000"/>
                  </a:schemeClr>
                </a:solidFill>
                <a:effectLst>
                  <a:outerShdw blurRad="38100" dist="38100" dir="2700000" algn="tl">
                    <a:srgbClr val="000000">
                      <a:alpha val="43137"/>
                    </a:srgbClr>
                  </a:outerShdw>
                </a:effectLst>
              </a:rPr>
              <a:t>אין הרג של נבגים</a:t>
            </a:r>
            <a:r>
              <a:rPr lang="he-IL" sz="2000" b="1" dirty="0" smtClean="0"/>
              <a:t>) </a:t>
            </a:r>
            <a:endParaRPr lang="he-IL" sz="2000" b="1" dirty="0"/>
          </a:p>
        </p:txBody>
      </p:sp>
      <p:cxnSp>
        <p:nvCxnSpPr>
          <p:cNvPr id="25" name="מחבר חץ ישר 24"/>
          <p:cNvCxnSpPr/>
          <p:nvPr/>
        </p:nvCxnSpPr>
        <p:spPr bwMode="auto">
          <a:xfrm flipH="1">
            <a:off x="971600" y="4581128"/>
            <a:ext cx="12700" cy="593055"/>
          </a:xfrm>
          <a:prstGeom prst="straightConnector1">
            <a:avLst/>
          </a:prstGeom>
          <a:ln>
            <a:tailEnd type="arrow"/>
          </a:ln>
        </p:spPr>
        <p:style>
          <a:lnRef idx="1">
            <a:schemeClr val="accent4"/>
          </a:lnRef>
          <a:fillRef idx="3">
            <a:schemeClr val="accent4"/>
          </a:fillRef>
          <a:effectRef idx="2">
            <a:schemeClr val="accent4"/>
          </a:effectRef>
          <a:fontRef idx="minor">
            <a:schemeClr val="lt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amond(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amond(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amond(in)">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amond(in)">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diamond(in)">
                                      <p:cBhvr>
                                        <p:cTn id="47" dur="2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amond(in)">
                                      <p:cBhvr>
                                        <p:cTn id="52" dur="2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amond(in)">
                                      <p:cBhvr>
                                        <p:cTn id="57" dur="20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diamond(in)">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amond(in)">
                                      <p:cBhvr>
                                        <p:cTn id="67" dur="2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nodeType="click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diamond(in)">
                                      <p:cBhvr>
                                        <p:cTn id="72" dur="2000"/>
                                        <p:tgtEl>
                                          <p:spTgt spid="4"/>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diamond(in)">
                                      <p:cBhvr>
                                        <p:cTn id="77" dur="2000"/>
                                        <p:tgtEl>
                                          <p:spTgt spid="6"/>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diamond(in)">
                                      <p:cBhvr>
                                        <p:cTn id="82" dur="20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grpId="1" nodeType="click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diamond(in)">
                                      <p:cBhvr>
                                        <p:cTn id="87" dur="2000"/>
                                        <p:tgtEl>
                                          <p:spTgt spid="11"/>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diamond(in)">
                                      <p:cBhvr>
                                        <p:cTn id="92" dur="2000"/>
                                        <p:tgtEl>
                                          <p:spTgt spid="22"/>
                                        </p:tgtEl>
                                      </p:cBhvr>
                                    </p:animEffect>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diamond(in)">
                                      <p:cBhvr>
                                        <p:cTn id="97" dur="20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8" presetClass="entr" presetSubtype="16" fill="hold" nodeType="clickEffect">
                                  <p:stCondLst>
                                    <p:cond delay="0"/>
                                  </p:stCondLst>
                                  <p:childTnLst>
                                    <p:set>
                                      <p:cBhvr>
                                        <p:cTn id="101" dur="1" fill="hold">
                                          <p:stCondLst>
                                            <p:cond delay="0"/>
                                          </p:stCondLst>
                                        </p:cTn>
                                        <p:tgtEl>
                                          <p:spTgt spid="9"/>
                                        </p:tgtEl>
                                        <p:attrNameLst>
                                          <p:attrName>style.visibility</p:attrName>
                                        </p:attrNameLst>
                                      </p:cBhvr>
                                      <p:to>
                                        <p:strVal val="visible"/>
                                      </p:to>
                                    </p:set>
                                    <p:animEffect transition="in" filter="diamond(in)">
                                      <p:cBhvr>
                                        <p:cTn id="102" dur="2000"/>
                                        <p:tgtEl>
                                          <p:spTgt spid="9"/>
                                        </p:tgtEl>
                                      </p:cBhvr>
                                    </p:animEffect>
                                  </p:childTnLst>
                                </p:cTn>
                              </p:par>
                            </p:childTnLst>
                          </p:cTn>
                        </p:par>
                      </p:childTnLst>
                    </p:cTn>
                  </p:par>
                  <p:par>
                    <p:cTn id="103" fill="hold">
                      <p:stCondLst>
                        <p:cond delay="indefinite"/>
                      </p:stCondLst>
                      <p:childTnLst>
                        <p:par>
                          <p:cTn id="104" fill="hold">
                            <p:stCondLst>
                              <p:cond delay="0"/>
                            </p:stCondLst>
                            <p:childTnLst>
                              <p:par>
                                <p:cTn id="105" presetID="8" presetClass="entr" presetSubtype="16"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diamond(in)">
                                      <p:cBhvr>
                                        <p:cTn id="107" dur="20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8" presetClass="entr" presetSubtype="16" fill="hold"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diamond(in)">
                                      <p:cBhvr>
                                        <p:cTn id="112" dur="200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8" presetClass="entr" presetSubtype="16" fill="hold" grpId="0" nodeType="clickEffect">
                                  <p:stCondLst>
                                    <p:cond delay="0"/>
                                  </p:stCondLst>
                                  <p:childTnLst>
                                    <p:set>
                                      <p:cBhvr>
                                        <p:cTn id="116" dur="1" fill="hold">
                                          <p:stCondLst>
                                            <p:cond delay="0"/>
                                          </p:stCondLst>
                                        </p:cTn>
                                        <p:tgtEl>
                                          <p:spTgt spid="23"/>
                                        </p:tgtEl>
                                        <p:attrNameLst>
                                          <p:attrName>style.visibility</p:attrName>
                                        </p:attrNameLst>
                                      </p:cBhvr>
                                      <p:to>
                                        <p:strVal val="visible"/>
                                      </p:to>
                                    </p:set>
                                    <p:animEffect transition="in" filter="diamond(in)">
                                      <p:cBhvr>
                                        <p:cTn id="11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10" grpId="0" animBg="1"/>
      <p:bldP spid="11" grpId="1" animBg="1"/>
      <p:bldP spid="12" grpId="0" animBg="1"/>
      <p:bldP spid="17" grpId="0" animBg="1"/>
      <p:bldP spid="18" grpId="0" animBg="1"/>
      <p:bldP spid="19" grpId="0" animBg="1"/>
      <p:bldP spid="20" grpId="0" animBg="1"/>
      <p:bldP spid="21"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7624" y="908720"/>
            <a:ext cx="6768752" cy="4801314"/>
          </a:xfrm>
          <a:prstGeom prst="rect">
            <a:avLst/>
          </a:prstGeom>
          <a:noFill/>
        </p:spPr>
        <p:txBody>
          <a:bodyPr wrap="square" rtlCol="1">
            <a:spAutoFit/>
          </a:bodyPr>
          <a:lstStyle/>
          <a:p>
            <a:r>
              <a:rPr lang="he-IL" sz="2400" b="1" dirty="0" smtClean="0">
                <a:solidFill>
                  <a:schemeClr val="tx2">
                    <a:lumMod val="60000"/>
                    <a:lumOff val="40000"/>
                  </a:schemeClr>
                </a:solidFill>
                <a:effectLst>
                  <a:outerShdw blurRad="38100" dist="38100" dir="2700000" algn="tl">
                    <a:srgbClr val="000000">
                      <a:alpha val="43137"/>
                    </a:srgbClr>
                  </a:outerShdw>
                </a:effectLst>
              </a:rPr>
              <a:t>נבגים-</a:t>
            </a:r>
            <a:r>
              <a:rPr lang="he-IL" sz="2400" b="1" dirty="0" smtClean="0"/>
              <a:t> צורת חיים של חיידקים. הנבג הוא חיידק שנכנס למצב של חילוף חומרים איטי מאד עד למצב של חוסר פעילות . תופעה זו קורית אצל חלק מהחיידקים, והיא מתרחשת כאשר התנאים הסביבתיים הדרושים לו לקיום תהליכי החיים נהיים גרועים.</a:t>
            </a:r>
          </a:p>
          <a:p>
            <a:r>
              <a:rPr lang="he-IL" sz="2400" b="1" dirty="0" smtClean="0"/>
              <a:t>החיידק לא מת אלא עובר למצב של "תרדמת". צורה זו מגנה על החיידק מפני שינויים קיצוניים כמו קור, חום, יובש ועוד, ומאפשרת לחיידק לעבור את התקופה הסביבתית הקשה מבלי שהוא ניזוק..</a:t>
            </a:r>
          </a:p>
          <a:p>
            <a:r>
              <a:rPr lang="he-IL" sz="2400" b="1" dirty="0" smtClean="0"/>
              <a:t>כשתנאי הסביבה הופכים להיות לטובים יותר הנבג עובר ממצב של תרדמת למצב של חיידק פעיל המבצע חילוף חומרים רגיל.</a:t>
            </a:r>
          </a:p>
          <a:p>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a:xfrm>
            <a:off x="467544" y="2708920"/>
            <a:ext cx="82296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he-IL" dirty="0" smtClean="0"/>
              <a:t>דרכים לסילוק המיקרואורגניזמים</a:t>
            </a:r>
            <a:br>
              <a:rPr lang="he-IL" dirty="0" smtClean="0"/>
            </a:br>
            <a:r>
              <a:rPr lang="he-IL" dirty="0" smtClean="0"/>
              <a:t> מן המזון</a:t>
            </a:r>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2929</TotalTime>
  <Words>1783</Words>
  <Application>Microsoft Office PowerPoint</Application>
  <PresentationFormat>‫הצגה על המסך (4:3)</PresentationFormat>
  <Paragraphs>227</Paragraphs>
  <Slides>29</Slides>
  <Notes>12</Notes>
  <HiddenSlides>0</HiddenSlides>
  <MMClips>0</MMClips>
  <ScaleCrop>false</ScaleCrop>
  <HeadingPairs>
    <vt:vector size="4" baseType="variant">
      <vt:variant>
        <vt:lpstr>ערכת נושא</vt:lpstr>
      </vt:variant>
      <vt:variant>
        <vt:i4>1</vt:i4>
      </vt:variant>
      <vt:variant>
        <vt:lpstr>כותרות שקופיות</vt:lpstr>
      </vt:variant>
      <vt:variant>
        <vt:i4>29</vt:i4>
      </vt:variant>
    </vt:vector>
  </HeadingPairs>
  <TitlesOfParts>
    <vt:vector size="30" baseType="lpstr">
      <vt:lpstr>ערכת נושא Office</vt:lpstr>
      <vt:lpstr>שימור  מזון</vt:lpstr>
      <vt:lpstr>שקופית 2</vt:lpstr>
      <vt:lpstr>הסטוריה של שימור המזון שימור מזון בתקופת התנ"ך</vt:lpstr>
      <vt:lpstr>הסטוריה של שימור המזון-המשך   צבאות נפוליון (1799) וקופסאות השימורים.</vt:lpstr>
      <vt:lpstr> מה יתרום לנו הידע על שימור המזון ?</vt:lpstr>
      <vt:lpstr>שקופית 6</vt:lpstr>
      <vt:lpstr>שקופית 7</vt:lpstr>
      <vt:lpstr>שקופית 8</vt:lpstr>
      <vt:lpstr>דרכים לסילוק המיקרואורגניזמים  מן המזון</vt:lpstr>
      <vt:lpstr>שקופית 10</vt:lpstr>
      <vt:lpstr>שקופית 11</vt:lpstr>
      <vt:lpstr>שיטת כימיות </vt:lpstr>
      <vt:lpstr>שיטה פיזיקאלית </vt:lpstr>
      <vt:lpstr>שקופית 14</vt:lpstr>
      <vt:lpstr>שקופית 15</vt:lpstr>
      <vt:lpstr>שיטת הסינון</vt:lpstr>
      <vt:lpstr>שיטת ההקרנה</vt:lpstr>
      <vt:lpstr>שיטת החימום</vt:lpstr>
      <vt:lpstr>החימום  כשיטה לעיקור וכשיטה לחיטוי (פיסטור),  מה ההבדל? </vt:lpstr>
      <vt:lpstr>החימום  כשיטה לעיקור וכשיטה לחיטוי (פיסטור),  מה ההבדל? </vt:lpstr>
      <vt:lpstr>טבלה מסכמת המשווה בין  תהליך העיקור והפיסטור</vt:lpstr>
      <vt:lpstr>דרכים לעיכוב התרבות של חיידקים במזון</vt:lpstr>
      <vt:lpstr>שיטת הקירור </vt:lpstr>
      <vt:lpstr>שיטת ההקפאה </vt:lpstr>
      <vt:lpstr>שיטת היבוש </vt:lpstr>
      <vt:lpstr>שיטת המלחה\המתקה (שינוי הרכב מומסים וריכוזם) </vt:lpstr>
      <vt:lpstr>שיטת ההחמצה </vt:lpstr>
      <vt:lpstr>שימוש בחומרים משמרים</vt:lpstr>
      <vt:lpstr>שאלות לדיון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Buchbut</dc:creator>
  <cp:lastModifiedBy>user</cp:lastModifiedBy>
  <cp:revision>103</cp:revision>
  <dcterms:created xsi:type="dcterms:W3CDTF">2013-05-01T13:36:27Z</dcterms:created>
  <dcterms:modified xsi:type="dcterms:W3CDTF">2017-03-20T11:54:13Z</dcterms:modified>
</cp:coreProperties>
</file>