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2" r:id="rId1"/>
  </p:sldMasterIdLst>
  <p:sldIdLst>
    <p:sldId id="256" r:id="rId2"/>
    <p:sldId id="257" r:id="rId3"/>
    <p:sldId id="264" r:id="rId4"/>
    <p:sldId id="286" r:id="rId5"/>
    <p:sldId id="258" r:id="rId6"/>
    <p:sldId id="259" r:id="rId7"/>
    <p:sldId id="269" r:id="rId8"/>
    <p:sldId id="270" r:id="rId9"/>
    <p:sldId id="291" r:id="rId10"/>
    <p:sldId id="285" r:id="rId11"/>
    <p:sldId id="284" r:id="rId12"/>
    <p:sldId id="283" r:id="rId13"/>
    <p:sldId id="263" r:id="rId14"/>
    <p:sldId id="267" r:id="rId15"/>
    <p:sldId id="260" r:id="rId16"/>
    <p:sldId id="287" r:id="rId17"/>
    <p:sldId id="288" r:id="rId18"/>
    <p:sldId id="277" r:id="rId19"/>
    <p:sldId id="289" r:id="rId20"/>
    <p:sldId id="290" r:id="rId21"/>
    <p:sldId id="282" r:id="rId22"/>
    <p:sldId id="280" r:id="rId23"/>
    <p:sldId id="292" r:id="rId24"/>
    <p:sldId id="294" r:id="rId25"/>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70" d="100"/>
          <a:sy n="70" d="100"/>
        </p:scale>
        <p:origin x="-1368"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Ref idx="1002">
        <a:schemeClr val="bg2"/>
      </p:bgRef>
    </p:bg>
    <p:spTree>
      <p:nvGrpSpPr>
        <p:cNvPr id="1" name=""/>
        <p:cNvGrpSpPr/>
        <p:nvPr/>
      </p:nvGrpSpPr>
      <p:grpSpPr>
        <a:xfrm>
          <a:off x="0" y="0"/>
          <a:ext cx="0" cy="0"/>
          <a:chOff x="0" y="0"/>
          <a:chExt cx="0" cy="0"/>
        </a:xfrm>
      </p:grpSpPr>
      <p:sp>
        <p:nvSpPr>
          <p:cNvPr id="9" name="כותרת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smtClean="0"/>
              <a:t>לחץ כדי לערוך סגנון כותרת של תבנית בסיס</a:t>
            </a:r>
            <a:endParaRPr kumimoji="0" lang="en-US"/>
          </a:p>
        </p:txBody>
      </p:sp>
      <p:sp>
        <p:nvSpPr>
          <p:cNvPr id="17" name="כותרת משנה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30" name="מציין מיקום של תאריך 29"/>
          <p:cNvSpPr>
            <a:spLocks noGrp="1"/>
          </p:cNvSpPr>
          <p:nvPr>
            <p:ph type="dt" sz="half" idx="10"/>
          </p:nvPr>
        </p:nvSpPr>
        <p:spPr/>
        <p:txBody>
          <a:bodyPr/>
          <a:lstStyle/>
          <a:p>
            <a:fld id="{D3EAE407-9934-4251-9164-A4DC71906BEE}" type="datetimeFigureOut">
              <a:rPr lang="he-IL" smtClean="0"/>
              <a:pPr/>
              <a:t>כ"ב/אדר/תשע"ז</a:t>
            </a:fld>
            <a:endParaRPr lang="he-IL"/>
          </a:p>
        </p:txBody>
      </p:sp>
      <p:sp>
        <p:nvSpPr>
          <p:cNvPr id="19" name="מציין מיקום של כותרת תחתונה 18"/>
          <p:cNvSpPr>
            <a:spLocks noGrp="1"/>
          </p:cNvSpPr>
          <p:nvPr>
            <p:ph type="ftr" sz="quarter" idx="11"/>
          </p:nvPr>
        </p:nvSpPr>
        <p:spPr/>
        <p:txBody>
          <a:bodyPr/>
          <a:lstStyle/>
          <a:p>
            <a:endParaRPr lang="he-IL"/>
          </a:p>
        </p:txBody>
      </p:sp>
      <p:sp>
        <p:nvSpPr>
          <p:cNvPr id="27" name="מציין מיקום של מספר שקופית 26"/>
          <p:cNvSpPr>
            <a:spLocks noGrp="1"/>
          </p:cNvSpPr>
          <p:nvPr>
            <p:ph type="sldNum" sz="quarter" idx="12"/>
          </p:nvPr>
        </p:nvSpPr>
        <p:spPr/>
        <p:txBody>
          <a:bodyPr/>
          <a:lstStyle/>
          <a:p>
            <a:fld id="{7AA9BA35-7CFB-4B02-98A5-477C8B78E7DC}" type="slidenum">
              <a:rPr lang="he-IL" smtClean="0"/>
              <a:pPr/>
              <a:t>‹#›</a:t>
            </a:fld>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D3EAE407-9934-4251-9164-A4DC71906BEE}" type="datetimeFigureOut">
              <a:rPr lang="he-IL" smtClean="0"/>
              <a:pPr/>
              <a:t>כ"ב/אדר/תשע"ז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AA9BA35-7CFB-4B02-98A5-477C8B78E7DC}"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914401"/>
            <a:ext cx="2057400" cy="5211763"/>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914401"/>
            <a:ext cx="6019800" cy="5211763"/>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D3EAE407-9934-4251-9164-A4DC71906BEE}" type="datetimeFigureOut">
              <a:rPr lang="he-IL" smtClean="0"/>
              <a:pPr/>
              <a:t>כ"ב/אדר/תשע"ז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AA9BA35-7CFB-4B02-98A5-477C8B78E7DC}" type="slidenum">
              <a:rPr lang="he-IL" smtClean="0"/>
              <a:pPr/>
              <a:t>‹#›</a:t>
            </a:fld>
            <a:endParaRPr lang="he-I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כותרת, טקסט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277813"/>
            <a:ext cx="7772400" cy="1143000"/>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sz="half" idx="1"/>
          </p:nvPr>
        </p:nvSpPr>
        <p:spPr>
          <a:xfrm>
            <a:off x="914400" y="1600200"/>
            <a:ext cx="3810000" cy="4530725"/>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876800" y="1600200"/>
            <a:ext cx="3810000" cy="4530725"/>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BE99832C-7199-42FD-80BC-5ED9C5DC71C3}" type="slidenum">
              <a:rPr lang="he-IL"/>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idx="1"/>
          </p:nvPr>
        </p:nvSpPr>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D3EAE407-9934-4251-9164-A4DC71906BEE}" type="datetimeFigureOut">
              <a:rPr lang="he-IL" smtClean="0"/>
              <a:pPr/>
              <a:t>כ"ב/אדר/תשע"ז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AA9BA35-7CFB-4B02-98A5-477C8B78E7DC}"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2">
        <a:schemeClr val="bg2"/>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D3EAE407-9934-4251-9164-A4DC71906BEE}" type="datetimeFigureOut">
              <a:rPr lang="he-IL" smtClean="0"/>
              <a:pPr/>
              <a:t>כ"ב/אדר/תשע"ז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AA9BA35-7CFB-4B02-98A5-477C8B78E7DC}" type="slidenum">
              <a:rPr lang="he-IL" smtClean="0"/>
              <a:pPr/>
              <a:t>‹#›</a:t>
            </a:fld>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704088"/>
            <a:ext cx="8229600" cy="1143000"/>
          </a:xfrm>
        </p:spPr>
        <p:txBody>
          <a:bodyPr/>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תוכן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p>
            <a:fld id="{D3EAE407-9934-4251-9164-A4DC71906BEE}" type="datetimeFigureOut">
              <a:rPr lang="he-IL" smtClean="0"/>
              <a:pPr/>
              <a:t>כ"ב/אדר/תשע"ז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7AA9BA35-7CFB-4B02-98A5-477C8B78E7DC}"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704088"/>
            <a:ext cx="8229600" cy="1143000"/>
          </a:xfrm>
        </p:spPr>
        <p:txBody>
          <a:bodyPr tIns="45720" anchor="b"/>
          <a:lstStyle>
            <a:lvl1pPr>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5" name="מציין מיקום תוכן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מציין מיקום תוכן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מציין מיקום של תאריך 6"/>
          <p:cNvSpPr>
            <a:spLocks noGrp="1"/>
          </p:cNvSpPr>
          <p:nvPr>
            <p:ph type="dt" sz="half" idx="10"/>
          </p:nvPr>
        </p:nvSpPr>
        <p:spPr/>
        <p:txBody>
          <a:bodyPr/>
          <a:lstStyle/>
          <a:p>
            <a:fld id="{D3EAE407-9934-4251-9164-A4DC71906BEE}" type="datetimeFigureOut">
              <a:rPr lang="he-IL" smtClean="0"/>
              <a:pPr/>
              <a:t>כ"ב/אדר/תשע"ז</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7AA9BA35-7CFB-4B02-98A5-477C8B78E7DC}"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p>
            <a:fld id="{D3EAE407-9934-4251-9164-A4DC71906BEE}" type="datetimeFigureOut">
              <a:rPr lang="he-IL" smtClean="0"/>
              <a:pPr/>
              <a:t>כ"ב/אדר/תשע"ז</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7AA9BA35-7CFB-4B02-98A5-477C8B78E7DC}"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D3EAE407-9934-4251-9164-A4DC71906BEE}" type="datetimeFigureOut">
              <a:rPr lang="he-IL" smtClean="0"/>
              <a:pPr/>
              <a:t>כ"ב/אדר/תשע"ז</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7AA9BA35-7CFB-4B02-98A5-477C8B78E7DC}"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e-IL" smtClean="0"/>
              <a:t>לחץ כדי לערוך סגנונות טקסט של תבנית בסיס</a:t>
            </a:r>
          </a:p>
        </p:txBody>
      </p:sp>
      <p:sp>
        <p:nvSpPr>
          <p:cNvPr id="4" name="מציין מיקום תוכן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p>
            <a:fld id="{D3EAE407-9934-4251-9164-A4DC71906BEE}" type="datetimeFigureOut">
              <a:rPr lang="he-IL" smtClean="0"/>
              <a:pPr/>
              <a:t>כ"ב/אדר/תשע"ז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7AA9BA35-7CFB-4B02-98A5-477C8B78E7DC}"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9" name="מלבן עם פינה יחידה חתוכה ומעוגלת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משולש ישר-זווית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כותרת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e-IL" smtClean="0"/>
              <a:t>לחץ כדי לערוך סגנון כותרת של תבנית בסיס</a:t>
            </a:r>
            <a:endParaRPr kumimoji="0" lang="en-US"/>
          </a:p>
        </p:txBody>
      </p:sp>
      <p:sp>
        <p:nvSpPr>
          <p:cNvPr id="4" name="מציין מיקום טקסט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D3EAE407-9934-4251-9164-A4DC71906BEE}" type="datetimeFigureOut">
              <a:rPr lang="he-IL" smtClean="0"/>
              <a:pPr/>
              <a:t>כ"ב/אדר/תשע"ז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a:xfrm>
            <a:off x="8077200" y="6356350"/>
            <a:ext cx="609600" cy="365125"/>
          </a:xfrm>
        </p:spPr>
        <p:txBody>
          <a:bodyPr/>
          <a:lstStyle/>
          <a:p>
            <a:fld id="{7AA9BA35-7CFB-4B02-98A5-477C8B78E7DC}" type="slidenum">
              <a:rPr lang="he-IL" smtClean="0"/>
              <a:pPr/>
              <a:t>‹#›</a:t>
            </a:fld>
            <a:endParaRPr lang="he-IL"/>
          </a:p>
        </p:txBody>
      </p:sp>
      <p:sp>
        <p:nvSpPr>
          <p:cNvPr id="3" name="מציין מיקום של תמונה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e-IL" smtClean="0"/>
              <a:t>לחץ על הסמל כדי להוסיף תמונה</a:t>
            </a:r>
            <a:endParaRPr kumimoji="0" lang="en-US" dirty="0"/>
          </a:p>
        </p:txBody>
      </p:sp>
      <p:sp>
        <p:nvSpPr>
          <p:cNvPr id="10" name="צורה חופשית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צורה חופשית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צורה חופשית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צורה חופשית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מציין מיקום של כותרת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e-IL" smtClean="0"/>
              <a:t>לחץ כדי לערוך סגנון כותרת של תבנית בסיס</a:t>
            </a:r>
            <a:endParaRPr kumimoji="0" lang="en-US"/>
          </a:p>
        </p:txBody>
      </p:sp>
      <p:sp>
        <p:nvSpPr>
          <p:cNvPr id="30" name="מציין מיקום טקסט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0" name="מציין מיקום של תאריך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3EAE407-9934-4251-9164-A4DC71906BEE}" type="datetimeFigureOut">
              <a:rPr lang="he-IL" smtClean="0"/>
              <a:pPr/>
              <a:t>כ"ב/אדר/תשע"ז</a:t>
            </a:fld>
            <a:endParaRPr lang="he-IL"/>
          </a:p>
        </p:txBody>
      </p:sp>
      <p:sp>
        <p:nvSpPr>
          <p:cNvPr id="22" name="מציין מיקום של כותרת תחתונה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e-IL"/>
          </a:p>
        </p:txBody>
      </p:sp>
      <p:sp>
        <p:nvSpPr>
          <p:cNvPr id="18" name="מציין מיקום של מספר שקופית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A9BA35-7CFB-4B02-98A5-477C8B78E7DC}" type="slidenum">
              <a:rPr lang="he-IL" smtClean="0"/>
              <a:pPr/>
              <a:t>‹#›</a:t>
            </a:fld>
            <a:endParaRPr lang="he-IL"/>
          </a:p>
        </p:txBody>
      </p:sp>
      <p:grpSp>
        <p:nvGrpSpPr>
          <p:cNvPr id="2" name="קבוצה 1"/>
          <p:cNvGrpSpPr/>
          <p:nvPr/>
        </p:nvGrpSpPr>
        <p:grpSpPr>
          <a:xfrm>
            <a:off x="-19017" y="202408"/>
            <a:ext cx="9180548" cy="649224"/>
            <a:chOff x="-19045" y="216550"/>
            <a:chExt cx="9180548" cy="649224"/>
          </a:xfrm>
        </p:grpSpPr>
        <p:sp>
          <p:nvSpPr>
            <p:cNvPr id="12" name="צורה חופשית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צורה חופשית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 id="2147483814" r:id="rId12"/>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www.weizmann.ac.il/g-chem/docs/erua.do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slide" Target="slide5.xml"/></Relationships>
</file>

<file path=ppt/slides/_rels/slide1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hyperlink" Target="https://www.youtube.com/watch?v=jpuCmhYg5b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hemeOverride" Target="../theme/themeOverride2.xml"/><Relationship Id="rId4" Type="http://schemas.openxmlformats.org/officeDocument/2006/relationships/slide" Target="slide9.xml"/></Relationships>
</file>

<file path=ppt/slides/_rels/slide22.xml.rels><?xml version="1.0" encoding="UTF-8" standalone="yes"?>
<Relationships xmlns="http://schemas.openxmlformats.org/package/2006/relationships"><Relationship Id="rId3" Type="http://schemas.openxmlformats.org/officeDocument/2006/relationships/hyperlink" Target="https://docs.google.com/document/d/1iiPCl9rlnL7qqNEuaRz0yETL61uHCiloZk4ZNtRUa6U/edit" TargetMode="External"/><Relationship Id="rId2" Type="http://schemas.openxmlformats.org/officeDocument/2006/relationships/slideLayout" Target="../slideLayouts/slideLayout2.xml"/><Relationship Id="rId1" Type="http://schemas.openxmlformats.org/officeDocument/2006/relationships/themeOverride" Target="../theme/themeOverride3.xml"/><Relationship Id="rId5" Type="http://schemas.openxmlformats.org/officeDocument/2006/relationships/slide" Target="slide9.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slide" Target="slide6.xml"/></Relationships>
</file>

<file path=ppt/slides/_rels/slide24.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docs.google.com/presentation/d/1nRkBssN0xuBvwJf4E44QHK8Sf7yH662m2N9yWC4EVYA/edi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18.xml"/><Relationship Id="rId1" Type="http://schemas.openxmlformats.org/officeDocument/2006/relationships/slideLayout" Target="../slideLayouts/slideLayout2.xml"/><Relationship Id="rId6" Type="http://schemas.openxmlformats.org/officeDocument/2006/relationships/slide" Target="slide22.xml"/><Relationship Id="rId5" Type="http://schemas.openxmlformats.org/officeDocument/2006/relationships/slide" Target="slide21.xml"/><Relationship Id="rId4" Type="http://schemas.openxmlformats.org/officeDocument/2006/relationships/slide" Target="slide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429064" y="2996952"/>
            <a:ext cx="6480048" cy="3240360"/>
          </a:xfrm>
        </p:spPr>
        <p:txBody>
          <a:bodyPr>
            <a:normAutofit fontScale="90000"/>
          </a:bodyPr>
          <a:lstStyle/>
          <a:p>
            <a:pPr algn="ctr"/>
            <a:r>
              <a:rPr lang="he-IL" dirty="0" smtClean="0"/>
              <a:t/>
            </a:r>
            <a:br>
              <a:rPr lang="he-IL" dirty="0" smtClean="0"/>
            </a:br>
            <a:r>
              <a:rPr lang="he-IL" dirty="0" smtClean="0"/>
              <a:t/>
            </a:r>
            <a:br>
              <a:rPr lang="he-IL"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he-IL" dirty="0" smtClean="0"/>
              <a:t/>
            </a:r>
            <a:br>
              <a:rPr lang="he-IL" dirty="0" smtClean="0"/>
            </a:br>
            <a:r>
              <a:rPr lang="he-IL" dirty="0" smtClean="0"/>
              <a:t/>
            </a:r>
            <a:br>
              <a:rPr lang="he-IL" dirty="0" smtClean="0"/>
            </a:br>
            <a:r>
              <a:rPr lang="he-IL" dirty="0" smtClean="0"/>
              <a:t>פיילוט התלקיט הדיגיטלי</a:t>
            </a:r>
            <a:br>
              <a:rPr lang="he-IL" dirty="0" smtClean="0"/>
            </a:br>
            <a:r>
              <a:rPr lang="he-IL" dirty="0" smtClean="0"/>
              <a:t>של </a:t>
            </a:r>
            <a:r>
              <a:rPr lang="he-IL" dirty="0" err="1" smtClean="0"/>
              <a:t>מוט"ב</a:t>
            </a:r>
            <a:r>
              <a:rPr lang="he-IL" dirty="0" smtClean="0"/>
              <a:t/>
            </a:r>
            <a:br>
              <a:rPr lang="he-IL" dirty="0" smtClean="0"/>
            </a:br>
            <a:r>
              <a:rPr lang="he-IL" dirty="0" smtClean="0"/>
              <a:t/>
            </a:r>
            <a:br>
              <a:rPr lang="he-IL" dirty="0" smtClean="0"/>
            </a:br>
            <a:r>
              <a:rPr lang="he-IL" sz="3100" b="0" dirty="0" smtClean="0"/>
              <a:t>יעל נסים, </a:t>
            </a:r>
            <a:r>
              <a:rPr lang="he-IL" sz="3100" b="0" dirty="0" err="1" smtClean="0"/>
              <a:t>נאוה</a:t>
            </a:r>
            <a:r>
              <a:rPr lang="he-IL" sz="3100" b="0" dirty="0" smtClean="0"/>
              <a:t> רון</a:t>
            </a:r>
            <a:r>
              <a:rPr lang="he-IL" sz="3100" dirty="0" smtClean="0"/>
              <a:t/>
            </a:r>
            <a:br>
              <a:rPr lang="he-IL" sz="3100" dirty="0" smtClean="0"/>
            </a:br>
            <a:r>
              <a:rPr lang="he-IL" sz="2700" b="0" dirty="0" smtClean="0"/>
              <a:t>25.05.2015</a:t>
            </a:r>
            <a:br>
              <a:rPr lang="he-IL" sz="2700" b="0" dirty="0" smtClean="0"/>
            </a:br>
            <a:r>
              <a:rPr lang="he-IL" sz="2700" b="0" dirty="0" smtClean="0"/>
              <a:t/>
            </a:r>
            <a:br>
              <a:rPr lang="he-IL" sz="2700" b="0" dirty="0" smtClean="0"/>
            </a:br>
            <a:r>
              <a:rPr lang="he-IL" sz="2700" b="0" dirty="0" smtClean="0"/>
              <a:t/>
            </a:r>
            <a:br>
              <a:rPr lang="he-IL" sz="2700" b="0" dirty="0" smtClean="0"/>
            </a:br>
            <a:r>
              <a:rPr lang="he-IL" sz="2700" b="0" dirty="0" smtClean="0"/>
              <a:t/>
            </a:r>
            <a:br>
              <a:rPr lang="he-IL" sz="2700" b="0" dirty="0" smtClean="0"/>
            </a:br>
            <a:r>
              <a:rPr lang="he-IL" sz="2700" b="0" dirty="0" smtClean="0"/>
              <a:t/>
            </a:r>
            <a:br>
              <a:rPr lang="he-IL" sz="2700" b="0" dirty="0" smtClean="0"/>
            </a:br>
            <a:endParaRPr lang="he-IL" sz="2700" b="0" dirty="0"/>
          </a:p>
        </p:txBody>
      </p:sp>
      <p:sp>
        <p:nvSpPr>
          <p:cNvPr id="3" name="כותרת משנה 2"/>
          <p:cNvSpPr>
            <a:spLocks noGrp="1"/>
          </p:cNvSpPr>
          <p:nvPr>
            <p:ph type="subTitle" idx="1"/>
          </p:nvPr>
        </p:nvSpPr>
        <p:spPr>
          <a:xfrm>
            <a:off x="433050" y="1544812"/>
            <a:ext cx="6480048" cy="1596156"/>
          </a:xfrm>
        </p:spPr>
        <p:txBody>
          <a:bodyPr/>
          <a:lstStyle/>
          <a:p>
            <a:r>
              <a:rPr lang="en-US" dirty="0" smtClean="0"/>
              <a:t> </a:t>
            </a:r>
            <a:endParaRPr lang="he-IL" dirty="0"/>
          </a:p>
        </p:txBody>
      </p:sp>
      <p:pic>
        <p:nvPicPr>
          <p:cNvPr id="21506" name="Picture 2" descr="http://kivunim-old.macam.ac.il/articles/18/images/theory1.png"/>
          <p:cNvPicPr>
            <a:picLocks noChangeAspect="1" noChangeArrowheads="1"/>
          </p:cNvPicPr>
          <p:nvPr/>
        </p:nvPicPr>
        <p:blipFill>
          <a:blip r:embed="rId2" cstate="print"/>
          <a:srcRect/>
          <a:stretch>
            <a:fillRect/>
          </a:stretch>
        </p:blipFill>
        <p:spPr bwMode="auto">
          <a:xfrm>
            <a:off x="7785563" y="5445224"/>
            <a:ext cx="1358437" cy="141277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300" b="1" dirty="0" smtClean="0">
                <a:solidFill>
                  <a:srgbClr val="0070C0"/>
                </a:solidFill>
                <a:cs typeface="David" pitchFamily="34" charset="-79"/>
              </a:rPr>
              <a:t>משובי תלמידים </a:t>
            </a:r>
            <a:endParaRPr lang="he-IL" sz="4300" b="1" dirty="0">
              <a:solidFill>
                <a:srgbClr val="0070C0"/>
              </a:solidFill>
              <a:cs typeface="David" pitchFamily="34" charset="-79"/>
            </a:endParaRPr>
          </a:p>
        </p:txBody>
      </p:sp>
      <p:sp>
        <p:nvSpPr>
          <p:cNvPr id="3" name="מציין מיקום תוכן 2"/>
          <p:cNvSpPr>
            <a:spLocks noGrp="1"/>
          </p:cNvSpPr>
          <p:nvPr>
            <p:ph idx="1"/>
          </p:nvPr>
        </p:nvSpPr>
        <p:spPr/>
        <p:txBody>
          <a:bodyPr>
            <a:normAutofit fontScale="92500" lnSpcReduction="10000"/>
          </a:bodyPr>
          <a:lstStyle/>
          <a:p>
            <a:pPr>
              <a:buNone/>
            </a:pPr>
            <a:r>
              <a:rPr lang="he-IL" b="1" dirty="0" smtClean="0"/>
              <a:t>נקודות החוזק</a:t>
            </a:r>
            <a:r>
              <a:rPr lang="he-IL" dirty="0" smtClean="0"/>
              <a:t>:</a:t>
            </a:r>
            <a:br>
              <a:rPr lang="he-IL" dirty="0" smtClean="0"/>
            </a:br>
            <a:r>
              <a:rPr lang="he-IL" dirty="0" smtClean="0"/>
              <a:t>1. מציאת מידע בנושאים שונים</a:t>
            </a:r>
            <a:br>
              <a:rPr lang="he-IL" dirty="0" smtClean="0"/>
            </a:br>
            <a:r>
              <a:rPr lang="he-IL" dirty="0" smtClean="0"/>
              <a:t>2. יצירתיות בכתיבה ומציאת נושאים לעבודה</a:t>
            </a:r>
            <a:br>
              <a:rPr lang="he-IL" dirty="0" smtClean="0"/>
            </a:br>
            <a:r>
              <a:rPr lang="he-IL" dirty="0" smtClean="0"/>
              <a:t>3. טוב בעבודת צוות</a:t>
            </a:r>
          </a:p>
          <a:p>
            <a:pPr>
              <a:buFont typeface="Wingdings 2" pitchFamily="18" charset="2"/>
              <a:buChar char=""/>
            </a:pPr>
            <a:r>
              <a:rPr lang="he-IL" dirty="0" smtClean="0"/>
              <a:t>העבודה בסביבה מקוונת  העלתה את רמת הידיעות שלנו מעבר למה שידענו בעבר.</a:t>
            </a:r>
          </a:p>
          <a:p>
            <a:pPr>
              <a:buFont typeface="Wingdings 2" pitchFamily="18" charset="2"/>
              <a:buChar char=""/>
            </a:pPr>
            <a:r>
              <a:rPr lang="he-IL" dirty="0" smtClean="0"/>
              <a:t>בעבודה הדיגיטלית אפשר לצרף אמצעים חזותיים והדגמות בצורה יותר אטרקטיבית</a:t>
            </a:r>
          </a:p>
          <a:p>
            <a:pPr>
              <a:buFont typeface="Wingdings 2" pitchFamily="18" charset="2"/>
              <a:buChar char=""/>
            </a:pPr>
            <a:endParaRPr lang="he-IL" dirty="0" smtClean="0"/>
          </a:p>
          <a:p>
            <a:pPr>
              <a:buNone/>
            </a:pPr>
            <a:r>
              <a:rPr lang="he-IL" b="1" dirty="0" smtClean="0"/>
              <a:t>קשיים</a:t>
            </a:r>
            <a:r>
              <a:rPr lang="he-IL" dirty="0" smtClean="0"/>
              <a:t>:</a:t>
            </a:r>
            <a:br>
              <a:rPr lang="he-IL" dirty="0" smtClean="0"/>
            </a:br>
            <a:r>
              <a:rPr lang="he-IL" dirty="0" smtClean="0"/>
              <a:t>1. השגת מידע אמין ועדכני על הנושאים</a:t>
            </a:r>
            <a:br>
              <a:rPr lang="he-IL" dirty="0" smtClean="0"/>
            </a:br>
            <a:r>
              <a:rPr lang="he-IL" dirty="0" smtClean="0"/>
              <a:t>2. נפילת אינטרנט באמצע העבודה </a:t>
            </a:r>
            <a:endParaRPr lang="he-I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300" b="1" dirty="0" smtClean="0">
                <a:solidFill>
                  <a:srgbClr val="0070C0"/>
                </a:solidFill>
                <a:cs typeface="David" pitchFamily="34" charset="-79"/>
              </a:rPr>
              <a:t>משובי מורים</a:t>
            </a:r>
            <a:endParaRPr lang="he-IL" sz="4300" b="1" dirty="0">
              <a:solidFill>
                <a:srgbClr val="0070C0"/>
              </a:solidFill>
              <a:cs typeface="David" pitchFamily="34" charset="-79"/>
            </a:endParaRPr>
          </a:p>
        </p:txBody>
      </p:sp>
      <p:sp>
        <p:nvSpPr>
          <p:cNvPr id="3" name="מציין מיקום תוכן 2"/>
          <p:cNvSpPr>
            <a:spLocks noGrp="1"/>
          </p:cNvSpPr>
          <p:nvPr>
            <p:ph idx="1"/>
          </p:nvPr>
        </p:nvSpPr>
        <p:spPr/>
        <p:txBody>
          <a:bodyPr>
            <a:normAutofit fontScale="32500" lnSpcReduction="20000"/>
          </a:bodyPr>
          <a:lstStyle/>
          <a:p>
            <a:pPr>
              <a:buNone/>
            </a:pPr>
            <a:r>
              <a:rPr lang="he-IL" dirty="0" smtClean="0"/>
              <a:t/>
            </a:r>
            <a:br>
              <a:rPr lang="he-IL" dirty="0" smtClean="0"/>
            </a:br>
            <a:endParaRPr lang="he-IL" dirty="0" smtClean="0"/>
          </a:p>
          <a:p>
            <a:pPr>
              <a:buNone/>
            </a:pPr>
            <a:r>
              <a:rPr lang="he-IL" sz="8600" i="1" dirty="0" smtClean="0"/>
              <a:t>	1-חסכון בזמן </a:t>
            </a:r>
            <a:br>
              <a:rPr lang="he-IL" sz="8600" i="1" dirty="0" smtClean="0"/>
            </a:br>
            <a:r>
              <a:rPr lang="he-IL" sz="8600" i="1" dirty="0" smtClean="0"/>
              <a:t> 2-הנאה והנעה לתמיד ולמורה בעבודה</a:t>
            </a:r>
            <a:br>
              <a:rPr lang="he-IL" sz="8600" i="1" dirty="0" smtClean="0"/>
            </a:br>
            <a:r>
              <a:rPr lang="he-IL" sz="8600" i="1" dirty="0" smtClean="0"/>
              <a:t> 3-תקשורת יעילה עם התלמיד</a:t>
            </a:r>
            <a:br>
              <a:rPr lang="he-IL" sz="8600" i="1" dirty="0" smtClean="0"/>
            </a:br>
            <a:r>
              <a:rPr lang="he-IL" sz="8600" i="1" dirty="0" smtClean="0"/>
              <a:t> 4-ארגון העבודה ושמירה הנתונים בצורה טובה יותר.</a:t>
            </a:r>
          </a:p>
          <a:p>
            <a:pPr>
              <a:buNone/>
            </a:pPr>
            <a:r>
              <a:rPr lang="he-IL" sz="8600" i="1" dirty="0" smtClean="0"/>
              <a:t/>
            </a:r>
            <a:br>
              <a:rPr lang="he-IL" sz="8600" i="1" dirty="0" smtClean="0"/>
            </a:br>
            <a:endParaRPr lang="he-IL" sz="8600" i="1" dirty="0" smtClean="0"/>
          </a:p>
          <a:p>
            <a:pPr>
              <a:buNone/>
            </a:pPr>
            <a:r>
              <a:rPr lang="he-IL" sz="8600" i="1" dirty="0" smtClean="0"/>
              <a:t>   	שימוש בשיטות הוראה מגוונות.</a:t>
            </a:r>
            <a:r>
              <a:rPr lang="en-US" sz="8600" i="1" dirty="0" smtClean="0"/>
              <a:t/>
            </a:r>
            <a:br>
              <a:rPr lang="en-US" sz="8600" i="1" dirty="0" smtClean="0"/>
            </a:br>
            <a:r>
              <a:rPr lang="he-IL" sz="8600" i="1" dirty="0" smtClean="0"/>
              <a:t>   שימוש בסרטונים ומצגות. </a:t>
            </a:r>
            <a:br>
              <a:rPr lang="he-IL" sz="8600" i="1" dirty="0" smtClean="0"/>
            </a:br>
            <a:r>
              <a:rPr lang="he-IL" sz="8600" i="1" dirty="0" smtClean="0"/>
              <a:t>   חסכון בניירת ועבודות מרוכזות במקום אחד נגיש מכל   </a:t>
            </a:r>
            <a:r>
              <a:rPr lang="en-US" sz="8600" i="1" dirty="0" smtClean="0"/>
              <a:t/>
            </a:r>
            <a:br>
              <a:rPr lang="en-US" sz="8600" i="1" dirty="0" smtClean="0"/>
            </a:br>
            <a:r>
              <a:rPr lang="he-IL" sz="8600" i="1" dirty="0" smtClean="0"/>
              <a:t>   מקום, דבר לא הולך לאיבוד.</a:t>
            </a:r>
            <a:br>
              <a:rPr lang="he-IL" sz="8600" i="1" dirty="0" smtClean="0"/>
            </a:br>
            <a:r>
              <a:rPr lang="he-IL" sz="8600" i="1" dirty="0" smtClean="0"/>
              <a:t>    ענו יותר ברצון על המשימות.</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300" b="1" dirty="0" smtClean="0">
                <a:solidFill>
                  <a:srgbClr val="0070C0"/>
                </a:solidFill>
                <a:cs typeface="David" pitchFamily="34" charset="-79"/>
              </a:rPr>
              <a:t>משובי מורים</a:t>
            </a:r>
            <a:endParaRPr lang="he-IL" sz="4300" b="1" dirty="0">
              <a:solidFill>
                <a:srgbClr val="0070C0"/>
              </a:solidFill>
              <a:cs typeface="David" pitchFamily="34" charset="-79"/>
            </a:endParaRPr>
          </a:p>
        </p:txBody>
      </p:sp>
      <p:sp>
        <p:nvSpPr>
          <p:cNvPr id="3" name="מציין מיקום תוכן 2"/>
          <p:cNvSpPr>
            <a:spLocks noGrp="1"/>
          </p:cNvSpPr>
          <p:nvPr>
            <p:ph idx="1"/>
          </p:nvPr>
        </p:nvSpPr>
        <p:spPr/>
        <p:txBody>
          <a:bodyPr>
            <a:normAutofit fontScale="25000" lnSpcReduction="20000"/>
          </a:bodyPr>
          <a:lstStyle/>
          <a:p>
            <a:endParaRPr lang="he-IL" sz="13500" dirty="0" smtClean="0"/>
          </a:p>
          <a:p>
            <a:pPr>
              <a:buNone/>
            </a:pPr>
            <a:r>
              <a:rPr lang="he-IL" sz="13500" dirty="0" smtClean="0"/>
              <a:t>  "</a:t>
            </a:r>
            <a:r>
              <a:rPr lang="he-IL" sz="13500" i="1" dirty="0" smtClean="0"/>
              <a:t>העבודה יצרה אלטרנטיבה לתלמידות וכך </a:t>
            </a:r>
            <a:r>
              <a:rPr lang="en-US" sz="13500" i="1" dirty="0" smtClean="0"/>
              <a:t/>
            </a:r>
            <a:br>
              <a:rPr lang="en-US" sz="13500" i="1" dirty="0" smtClean="0"/>
            </a:br>
            <a:r>
              <a:rPr lang="he-IL" sz="13500" i="1" dirty="0" smtClean="0"/>
              <a:t> התאפשר להן להביע את עצמן בדרך נוספת".</a:t>
            </a:r>
          </a:p>
          <a:p>
            <a:pPr>
              <a:buNone/>
            </a:pPr>
            <a:endParaRPr lang="he-IL" sz="13500" dirty="0" smtClean="0"/>
          </a:p>
          <a:p>
            <a:pPr>
              <a:buNone/>
            </a:pPr>
            <a:r>
              <a:rPr lang="he-IL" sz="13500" dirty="0" smtClean="0"/>
              <a:t>   "</a:t>
            </a:r>
            <a:r>
              <a:rPr lang="he-IL" sz="13500" i="1" dirty="0" smtClean="0"/>
              <a:t>תלמידות מאוד נהנו לבחור נושא רלוונטי להן  </a:t>
            </a:r>
            <a:r>
              <a:rPr lang="en-US" sz="13500" i="1" dirty="0" smtClean="0"/>
              <a:t/>
            </a:r>
            <a:br>
              <a:rPr lang="en-US" sz="13500" i="1" dirty="0" smtClean="0"/>
            </a:br>
            <a:r>
              <a:rPr lang="he-IL" sz="13500" i="1" dirty="0" smtClean="0"/>
              <a:t> וללמוד אותו בצורה מעניינת עם הפניות לכתבות </a:t>
            </a:r>
            <a:r>
              <a:rPr lang="en-US" sz="13500" i="1" dirty="0" smtClean="0"/>
              <a:t/>
            </a:r>
            <a:br>
              <a:rPr lang="en-US" sz="13500" i="1" dirty="0" smtClean="0"/>
            </a:br>
            <a:r>
              <a:rPr lang="he-IL" sz="13500" i="1" dirty="0" smtClean="0"/>
              <a:t> וסרטונים".</a:t>
            </a:r>
          </a:p>
          <a:p>
            <a:pPr>
              <a:buNone/>
            </a:pPr>
            <a:r>
              <a:rPr lang="he-IL" dirty="0" smtClean="0"/>
              <a:t/>
            </a:r>
            <a:br>
              <a:rPr lang="he-IL" dirty="0" smtClean="0"/>
            </a:br>
            <a:endParaRPr lang="he-IL" dirty="0" smtClean="0"/>
          </a:p>
          <a:p>
            <a:r>
              <a:rPr lang="he-IL" dirty="0" smtClean="0"/>
              <a:t/>
            </a:r>
            <a:br>
              <a:rPr lang="he-IL" dirty="0" smtClean="0"/>
            </a:br>
            <a:endParaRPr lang="he-I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124744"/>
            <a:ext cx="8229600" cy="1224136"/>
          </a:xfrm>
        </p:spPr>
        <p:txBody>
          <a:bodyPr>
            <a:normAutofit fontScale="90000"/>
          </a:bodyPr>
          <a:lstStyle/>
          <a:p>
            <a:pPr algn="r"/>
            <a:r>
              <a:rPr lang="he-IL" sz="4800" b="1" dirty="0" smtClean="0">
                <a:solidFill>
                  <a:srgbClr val="0070C0"/>
                </a:solidFill>
                <a:cs typeface="David" pitchFamily="34" charset="-79"/>
              </a:rPr>
              <a:t>הצעות לעתיד</a:t>
            </a:r>
            <a:r>
              <a:rPr lang="en-US" dirty="0" smtClean="0"/>
              <a:t/>
            </a:r>
            <a:br>
              <a:rPr lang="en-US" dirty="0" smtClean="0"/>
            </a:br>
            <a:endParaRPr lang="he-IL" dirty="0"/>
          </a:p>
        </p:txBody>
      </p:sp>
      <p:sp>
        <p:nvSpPr>
          <p:cNvPr id="3" name="מציין מיקום תוכן 2"/>
          <p:cNvSpPr>
            <a:spLocks noGrp="1"/>
          </p:cNvSpPr>
          <p:nvPr>
            <p:ph idx="1"/>
          </p:nvPr>
        </p:nvSpPr>
        <p:spPr/>
        <p:txBody>
          <a:bodyPr>
            <a:normAutofit fontScale="70000" lnSpcReduction="20000"/>
          </a:bodyPr>
          <a:lstStyle/>
          <a:p>
            <a:pPr lvl="0">
              <a:lnSpc>
                <a:spcPct val="170000"/>
              </a:lnSpc>
            </a:pPr>
            <a:r>
              <a:rPr lang="he-IL" dirty="0" smtClean="0"/>
              <a:t>השתלמות </a:t>
            </a:r>
            <a:r>
              <a:rPr lang="he-IL" dirty="0" err="1" smtClean="0"/>
              <a:t>פא"פ</a:t>
            </a:r>
            <a:r>
              <a:rPr lang="he-IL" dirty="0" smtClean="0"/>
              <a:t> מרוכזת בחופשת הקיץ הכוללת:</a:t>
            </a:r>
            <a:endParaRPr lang="en-US" dirty="0" smtClean="0"/>
          </a:p>
          <a:p>
            <a:pPr marL="852678" lvl="1" indent="-514350">
              <a:lnSpc>
                <a:spcPct val="170000"/>
              </a:lnSpc>
              <a:buFont typeface="+mj-lt"/>
              <a:buAutoNum type="arabicPeriod"/>
            </a:pPr>
            <a:r>
              <a:rPr lang="he-IL" dirty="0" smtClean="0"/>
              <a:t>היכרות עם כלי העבודה: </a:t>
            </a:r>
            <a:r>
              <a:rPr lang="he-IL" dirty="0" err="1" smtClean="0"/>
              <a:t>מוודל</a:t>
            </a:r>
            <a:r>
              <a:rPr lang="he-IL" dirty="0" smtClean="0"/>
              <a:t> ו-</a:t>
            </a:r>
            <a:r>
              <a:rPr lang="en-US" dirty="0" err="1" smtClean="0"/>
              <a:t>goole</a:t>
            </a:r>
            <a:r>
              <a:rPr lang="en-US" dirty="0" smtClean="0"/>
              <a:t> classroom, </a:t>
            </a:r>
            <a:r>
              <a:rPr lang="en-US" dirty="0" err="1" smtClean="0"/>
              <a:t>google</a:t>
            </a:r>
            <a:r>
              <a:rPr lang="en-US" dirty="0" smtClean="0"/>
              <a:t>-docs, </a:t>
            </a:r>
            <a:r>
              <a:rPr lang="en-US" dirty="0" err="1" smtClean="0"/>
              <a:t>googe</a:t>
            </a:r>
            <a:r>
              <a:rPr lang="en-US" dirty="0" smtClean="0"/>
              <a:t>-form</a:t>
            </a:r>
          </a:p>
          <a:p>
            <a:pPr marL="852678" lvl="1" indent="-514350">
              <a:lnSpc>
                <a:spcPct val="170000"/>
              </a:lnSpc>
              <a:buFont typeface="+mj-lt"/>
              <a:buAutoNum type="arabicPeriod"/>
            </a:pPr>
            <a:r>
              <a:rPr lang="he-IL" dirty="0" smtClean="0"/>
              <a:t>בניית סביבת עבודה לכל מורה.</a:t>
            </a:r>
            <a:endParaRPr lang="en-US" dirty="0" smtClean="0"/>
          </a:p>
          <a:p>
            <a:pPr marL="852678" lvl="1" indent="-514350">
              <a:lnSpc>
                <a:spcPct val="170000"/>
              </a:lnSpc>
              <a:buFont typeface="+mj-lt"/>
              <a:buAutoNum type="arabicPeriod"/>
            </a:pPr>
            <a:r>
              <a:rPr lang="he-IL" dirty="0" smtClean="0"/>
              <a:t>תרגול עבודה כמורה וכתלמיד.</a:t>
            </a:r>
            <a:endParaRPr lang="en-US" dirty="0" smtClean="0"/>
          </a:p>
          <a:p>
            <a:pPr marL="852678" lvl="1" indent="-514350">
              <a:lnSpc>
                <a:spcPct val="170000"/>
              </a:lnSpc>
              <a:buFont typeface="+mj-lt"/>
              <a:buAutoNum type="arabicPeriod"/>
            </a:pPr>
            <a:r>
              <a:rPr lang="he-IL" dirty="0" smtClean="0"/>
              <a:t>בניית מאגר משימות שישמש את כל המורים.</a:t>
            </a:r>
          </a:p>
          <a:p>
            <a:pPr>
              <a:lnSpc>
                <a:spcPct val="170000"/>
              </a:lnSpc>
            </a:pPr>
            <a:r>
              <a:rPr lang="he-IL" dirty="0" smtClean="0"/>
              <a:t>הגדרת יעדים ברורים למורים כבר בתחילת השנה.</a:t>
            </a:r>
            <a:endParaRPr lang="en-US" dirty="0" smtClean="0"/>
          </a:p>
          <a:p>
            <a:pPr lvl="0">
              <a:lnSpc>
                <a:spcPct val="170000"/>
              </a:lnSpc>
            </a:pPr>
            <a:r>
              <a:rPr lang="he-IL" u="sng" dirty="0" smtClean="0"/>
              <a:t>ליווי צמוד של המורים לאורך כל השנה כפי שנעשה השנה). </a:t>
            </a:r>
            <a:r>
              <a:rPr lang="he-IL" dirty="0" smtClean="0"/>
              <a:t>כאשר המורים יכירו את הכלי, הליווי יהיה יותר אפקטיבי מאחר והמפגשים לא יוקדש להוראה אלא לתמיכה.</a:t>
            </a:r>
            <a:endParaRPr lang="en-US" dirty="0" smtClean="0"/>
          </a:p>
          <a:p>
            <a:pPr lvl="0">
              <a:lnSpc>
                <a:spcPct val="170000"/>
              </a:lnSpc>
            </a:pPr>
            <a:r>
              <a:rPr lang="he-IL" u="sng" dirty="0" smtClean="0"/>
              <a:t>קבלה של תמיכה טכנית </a:t>
            </a:r>
            <a:r>
              <a:rPr lang="he-IL" dirty="0" smtClean="0"/>
              <a:t>זמינה ויעילה זמינה בכל שעות היום.</a:t>
            </a:r>
            <a:endParaRPr lang="en-US" b="1" dirty="0" smtClean="0"/>
          </a:p>
          <a:p>
            <a:endParaRPr lang="he-I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300" b="1" dirty="0" smtClean="0">
                <a:solidFill>
                  <a:srgbClr val="0070C0"/>
                </a:solidFill>
                <a:cs typeface="David" pitchFamily="34" charset="-79"/>
              </a:rPr>
              <a:t>לסכום</a:t>
            </a:r>
            <a:endParaRPr lang="he-IL" sz="4300" b="1" dirty="0">
              <a:solidFill>
                <a:srgbClr val="0070C0"/>
              </a:solidFill>
              <a:cs typeface="David" pitchFamily="34" charset="-79"/>
            </a:endParaRPr>
          </a:p>
        </p:txBody>
      </p:sp>
      <p:sp>
        <p:nvSpPr>
          <p:cNvPr id="3" name="מציין מיקום תוכן 2"/>
          <p:cNvSpPr>
            <a:spLocks noGrp="1"/>
          </p:cNvSpPr>
          <p:nvPr>
            <p:ph idx="1"/>
          </p:nvPr>
        </p:nvSpPr>
        <p:spPr/>
        <p:txBody>
          <a:bodyPr>
            <a:normAutofit/>
          </a:bodyPr>
          <a:lstStyle/>
          <a:p>
            <a:pPr>
              <a:buNone/>
            </a:pPr>
            <a:r>
              <a:rPr lang="he-IL" sz="2200" dirty="0" smtClean="0"/>
              <a:t>    </a:t>
            </a:r>
          </a:p>
          <a:p>
            <a:pPr>
              <a:buNone/>
            </a:pPr>
            <a:r>
              <a:rPr lang="he-IL" sz="2200" dirty="0"/>
              <a:t> </a:t>
            </a:r>
            <a:r>
              <a:rPr lang="he-IL" sz="2200" dirty="0" smtClean="0"/>
              <a:t>   מפחידה </a:t>
            </a:r>
            <a:r>
              <a:rPr lang="he-IL" sz="2200" dirty="0"/>
              <a:t>ומאתגרת </a:t>
            </a:r>
            <a:r>
              <a:rPr lang="he-IL" sz="2200" dirty="0" smtClean="0"/>
              <a:t>ככל </a:t>
            </a:r>
            <a:r>
              <a:rPr lang="he-IL" sz="2200" dirty="0"/>
              <a:t>שתהייה המציאות הטכנולוגית, לא נותרת </a:t>
            </a:r>
            <a:r>
              <a:rPr lang="he-IL" sz="2200" dirty="0" smtClean="0"/>
              <a:t>בידנו</a:t>
            </a:r>
            <a:r>
              <a:rPr lang="he-IL" sz="2200" dirty="0"/>
              <a:t>, העוסקים בחינוך, הברירה אלא לאמץ אל ליבנו את מקש</a:t>
            </a:r>
            <a:r>
              <a:rPr lang="en-US" sz="2200" dirty="0"/>
              <a:t>  </a:t>
            </a:r>
            <a:r>
              <a:rPr lang="he-IL" sz="2200" dirty="0"/>
              <a:t>ה- </a:t>
            </a:r>
            <a:r>
              <a:rPr lang="en-US" sz="2200" dirty="0"/>
              <a:t>ENTER</a:t>
            </a:r>
            <a:r>
              <a:rPr lang="he-IL" sz="2200" dirty="0"/>
              <a:t> משום </a:t>
            </a:r>
            <a:r>
              <a:rPr lang="he-IL" sz="2200" dirty="0" smtClean="0"/>
              <a:t>שמקש ה- </a:t>
            </a:r>
            <a:r>
              <a:rPr lang="en-US" sz="2200" dirty="0"/>
              <a:t>ESC </a:t>
            </a:r>
            <a:r>
              <a:rPr lang="he-IL" sz="2200" dirty="0"/>
              <a:t> יובילנו לדרך ללא מוצא (קורץ, 2011</a:t>
            </a:r>
            <a:r>
              <a:rPr lang="he-IL" sz="2200" dirty="0" smtClean="0"/>
              <a:t>).</a:t>
            </a:r>
            <a:endParaRPr lang="he-IL" sz="2200" dirty="0"/>
          </a:p>
          <a:p>
            <a:pPr>
              <a:buNone/>
            </a:pPr>
            <a:endParaRPr lang="he-IL" b="1" dirty="0">
              <a:solidFill>
                <a:srgbClr val="0070C0"/>
              </a:solidFill>
            </a:endParaRPr>
          </a:p>
          <a:p>
            <a:pPr>
              <a:buNone/>
            </a:pPr>
            <a:endParaRPr lang="he-IL" b="1" dirty="0" smtClean="0">
              <a:solidFill>
                <a:srgbClr val="0070C0"/>
              </a:solidFill>
            </a:endParaRPr>
          </a:p>
          <a:p>
            <a:pPr>
              <a:buNone/>
            </a:pPr>
            <a:r>
              <a:rPr lang="he-IL" b="1" dirty="0" smtClean="0">
                <a:solidFill>
                  <a:srgbClr val="0070C0"/>
                </a:solidFill>
              </a:rPr>
              <a:t>תודה על ההקשבה</a:t>
            </a:r>
            <a:endParaRPr lang="he-IL" b="1" dirty="0">
              <a:solidFill>
                <a:srgbClr val="0070C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b="1" dirty="0" smtClean="0">
                <a:solidFill>
                  <a:srgbClr val="0070C0"/>
                </a:solidFill>
                <a:latin typeface="David" pitchFamily="34" charset="-79"/>
                <a:cs typeface="David" pitchFamily="34" charset="-79"/>
              </a:rPr>
              <a:t>מקורות מידע</a:t>
            </a:r>
            <a:endParaRPr lang="he-IL" b="1" dirty="0">
              <a:solidFill>
                <a:srgbClr val="0070C0"/>
              </a:solidFill>
              <a:latin typeface="David" pitchFamily="34" charset="-79"/>
              <a:cs typeface="David" pitchFamily="34" charset="-79"/>
            </a:endParaRPr>
          </a:p>
        </p:txBody>
      </p:sp>
      <p:sp>
        <p:nvSpPr>
          <p:cNvPr id="3" name="מציין מיקום תוכן 2"/>
          <p:cNvSpPr>
            <a:spLocks noGrp="1"/>
          </p:cNvSpPr>
          <p:nvPr>
            <p:ph idx="1"/>
          </p:nvPr>
        </p:nvSpPr>
        <p:spPr/>
        <p:txBody>
          <a:bodyPr>
            <a:normAutofit/>
          </a:bodyPr>
          <a:lstStyle/>
          <a:p>
            <a:pPr>
              <a:lnSpc>
                <a:spcPct val="80000"/>
              </a:lnSpc>
            </a:pPr>
            <a:r>
              <a:rPr lang="he-IL" sz="1600" dirty="0" smtClean="0">
                <a:solidFill>
                  <a:srgbClr val="00B050"/>
                </a:solidFill>
                <a:cs typeface="David" pitchFamily="34" charset="-79"/>
              </a:rPr>
              <a:t>גלעד, א', מלאת, ש' (2004). </a:t>
            </a:r>
            <a:r>
              <a:rPr lang="he-IL" sz="1600" i="1" dirty="0" smtClean="0">
                <a:solidFill>
                  <a:srgbClr val="00B050"/>
                </a:solidFill>
                <a:cs typeface="David" pitchFamily="34" charset="-79"/>
              </a:rPr>
              <a:t>תהליכי שינוי במערכת החינוך- מקורס פנים אל פנים לקורס ווירטואלי.</a:t>
            </a:r>
            <a:r>
              <a:rPr lang="he-IL" sz="1600" dirty="0" smtClean="0">
                <a:solidFill>
                  <a:srgbClr val="00B050"/>
                </a:solidFill>
                <a:cs typeface="David" pitchFamily="34" charset="-79"/>
              </a:rPr>
              <a:t> המכללה האקדמית אחווה. בתוך מעוף ומעשה במכללת אחווה (10:133-111,2004). נדלה בתאריך: 04.04.2014.</a:t>
            </a:r>
          </a:p>
          <a:p>
            <a:pPr>
              <a:lnSpc>
                <a:spcPct val="80000"/>
              </a:lnSpc>
              <a:buFont typeface="Wingdings" pitchFamily="2" charset="2"/>
              <a:buNone/>
            </a:pPr>
            <a:r>
              <a:rPr lang="he-IL" sz="1600" dirty="0" smtClean="0">
                <a:solidFill>
                  <a:srgbClr val="00B050"/>
                </a:solidFill>
                <a:cs typeface="David" pitchFamily="34" charset="-79"/>
              </a:rPr>
              <a:t>         מאתר:    </a:t>
            </a:r>
            <a:r>
              <a:rPr lang="en-US" sz="1400" dirty="0" smtClean="0">
                <a:solidFill>
                  <a:srgbClr val="00B050"/>
                </a:solidFill>
              </a:rPr>
              <a:t>mofetnet.macam.ac.il/course/</a:t>
            </a:r>
            <a:r>
              <a:rPr lang="en-US" sz="1400" dirty="0" err="1" smtClean="0">
                <a:solidFill>
                  <a:srgbClr val="00B050"/>
                </a:solidFill>
              </a:rPr>
              <a:t>Links.aspx?id</a:t>
            </a:r>
            <a:r>
              <a:rPr lang="en-US" sz="1400" dirty="0" smtClean="0">
                <a:solidFill>
                  <a:srgbClr val="00B050"/>
                </a:solidFill>
              </a:rPr>
              <a:t>=5606</a:t>
            </a:r>
            <a:r>
              <a:rPr lang="he-IL" sz="1400" dirty="0" smtClean="0">
                <a:solidFill>
                  <a:srgbClr val="00B050"/>
                </a:solidFill>
              </a:rPr>
              <a:t> </a:t>
            </a:r>
          </a:p>
          <a:p>
            <a:pPr>
              <a:lnSpc>
                <a:spcPct val="80000"/>
              </a:lnSpc>
              <a:buFont typeface="Wingdings" pitchFamily="2" charset="2"/>
              <a:buNone/>
            </a:pPr>
            <a:endParaRPr lang="he-IL" sz="1400" dirty="0" smtClean="0">
              <a:solidFill>
                <a:srgbClr val="00B050"/>
              </a:solidFill>
            </a:endParaRPr>
          </a:p>
          <a:p>
            <a:pPr>
              <a:lnSpc>
                <a:spcPct val="80000"/>
              </a:lnSpc>
            </a:pPr>
            <a:r>
              <a:rPr lang="he-IL" sz="1400" dirty="0" err="1" smtClean="0">
                <a:solidFill>
                  <a:srgbClr val="00B050"/>
                </a:solidFill>
                <a:cs typeface="David" pitchFamily="34" charset="-79"/>
              </a:rPr>
              <a:t>קברמן</a:t>
            </a:r>
            <a:r>
              <a:rPr lang="he-IL" sz="1400" dirty="0" smtClean="0">
                <a:solidFill>
                  <a:srgbClr val="00B050"/>
                </a:solidFill>
                <a:cs typeface="David" pitchFamily="34" charset="-79"/>
              </a:rPr>
              <a:t>,צ',ששון, ע',</a:t>
            </a:r>
            <a:r>
              <a:rPr lang="he-IL" sz="1400" dirty="0" err="1" smtClean="0">
                <a:solidFill>
                  <a:srgbClr val="00B050"/>
                </a:solidFill>
                <a:cs typeface="David" pitchFamily="34" charset="-79"/>
              </a:rPr>
              <a:t>הרשקוביץ</a:t>
            </a:r>
            <a:r>
              <a:rPr lang="en-US" sz="1400" b="1" dirty="0" smtClean="0">
                <a:solidFill>
                  <a:srgbClr val="00B050"/>
                </a:solidFill>
                <a:cs typeface="David" pitchFamily="34" charset="-79"/>
              </a:rPr>
              <a:t>)</a:t>
            </a:r>
            <a:r>
              <a:rPr lang="en-US" sz="1400" dirty="0" smtClean="0">
                <a:solidFill>
                  <a:srgbClr val="00B050"/>
                </a:solidFill>
                <a:cs typeface="David" pitchFamily="34" charset="-79"/>
              </a:rPr>
              <a:t>  </a:t>
            </a:r>
            <a:r>
              <a:rPr lang="he-IL" sz="1400" dirty="0" smtClean="0">
                <a:solidFill>
                  <a:srgbClr val="00B050"/>
                </a:solidFill>
                <a:cs typeface="David" pitchFamily="34" charset="-79"/>
              </a:rPr>
              <a:t>2008). </a:t>
            </a:r>
            <a:r>
              <a:rPr lang="he-IL" sz="1400" i="1" dirty="0" smtClean="0">
                <a:solidFill>
                  <a:srgbClr val="00B050"/>
                </a:solidFill>
                <a:cs typeface="David" pitchFamily="34" charset="-79"/>
              </a:rPr>
              <a:t>חקר אירוע ושילובו בלימודי הכימיה.חיפה:  </a:t>
            </a:r>
            <a:r>
              <a:rPr lang="he-IL" sz="1400" dirty="0" smtClean="0">
                <a:solidFill>
                  <a:srgbClr val="00B050"/>
                </a:solidFill>
                <a:cs typeface="David" pitchFamily="34" charset="-79"/>
              </a:rPr>
              <a:t>במסגרת לימודים לתואר דוקטור בהנחיית </a:t>
            </a:r>
            <a:r>
              <a:rPr lang="he-IL" sz="1400" dirty="0" err="1" smtClean="0">
                <a:solidFill>
                  <a:srgbClr val="00B050"/>
                </a:solidFill>
                <a:cs typeface="David" pitchFamily="34" charset="-79"/>
              </a:rPr>
              <a:t>פרופ</a:t>
            </a:r>
            <a:r>
              <a:rPr lang="he-IL" sz="1400" dirty="0" smtClean="0">
                <a:solidFill>
                  <a:srgbClr val="00B050"/>
                </a:solidFill>
                <a:cs typeface="David" pitchFamily="34" charset="-79"/>
              </a:rPr>
              <a:t>' יהודית דורי, המחלקה להוראת הטכנולוגיה והמדעים, הטכניון, חיפה.</a:t>
            </a:r>
            <a:r>
              <a:rPr lang="en-US" sz="1400" dirty="0" smtClean="0">
                <a:solidFill>
                  <a:srgbClr val="00B050"/>
                </a:solidFill>
                <a:cs typeface="David" pitchFamily="34" charset="-79"/>
              </a:rPr>
              <a:t> </a:t>
            </a:r>
            <a:r>
              <a:rPr lang="he-IL" sz="1400" dirty="0" smtClean="0">
                <a:solidFill>
                  <a:srgbClr val="00B050"/>
                </a:solidFill>
                <a:cs typeface="David" pitchFamily="34" charset="-79"/>
              </a:rPr>
              <a:t>נדלה בתאריך: 04.04.2014.</a:t>
            </a:r>
            <a:endParaRPr lang="en-US" sz="1400" dirty="0" smtClean="0">
              <a:solidFill>
                <a:srgbClr val="00B050"/>
              </a:solidFill>
              <a:cs typeface="David" pitchFamily="34" charset="-79"/>
            </a:endParaRPr>
          </a:p>
          <a:p>
            <a:pPr>
              <a:lnSpc>
                <a:spcPct val="80000"/>
              </a:lnSpc>
              <a:buFont typeface="Wingdings" pitchFamily="2" charset="2"/>
              <a:buNone/>
            </a:pPr>
            <a:r>
              <a:rPr lang="he-IL" sz="1400" b="1" dirty="0" smtClean="0">
                <a:solidFill>
                  <a:srgbClr val="00B050"/>
                </a:solidFill>
                <a:cs typeface="David" pitchFamily="34" charset="-79"/>
              </a:rPr>
              <a:t>          </a:t>
            </a:r>
            <a:r>
              <a:rPr lang="he-IL" sz="1400" b="1" dirty="0" smtClean="0">
                <a:solidFill>
                  <a:srgbClr val="00B050"/>
                </a:solidFill>
                <a:cs typeface="David" pitchFamily="34" charset="-79"/>
                <a:hlinkClick r:id="rId2"/>
              </a:rPr>
              <a:t>גישת</a:t>
            </a:r>
            <a:r>
              <a:rPr lang="he-IL" sz="1400" dirty="0" smtClean="0">
                <a:solidFill>
                  <a:srgbClr val="00B050"/>
                </a:solidFill>
                <a:cs typeface="David" pitchFamily="34" charset="-79"/>
                <a:hlinkClick r:id="rId2"/>
              </a:rPr>
              <a:t> החקר </a:t>
            </a:r>
            <a:r>
              <a:rPr lang="he-IL" sz="1400" b="1" dirty="0" smtClean="0">
                <a:solidFill>
                  <a:srgbClr val="00B050"/>
                </a:solidFill>
                <a:cs typeface="David" pitchFamily="34" charset="-79"/>
                <a:hlinkClick r:id="rId2"/>
              </a:rPr>
              <a:t>בסביבות למידה ממוחשבות</a:t>
            </a:r>
            <a:r>
              <a:rPr lang="he-IL" sz="1400" dirty="0" smtClean="0">
                <a:solidFill>
                  <a:srgbClr val="00B050"/>
                </a:solidFill>
                <a:cs typeface="David" pitchFamily="34" charset="-79"/>
                <a:hlinkClick r:id="rId2"/>
              </a:rPr>
              <a:t>:</a:t>
            </a:r>
            <a:endParaRPr lang="he-IL" sz="1400" dirty="0" smtClean="0">
              <a:solidFill>
                <a:srgbClr val="00B050"/>
              </a:solidFill>
              <a:cs typeface="David" pitchFamily="34" charset="-79"/>
            </a:endParaRPr>
          </a:p>
          <a:p>
            <a:pPr>
              <a:lnSpc>
                <a:spcPct val="80000"/>
              </a:lnSpc>
              <a:buFont typeface="Wingdings" pitchFamily="2" charset="2"/>
              <a:buNone/>
            </a:pPr>
            <a:r>
              <a:rPr lang="en-US" sz="1400" dirty="0" smtClean="0">
                <a:solidFill>
                  <a:srgbClr val="00B050"/>
                </a:solidFill>
                <a:cs typeface="David" pitchFamily="34" charset="-79"/>
              </a:rPr>
              <a:t>stwww.weizmann.ac.il/g-</a:t>
            </a:r>
            <a:r>
              <a:rPr lang="en-US" sz="1400" dirty="0" err="1" smtClean="0">
                <a:solidFill>
                  <a:srgbClr val="00B050"/>
                </a:solidFill>
                <a:cs typeface="David" pitchFamily="34" charset="-79"/>
              </a:rPr>
              <a:t>chem</a:t>
            </a:r>
            <a:r>
              <a:rPr lang="en-US" sz="1400" dirty="0" smtClean="0">
                <a:solidFill>
                  <a:srgbClr val="00B050"/>
                </a:solidFill>
                <a:cs typeface="David" pitchFamily="34" charset="-79"/>
              </a:rPr>
              <a:t>/docs/erua.doc        </a:t>
            </a:r>
            <a:r>
              <a:rPr lang="he-IL" sz="1400" dirty="0" smtClean="0">
                <a:solidFill>
                  <a:srgbClr val="00B050"/>
                </a:solidFill>
                <a:cs typeface="David" pitchFamily="34" charset="-79"/>
              </a:rPr>
              <a:t> </a:t>
            </a:r>
          </a:p>
          <a:p>
            <a:pPr>
              <a:lnSpc>
                <a:spcPct val="80000"/>
              </a:lnSpc>
              <a:buFont typeface="Wingdings" pitchFamily="2" charset="2"/>
              <a:buNone/>
            </a:pPr>
            <a:endParaRPr lang="he-IL" sz="1400" dirty="0" smtClean="0">
              <a:solidFill>
                <a:srgbClr val="00B050"/>
              </a:solidFill>
              <a:cs typeface="David" pitchFamily="34" charset="-79"/>
            </a:endParaRPr>
          </a:p>
          <a:p>
            <a:pPr>
              <a:lnSpc>
                <a:spcPct val="80000"/>
              </a:lnSpc>
            </a:pPr>
            <a:r>
              <a:rPr lang="he-IL" sz="1400" dirty="0" smtClean="0"/>
              <a:t>קורץ, ג' (2011). </a:t>
            </a:r>
            <a:r>
              <a:rPr lang="he-IL" sz="1400" i="1" dirty="0" smtClean="0"/>
              <a:t>הטמעת טכנולוגיות תקשוב בישראל: אתגרים ומימושם</a:t>
            </a:r>
            <a:r>
              <a:rPr lang="he-IL" sz="1400" dirty="0" smtClean="0"/>
              <a:t>, בתוך: ד' חן וקורץ, ג' (עורכים) תקשוב, למידה והוראה (</a:t>
            </a:r>
            <a:r>
              <a:rPr lang="he-IL" sz="1400" dirty="0" err="1" smtClean="0"/>
              <a:t>עמ' </a:t>
            </a:r>
            <a:r>
              <a:rPr lang="he-IL" sz="1400" dirty="0" smtClean="0"/>
              <a:t>32-11).. </a:t>
            </a:r>
          </a:p>
          <a:p>
            <a:pPr>
              <a:lnSpc>
                <a:spcPct val="80000"/>
              </a:lnSpc>
              <a:buFont typeface="Wingdings" pitchFamily="2" charset="2"/>
              <a:buNone/>
            </a:pPr>
            <a:endParaRPr lang="he-IL" sz="1400" dirty="0" smtClean="0">
              <a:solidFill>
                <a:srgbClr val="00B050"/>
              </a:solidFill>
              <a:cs typeface="David" pitchFamily="34" charset="-79"/>
            </a:endParaRPr>
          </a:p>
          <a:p>
            <a:pPr>
              <a:lnSpc>
                <a:spcPct val="80000"/>
              </a:lnSpc>
            </a:pPr>
            <a:r>
              <a:rPr lang="he-IL" sz="1400" dirty="0" smtClean="0">
                <a:solidFill>
                  <a:srgbClr val="00B050"/>
                </a:solidFill>
                <a:cs typeface="David" pitchFamily="34" charset="-79"/>
              </a:rPr>
              <a:t>קורץ, ג', חן, ד,  (2012). </a:t>
            </a:r>
            <a:r>
              <a:rPr lang="he-IL" sz="1400" i="1" dirty="0" err="1" smtClean="0"/>
              <a:t>מתקוונים</a:t>
            </a:r>
            <a:r>
              <a:rPr lang="he-IL" sz="1400" i="1" dirty="0" smtClean="0"/>
              <a:t>  ללמידה : ארגז כלים דיגיטלי למורה. </a:t>
            </a:r>
            <a:r>
              <a:rPr lang="he-IL" sz="1400" dirty="0" smtClean="0"/>
              <a:t>אור יהודה: המרכז ללימודים אקדמיים</a:t>
            </a:r>
            <a:endParaRPr lang="he-IL" sz="1400" i="1" dirty="0" smtClean="0">
              <a:solidFill>
                <a:srgbClr val="00B050"/>
              </a:solidFill>
              <a:cs typeface="David" pitchFamily="34" charset="-79"/>
            </a:endParaRPr>
          </a:p>
          <a:p>
            <a:pPr>
              <a:lnSpc>
                <a:spcPct val="80000"/>
              </a:lnSpc>
              <a:buFont typeface="Wingdings" pitchFamily="2" charset="2"/>
              <a:buNone/>
            </a:pPr>
            <a:endParaRPr lang="en-US" sz="1400" dirty="0" smtClean="0">
              <a:solidFill>
                <a:srgbClr val="00B050"/>
              </a:solidFill>
              <a:cs typeface="David" pitchFamily="34" charset="-79"/>
            </a:endParaRPr>
          </a:p>
          <a:p>
            <a:endParaRPr lang="he-IL"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704088"/>
            <a:ext cx="8229600" cy="1572784"/>
          </a:xfrm>
        </p:spPr>
        <p:txBody>
          <a:bodyPr>
            <a:normAutofit fontScale="90000"/>
          </a:bodyPr>
          <a:lstStyle/>
          <a:p>
            <a:pPr algn="r" eaLnBrk="1" hangingPunct="1"/>
            <a:r>
              <a:rPr lang="he-IL" sz="1800" b="1" dirty="0" smtClean="0">
                <a:solidFill>
                  <a:schemeClr val="folHlink"/>
                </a:solidFill>
              </a:rPr>
              <a:t/>
            </a:r>
            <a:br>
              <a:rPr lang="he-IL" sz="1800" b="1" dirty="0" smtClean="0">
                <a:solidFill>
                  <a:schemeClr val="folHlink"/>
                </a:solidFill>
              </a:rPr>
            </a:br>
            <a:r>
              <a:rPr lang="he-IL" sz="1800" b="1" dirty="0" smtClean="0">
                <a:solidFill>
                  <a:schemeClr val="folHlink"/>
                </a:solidFill>
              </a:rPr>
              <a:t/>
            </a:r>
            <a:br>
              <a:rPr lang="he-IL" sz="1800" b="1" dirty="0" smtClean="0">
                <a:solidFill>
                  <a:schemeClr val="folHlink"/>
                </a:solidFill>
              </a:rPr>
            </a:br>
            <a:r>
              <a:rPr lang="he-IL" sz="1800" b="1" dirty="0" smtClean="0">
                <a:solidFill>
                  <a:schemeClr val="folHlink"/>
                </a:solidFill>
              </a:rPr>
              <a:t/>
            </a:r>
            <a:br>
              <a:rPr lang="he-IL" sz="1800" b="1" dirty="0" smtClean="0">
                <a:solidFill>
                  <a:schemeClr val="folHlink"/>
                </a:solidFill>
              </a:rPr>
            </a:br>
            <a:r>
              <a:rPr lang="he-IL" sz="1800" b="1" dirty="0" smtClean="0">
                <a:solidFill>
                  <a:schemeClr val="folHlink"/>
                </a:solidFill>
              </a:rPr>
              <a:t/>
            </a:r>
            <a:br>
              <a:rPr lang="he-IL" sz="1800" b="1" dirty="0" smtClean="0">
                <a:solidFill>
                  <a:schemeClr val="folHlink"/>
                </a:solidFill>
              </a:rPr>
            </a:br>
            <a:r>
              <a:rPr lang="he-IL" sz="1800" b="1" dirty="0" smtClean="0">
                <a:solidFill>
                  <a:schemeClr val="folHlink"/>
                </a:solidFill>
              </a:rPr>
              <a:t/>
            </a:r>
            <a:br>
              <a:rPr lang="he-IL" sz="1800" b="1" dirty="0" smtClean="0">
                <a:solidFill>
                  <a:schemeClr val="folHlink"/>
                </a:solidFill>
              </a:rPr>
            </a:br>
            <a:r>
              <a:rPr lang="he-IL" sz="1800" b="1" dirty="0" smtClean="0">
                <a:solidFill>
                  <a:schemeClr val="folHlink"/>
                </a:solidFill>
              </a:rPr>
              <a:t>מאת:</a:t>
            </a:r>
            <a:r>
              <a:rPr lang="he-IL" sz="1800" dirty="0" smtClean="0">
                <a:solidFill>
                  <a:schemeClr val="folHlink"/>
                </a:solidFill>
                <a:latin typeface="Arial" pitchFamily="34" charset="0"/>
              </a:rPr>
              <a:t> </a:t>
            </a:r>
            <a:r>
              <a:rPr lang="en-US" sz="1800" dirty="0" err="1" smtClean="0">
                <a:solidFill>
                  <a:schemeClr val="folHlink"/>
                </a:solidFill>
              </a:rPr>
              <a:t>nava</a:t>
            </a:r>
            <a:r>
              <a:rPr lang="en-US" sz="1800" dirty="0" smtClean="0">
                <a:solidFill>
                  <a:schemeClr val="folHlink"/>
                </a:solidFill>
              </a:rPr>
              <a:t> </a:t>
            </a:r>
            <a:r>
              <a:rPr lang="en-US" sz="1800" dirty="0" err="1" smtClean="0">
                <a:solidFill>
                  <a:schemeClr val="folHlink"/>
                </a:solidFill>
              </a:rPr>
              <a:t>ron</a:t>
            </a:r>
            <a:r>
              <a:rPr lang="he-IL" sz="1800" dirty="0" smtClean="0">
                <a:solidFill>
                  <a:schemeClr val="folHlink"/>
                </a:solidFill>
              </a:rPr>
              <a:t/>
            </a:r>
            <a:br>
              <a:rPr lang="he-IL" sz="1800" dirty="0" smtClean="0">
                <a:solidFill>
                  <a:schemeClr val="folHlink"/>
                </a:solidFill>
              </a:rPr>
            </a:br>
            <a:r>
              <a:rPr lang="he-IL" sz="1800" b="1" dirty="0" smtClean="0">
                <a:solidFill>
                  <a:schemeClr val="folHlink"/>
                </a:solidFill>
              </a:rPr>
              <a:t>‏‏נשלח:</a:t>
            </a:r>
            <a:r>
              <a:rPr lang="he-IL" sz="1800" dirty="0" smtClean="0">
                <a:solidFill>
                  <a:schemeClr val="folHlink"/>
                </a:solidFill>
                <a:latin typeface="Arial" pitchFamily="34" charset="0"/>
              </a:rPr>
              <a:t> יום רביעי 31 מרץ 2010 09:06</a:t>
            </a:r>
            <a:br>
              <a:rPr lang="he-IL" sz="1800" dirty="0" smtClean="0">
                <a:solidFill>
                  <a:schemeClr val="folHlink"/>
                </a:solidFill>
                <a:latin typeface="Arial" pitchFamily="34" charset="0"/>
              </a:rPr>
            </a:br>
            <a:r>
              <a:rPr lang="he-IL" sz="1800" b="1" dirty="0" smtClean="0">
                <a:solidFill>
                  <a:schemeClr val="folHlink"/>
                </a:solidFill>
              </a:rPr>
              <a:t>‏‏אל:</a:t>
            </a:r>
            <a:r>
              <a:rPr lang="he-IL" sz="1800" dirty="0" smtClean="0">
                <a:solidFill>
                  <a:schemeClr val="folHlink"/>
                </a:solidFill>
                <a:latin typeface="Arial" pitchFamily="34" charset="0"/>
              </a:rPr>
              <a:t> </a:t>
            </a:r>
            <a:br>
              <a:rPr lang="he-IL" sz="1800" dirty="0" smtClean="0">
                <a:solidFill>
                  <a:schemeClr val="folHlink"/>
                </a:solidFill>
                <a:latin typeface="Arial" pitchFamily="34" charset="0"/>
              </a:rPr>
            </a:br>
            <a:r>
              <a:rPr lang="he-IL" sz="1800" b="1" dirty="0" smtClean="0">
                <a:solidFill>
                  <a:schemeClr val="folHlink"/>
                </a:solidFill>
              </a:rPr>
              <a:t>‏‏נושא:</a:t>
            </a:r>
            <a:r>
              <a:rPr lang="he-IL" sz="1800" dirty="0" smtClean="0">
                <a:solidFill>
                  <a:schemeClr val="folHlink"/>
                </a:solidFill>
                <a:latin typeface="Arial" pitchFamily="34" charset="0"/>
              </a:rPr>
              <a:t> מטלה 3 אישית שינוי תאריך הגשה</a:t>
            </a:r>
            <a:r>
              <a:rPr lang="he-IL" sz="3800" dirty="0" smtClean="0">
                <a:solidFill>
                  <a:schemeClr val="folHlink"/>
                </a:solidFill>
              </a:rPr>
              <a:t/>
            </a:r>
            <a:br>
              <a:rPr lang="he-IL" sz="3800" dirty="0" smtClean="0">
                <a:solidFill>
                  <a:schemeClr val="folHlink"/>
                </a:solidFill>
              </a:rPr>
            </a:br>
            <a:endParaRPr lang="en-US" sz="3800" dirty="0" smtClean="0">
              <a:solidFill>
                <a:schemeClr val="folHlink"/>
              </a:solidFill>
            </a:endParaRPr>
          </a:p>
        </p:txBody>
      </p:sp>
      <p:sp>
        <p:nvSpPr>
          <p:cNvPr id="13315" name="Rectangle 3"/>
          <p:cNvSpPr>
            <a:spLocks noGrp="1" noChangeArrowheads="1"/>
          </p:cNvSpPr>
          <p:nvPr>
            <p:ph idx="1"/>
          </p:nvPr>
        </p:nvSpPr>
        <p:spPr>
          <a:xfrm>
            <a:off x="971550" y="1916832"/>
            <a:ext cx="7772400" cy="4171231"/>
          </a:xfrm>
        </p:spPr>
        <p:txBody>
          <a:bodyPr/>
          <a:lstStyle/>
          <a:p>
            <a:pPr eaLnBrk="1" hangingPunct="1">
              <a:lnSpc>
                <a:spcPct val="90000"/>
              </a:lnSpc>
              <a:buFont typeface="Wingdings" pitchFamily="2" charset="2"/>
              <a:buNone/>
            </a:pPr>
            <a:r>
              <a:rPr lang="he-IL" dirty="0" smtClean="0">
                <a:solidFill>
                  <a:schemeClr val="folHlink"/>
                </a:solidFill>
                <a:cs typeface="David" pitchFamily="34" charset="-79"/>
              </a:rPr>
              <a:t>להלן המטלה והשינויים:</a:t>
            </a:r>
            <a:endParaRPr lang="en-US" dirty="0" smtClean="0">
              <a:solidFill>
                <a:schemeClr val="folHlink"/>
              </a:solidFill>
              <a:cs typeface="David" pitchFamily="34" charset="-79"/>
            </a:endParaRPr>
          </a:p>
          <a:p>
            <a:pPr eaLnBrk="1" hangingPunct="1">
              <a:lnSpc>
                <a:spcPct val="90000"/>
              </a:lnSpc>
              <a:buFont typeface="Wingdings" pitchFamily="2" charset="2"/>
              <a:buNone/>
            </a:pPr>
            <a:r>
              <a:rPr lang="he-IL" dirty="0" smtClean="0">
                <a:solidFill>
                  <a:schemeClr val="folHlink"/>
                </a:solidFill>
                <a:cs typeface="David" pitchFamily="34" charset="-79"/>
              </a:rPr>
              <a:t>מבקשת סיכום מתוך ספר הלימוד ע"פ הרשום:</a:t>
            </a:r>
            <a:endParaRPr lang="en-US" dirty="0" smtClean="0">
              <a:solidFill>
                <a:schemeClr val="folHlink"/>
              </a:solidFill>
              <a:cs typeface="David" pitchFamily="34" charset="-79"/>
            </a:endParaRPr>
          </a:p>
          <a:p>
            <a:pPr eaLnBrk="1" hangingPunct="1">
              <a:lnSpc>
                <a:spcPct val="90000"/>
              </a:lnSpc>
            </a:pPr>
            <a:r>
              <a:rPr lang="he-IL" b="1" dirty="0" smtClean="0">
                <a:solidFill>
                  <a:srgbClr val="FF6600"/>
                </a:solidFill>
                <a:cs typeface="David" pitchFamily="34" charset="-79"/>
              </a:rPr>
              <a:t>אור </a:t>
            </a:r>
            <a:r>
              <a:rPr lang="he-IL" dirty="0" smtClean="0">
                <a:solidFill>
                  <a:schemeClr val="folHlink"/>
                </a:solidFill>
                <a:cs typeface="David" pitchFamily="34" charset="-79"/>
              </a:rPr>
              <a:t>תחמוצות גפרית וחלקיקים  ע"מ 35-50 הסיכום יעשה בהתייחס לשאלות מע"מ 49 ומילוי הטבלה מע"מ 50. </a:t>
            </a:r>
            <a:endParaRPr lang="en-US" dirty="0" smtClean="0">
              <a:solidFill>
                <a:schemeClr val="folHlink"/>
              </a:solidFill>
              <a:cs typeface="David" pitchFamily="34" charset="-79"/>
            </a:endParaRPr>
          </a:p>
          <a:p>
            <a:pPr eaLnBrk="1" hangingPunct="1">
              <a:lnSpc>
                <a:spcPct val="90000"/>
              </a:lnSpc>
            </a:pPr>
            <a:r>
              <a:rPr lang="he-IL" b="1" dirty="0" smtClean="0">
                <a:solidFill>
                  <a:srgbClr val="FF6600"/>
                </a:solidFill>
                <a:cs typeface="David" pitchFamily="34" charset="-79"/>
              </a:rPr>
              <a:t>תומר</a:t>
            </a:r>
            <a:r>
              <a:rPr lang="he-IL" b="1" dirty="0" smtClean="0">
                <a:solidFill>
                  <a:schemeClr val="folHlink"/>
                </a:solidFill>
                <a:cs typeface="David" pitchFamily="34" charset="-79"/>
              </a:rPr>
              <a:t> </a:t>
            </a:r>
            <a:r>
              <a:rPr lang="he-IL" dirty="0" smtClean="0">
                <a:solidFill>
                  <a:schemeClr val="folHlink"/>
                </a:solidFill>
                <a:cs typeface="David" pitchFamily="34" charset="-79"/>
              </a:rPr>
              <a:t>תחמוצות פחמן ו"אפקט החממה" ע"מ 51-68 הסיכום יעשה בהתייחס לשאלות מע"מ 67 ומילוי הטבלה מע"מ 68</a:t>
            </a:r>
            <a:endParaRPr lang="en-US" dirty="0" smtClean="0">
              <a:solidFill>
                <a:schemeClr val="folHlink"/>
              </a:solidFill>
              <a:cs typeface="David" pitchFamily="34" charset="-79"/>
            </a:endParaRPr>
          </a:p>
          <a:p>
            <a:pPr eaLnBrk="1" hangingPunct="1">
              <a:lnSpc>
                <a:spcPct val="90000"/>
              </a:lnSpc>
            </a:pPr>
            <a:r>
              <a:rPr lang="he-IL" b="1" dirty="0" err="1" smtClean="0">
                <a:solidFill>
                  <a:srgbClr val="FF6600"/>
                </a:solidFill>
                <a:cs typeface="David" pitchFamily="34" charset="-79"/>
              </a:rPr>
              <a:t>בני'ה</a:t>
            </a:r>
            <a:r>
              <a:rPr lang="he-IL" dirty="0" smtClean="0">
                <a:solidFill>
                  <a:srgbClr val="FF3300"/>
                </a:solidFill>
                <a:cs typeface="David" pitchFamily="34" charset="-79"/>
              </a:rPr>
              <a:t> </a:t>
            </a:r>
            <a:r>
              <a:rPr lang="he-IL" dirty="0" smtClean="0">
                <a:solidFill>
                  <a:schemeClr val="folHlink"/>
                </a:solidFill>
                <a:cs typeface="David" pitchFamily="34" charset="-79"/>
              </a:rPr>
              <a:t>ה"חור באוזון" ע"מ 69-87 הסיכום יעשה בהתייחס לשאלות מע"מ 86 ומילוי הטבלה מע"מ 87</a:t>
            </a:r>
            <a:endParaRPr lang="en-US" dirty="0" smtClean="0">
              <a:solidFill>
                <a:schemeClr val="folHlink"/>
              </a:solidFill>
              <a:cs typeface="David" pitchFamily="34" charset="-79"/>
            </a:endParaRPr>
          </a:p>
          <a:p>
            <a:pPr eaLnBrk="1" hangingPunct="1">
              <a:lnSpc>
                <a:spcPct val="90000"/>
              </a:lnSpc>
            </a:pPr>
            <a:endParaRPr lang="en-US" dirty="0" smtClean="0">
              <a:cs typeface="David" pitchFamily="34" charset="-79"/>
            </a:endParaRPr>
          </a:p>
        </p:txBody>
      </p:sp>
      <p:sp>
        <p:nvSpPr>
          <p:cNvPr id="5" name="חץ ימינה 4">
            <a:hlinkClick r:id="rId2" action="ppaction://hlinksldjump"/>
          </p:cNvPr>
          <p:cNvSpPr/>
          <p:nvPr/>
        </p:nvSpPr>
        <p:spPr>
          <a:xfrm>
            <a:off x="4071934" y="6215082"/>
            <a:ext cx="150019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914400" y="260648"/>
            <a:ext cx="7618413" cy="2160240"/>
          </a:xfrm>
        </p:spPr>
        <p:txBody>
          <a:bodyPr>
            <a:normAutofit/>
          </a:bodyPr>
          <a:lstStyle/>
          <a:p>
            <a:pPr algn="r" eaLnBrk="1" hangingPunct="1"/>
            <a:r>
              <a:rPr lang="he-IL" sz="1800" b="1" dirty="0" smtClean="0">
                <a:solidFill>
                  <a:schemeClr val="folHlink"/>
                </a:solidFill>
                <a:cs typeface="David" pitchFamily="34" charset="-79"/>
              </a:rPr>
              <a:t/>
            </a:r>
            <a:br>
              <a:rPr lang="he-IL" sz="1800" b="1" dirty="0" smtClean="0">
                <a:solidFill>
                  <a:schemeClr val="folHlink"/>
                </a:solidFill>
                <a:cs typeface="David" pitchFamily="34" charset="-79"/>
              </a:rPr>
            </a:br>
            <a:r>
              <a:rPr lang="he-IL" sz="1800" b="1" dirty="0" smtClean="0">
                <a:solidFill>
                  <a:schemeClr val="folHlink"/>
                </a:solidFill>
                <a:cs typeface="David" pitchFamily="34" charset="-79"/>
              </a:rPr>
              <a:t> מאת:</a:t>
            </a:r>
            <a:r>
              <a:rPr lang="he-IL" sz="1800" dirty="0" smtClean="0">
                <a:solidFill>
                  <a:schemeClr val="folHlink"/>
                </a:solidFill>
                <a:latin typeface="Arial" pitchFamily="34" charset="0"/>
                <a:cs typeface="David" pitchFamily="34" charset="-79"/>
              </a:rPr>
              <a:t> </a:t>
            </a:r>
            <a:r>
              <a:rPr lang="en-US" sz="1800" dirty="0" err="1" smtClean="0">
                <a:solidFill>
                  <a:schemeClr val="folHlink"/>
                </a:solidFill>
                <a:cs typeface="David" pitchFamily="34" charset="-79"/>
              </a:rPr>
              <a:t>nava</a:t>
            </a:r>
            <a:r>
              <a:rPr lang="en-US" sz="1800" dirty="0" smtClean="0">
                <a:solidFill>
                  <a:schemeClr val="folHlink"/>
                </a:solidFill>
                <a:cs typeface="David" pitchFamily="34" charset="-79"/>
              </a:rPr>
              <a:t> </a:t>
            </a:r>
            <a:r>
              <a:rPr lang="en-US" sz="1800" dirty="0" err="1" smtClean="0">
                <a:solidFill>
                  <a:schemeClr val="folHlink"/>
                </a:solidFill>
                <a:cs typeface="David" pitchFamily="34" charset="-79"/>
              </a:rPr>
              <a:t>ron</a:t>
            </a:r>
            <a:r>
              <a:rPr lang="he-IL" sz="1800" dirty="0" smtClean="0">
                <a:solidFill>
                  <a:schemeClr val="folHlink"/>
                </a:solidFill>
                <a:cs typeface="David" pitchFamily="34" charset="-79"/>
              </a:rPr>
              <a:t/>
            </a:r>
            <a:br>
              <a:rPr lang="he-IL" sz="1800" dirty="0" smtClean="0">
                <a:solidFill>
                  <a:schemeClr val="folHlink"/>
                </a:solidFill>
                <a:cs typeface="David" pitchFamily="34" charset="-79"/>
              </a:rPr>
            </a:br>
            <a:r>
              <a:rPr lang="he-IL" sz="1800" b="1" dirty="0" smtClean="0">
                <a:solidFill>
                  <a:schemeClr val="folHlink"/>
                </a:solidFill>
                <a:cs typeface="David" pitchFamily="34" charset="-79"/>
              </a:rPr>
              <a:t>‏‏נשלח:</a:t>
            </a:r>
            <a:r>
              <a:rPr lang="he-IL" sz="1800" dirty="0" smtClean="0">
                <a:solidFill>
                  <a:schemeClr val="folHlink"/>
                </a:solidFill>
                <a:latin typeface="Arial" pitchFamily="34" charset="0"/>
                <a:cs typeface="David" pitchFamily="34" charset="-79"/>
              </a:rPr>
              <a:t> יום רביעי 28 אפריל 2010 20:33</a:t>
            </a:r>
            <a:br>
              <a:rPr lang="he-IL" sz="1800" dirty="0" smtClean="0">
                <a:solidFill>
                  <a:schemeClr val="folHlink"/>
                </a:solidFill>
                <a:latin typeface="Arial" pitchFamily="34" charset="0"/>
                <a:cs typeface="David" pitchFamily="34" charset="-79"/>
              </a:rPr>
            </a:br>
            <a:r>
              <a:rPr lang="he-IL" sz="1800" b="1" dirty="0" smtClean="0">
                <a:solidFill>
                  <a:schemeClr val="folHlink"/>
                </a:solidFill>
                <a:cs typeface="David" pitchFamily="34" charset="-79"/>
              </a:rPr>
              <a:t>‏‏אל:</a:t>
            </a:r>
            <a:r>
              <a:rPr lang="he-IL" sz="1800" dirty="0" smtClean="0">
                <a:solidFill>
                  <a:schemeClr val="folHlink"/>
                </a:solidFill>
                <a:latin typeface="Arial" pitchFamily="34" charset="0"/>
                <a:cs typeface="David" pitchFamily="34" charset="-79"/>
              </a:rPr>
              <a:t> </a:t>
            </a:r>
            <a:br>
              <a:rPr lang="he-IL" sz="1800" dirty="0" smtClean="0">
                <a:solidFill>
                  <a:schemeClr val="folHlink"/>
                </a:solidFill>
                <a:latin typeface="Arial" pitchFamily="34" charset="0"/>
                <a:cs typeface="David" pitchFamily="34" charset="-79"/>
              </a:rPr>
            </a:br>
            <a:r>
              <a:rPr lang="he-IL" sz="1800" b="1" dirty="0" smtClean="0">
                <a:solidFill>
                  <a:schemeClr val="folHlink"/>
                </a:solidFill>
                <a:cs typeface="David" pitchFamily="34" charset="-79"/>
              </a:rPr>
              <a:t>‏‏נושא:</a:t>
            </a:r>
            <a:r>
              <a:rPr lang="he-IL" sz="1800" dirty="0" smtClean="0">
                <a:solidFill>
                  <a:schemeClr val="folHlink"/>
                </a:solidFill>
                <a:latin typeface="Arial" pitchFamily="34" charset="0"/>
                <a:cs typeface="David" pitchFamily="34" charset="-79"/>
              </a:rPr>
              <a:t> ‏‏‏‏שקיפות</a:t>
            </a:r>
            <a:r>
              <a:rPr lang="he-IL" sz="1800" b="1" dirty="0" smtClean="0">
                <a:solidFill>
                  <a:schemeClr val="folHlink"/>
                </a:solidFill>
                <a:cs typeface="David" pitchFamily="34" charset="-79"/>
              </a:rPr>
              <a:t> </a:t>
            </a:r>
            <a:br>
              <a:rPr lang="he-IL" sz="1800" b="1" dirty="0" smtClean="0">
                <a:solidFill>
                  <a:schemeClr val="folHlink"/>
                </a:solidFill>
                <a:cs typeface="David" pitchFamily="34" charset="-79"/>
              </a:rPr>
            </a:br>
            <a:r>
              <a:rPr lang="he-IL" sz="1800" dirty="0" smtClean="0"/>
              <a:t/>
            </a:r>
            <a:br>
              <a:rPr lang="he-IL" sz="1800" dirty="0" smtClean="0"/>
            </a:br>
            <a:endParaRPr lang="en-US" sz="1800" dirty="0" smtClean="0"/>
          </a:p>
        </p:txBody>
      </p:sp>
      <p:sp>
        <p:nvSpPr>
          <p:cNvPr id="1028" name="Rectangle 3"/>
          <p:cNvSpPr>
            <a:spLocks noGrp="1" noChangeArrowheads="1"/>
          </p:cNvSpPr>
          <p:nvPr>
            <p:ph type="body" sz="half" idx="1"/>
          </p:nvPr>
        </p:nvSpPr>
        <p:spPr/>
        <p:txBody>
          <a:bodyPr/>
          <a:lstStyle/>
          <a:p>
            <a:pPr eaLnBrk="1" hangingPunct="1">
              <a:buFont typeface="Wingdings" pitchFamily="2" charset="2"/>
              <a:buNone/>
            </a:pPr>
            <a:r>
              <a:rPr lang="he-IL" sz="2400" smtClean="0"/>
              <a:t> </a:t>
            </a:r>
          </a:p>
          <a:p>
            <a:pPr eaLnBrk="1" hangingPunct="1">
              <a:buFont typeface="Wingdings" pitchFamily="2" charset="2"/>
              <a:buNone/>
            </a:pPr>
            <a:r>
              <a:rPr lang="he-IL" sz="2400" smtClean="0"/>
              <a:t> </a:t>
            </a:r>
            <a:endParaRPr lang="en-US" sz="2000" smtClean="0"/>
          </a:p>
        </p:txBody>
      </p:sp>
      <p:graphicFrame>
        <p:nvGraphicFramePr>
          <p:cNvPr id="1026" name="Object 5"/>
          <p:cNvGraphicFramePr>
            <a:graphicFrameLocks noChangeAspect="1"/>
          </p:cNvGraphicFramePr>
          <p:nvPr>
            <p:ph sz="half" idx="2"/>
          </p:nvPr>
        </p:nvGraphicFramePr>
        <p:xfrm>
          <a:off x="2143125" y="1554163"/>
          <a:ext cx="4116388" cy="4859337"/>
        </p:xfrm>
        <a:graphic>
          <a:graphicData uri="http://schemas.openxmlformats.org/presentationml/2006/ole">
            <p:oleObj spid="_x0000_s6146" name="Document" r:id="rId3" imgW="5680214" imgH="6705237" progId="Word.Document.8">
              <p:embed/>
            </p:oleObj>
          </a:graphicData>
        </a:graphic>
      </p:graphicFrame>
      <p:sp>
        <p:nvSpPr>
          <p:cNvPr id="1029" name="Text Box 4"/>
          <p:cNvSpPr txBox="1">
            <a:spLocks noChangeArrowheads="1"/>
          </p:cNvSpPr>
          <p:nvPr/>
        </p:nvSpPr>
        <p:spPr bwMode="auto">
          <a:xfrm>
            <a:off x="1403350" y="1989138"/>
            <a:ext cx="7056438" cy="366712"/>
          </a:xfrm>
          <a:prstGeom prst="rect">
            <a:avLst/>
          </a:prstGeom>
          <a:noFill/>
          <a:ln w="9525">
            <a:noFill/>
            <a:miter lim="800000"/>
            <a:headEnd/>
            <a:tailEnd/>
          </a:ln>
        </p:spPr>
        <p:txBody>
          <a:bodyPr>
            <a:spAutoFit/>
          </a:bodyPr>
          <a:lstStyle/>
          <a:p>
            <a:endParaRPr lang="en-US"/>
          </a:p>
        </p:txBody>
      </p:sp>
      <p:sp>
        <p:nvSpPr>
          <p:cNvPr id="8" name="חץ ימינה 7">
            <a:hlinkClick r:id="rId4" action="ppaction://hlinksldjump"/>
          </p:cNvPr>
          <p:cNvSpPr/>
          <p:nvPr/>
        </p:nvSpPr>
        <p:spPr>
          <a:xfrm>
            <a:off x="4224334" y="6367482"/>
            <a:ext cx="150019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714348" y="785794"/>
            <a:ext cx="7829576" cy="987022"/>
          </a:xfrm>
        </p:spPr>
        <p:txBody>
          <a:bodyPr>
            <a:noAutofit/>
          </a:bodyPr>
          <a:lstStyle/>
          <a:p>
            <a:pPr marL="274320" indent="-274320" algn="r">
              <a:buClr>
                <a:schemeClr val="accent3"/>
              </a:buClr>
              <a:buSzPct val="95000"/>
            </a:pPr>
            <a:r>
              <a:rPr lang="he-IL" sz="4300" b="1" dirty="0" smtClean="0">
                <a:solidFill>
                  <a:srgbClr val="0070C0"/>
                </a:solidFill>
                <a:cs typeface="David" pitchFamily="34" charset="-79"/>
              </a:rPr>
              <a:t/>
            </a:r>
            <a:br>
              <a:rPr lang="he-IL" sz="4300" b="1" dirty="0" smtClean="0">
                <a:solidFill>
                  <a:srgbClr val="0070C0"/>
                </a:solidFill>
                <a:cs typeface="David" pitchFamily="34" charset="-79"/>
              </a:rPr>
            </a:br>
            <a:r>
              <a:rPr lang="he-IL" sz="4300" b="1" dirty="0" smtClean="0">
                <a:solidFill>
                  <a:srgbClr val="0070C0"/>
                </a:solidFill>
                <a:cs typeface="David" pitchFamily="34" charset="-79"/>
              </a:rPr>
              <a:t>חיה בן סימון – אולפנת </a:t>
            </a:r>
            <a:r>
              <a:rPr lang="he-IL" sz="4300" b="1" dirty="0" err="1" smtClean="0">
                <a:solidFill>
                  <a:srgbClr val="0070C0"/>
                </a:solidFill>
                <a:cs typeface="David" pitchFamily="34" charset="-79"/>
              </a:rPr>
              <a:t>צביה</a:t>
            </a:r>
            <a:endParaRPr lang="he-IL" sz="4300" b="1" dirty="0" smtClean="0">
              <a:solidFill>
                <a:srgbClr val="0070C0"/>
              </a:solidFill>
              <a:cs typeface="David" pitchFamily="34" charset="-79"/>
            </a:endParaRPr>
          </a:p>
        </p:txBody>
      </p:sp>
      <p:pic>
        <p:nvPicPr>
          <p:cNvPr id="3074" name="Picture 2"/>
          <p:cNvPicPr>
            <a:picLocks noGrp="1" noChangeAspect="1" noChangeArrowheads="1"/>
          </p:cNvPicPr>
          <p:nvPr>
            <p:ph idx="1"/>
          </p:nvPr>
        </p:nvPicPr>
        <p:blipFill>
          <a:blip r:embed="rId2" cstate="print"/>
          <a:stretch>
            <a:fillRect/>
          </a:stretch>
        </p:blipFill>
        <p:spPr bwMode="auto">
          <a:xfrm>
            <a:off x="1144929" y="1935163"/>
            <a:ext cx="6854141" cy="4389437"/>
          </a:xfrm>
          <a:prstGeom prst="rect">
            <a:avLst/>
          </a:prstGeom>
          <a:noFill/>
          <a:ln w="9525">
            <a:noFill/>
            <a:miter lim="800000"/>
            <a:headEnd/>
            <a:tailEnd/>
          </a:ln>
          <a:effectLst/>
        </p:spPr>
      </p:pic>
      <p:sp>
        <p:nvSpPr>
          <p:cNvPr id="4" name="חץ ימינה 3">
            <a:hlinkClick r:id="rId3" action="ppaction://hlinksldjump"/>
          </p:cNvPr>
          <p:cNvSpPr/>
          <p:nvPr/>
        </p:nvSpPr>
        <p:spPr>
          <a:xfrm>
            <a:off x="4071934" y="6215082"/>
            <a:ext cx="150019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marL="274320" indent="-274320" algn="r">
              <a:buClr>
                <a:schemeClr val="accent3"/>
              </a:buClr>
              <a:buSzPct val="95000"/>
            </a:pPr>
            <a:r>
              <a:rPr lang="he-IL" sz="4300" b="1" dirty="0" smtClean="0">
                <a:solidFill>
                  <a:srgbClr val="0070C0"/>
                </a:solidFill>
                <a:cs typeface="David" pitchFamily="34" charset="-79"/>
              </a:rPr>
              <a:t>נאהד חורי </a:t>
            </a:r>
            <a:r>
              <a:rPr lang="he-IL" sz="4300" b="1" dirty="0" err="1" smtClean="0">
                <a:solidFill>
                  <a:srgbClr val="0070C0"/>
                </a:solidFill>
                <a:cs typeface="David" pitchFamily="34" charset="-79"/>
              </a:rPr>
              <a:t>וסאמח</a:t>
            </a:r>
            <a:r>
              <a:rPr lang="he-IL" sz="4300" b="1" dirty="0" smtClean="0">
                <a:solidFill>
                  <a:srgbClr val="0070C0"/>
                </a:solidFill>
                <a:cs typeface="David" pitchFamily="34" charset="-79"/>
              </a:rPr>
              <a:t> </a:t>
            </a:r>
            <a:r>
              <a:rPr lang="he-IL" sz="4300" b="1" dirty="0" err="1" smtClean="0">
                <a:solidFill>
                  <a:srgbClr val="0070C0"/>
                </a:solidFill>
                <a:cs typeface="David" pitchFamily="34" charset="-79"/>
              </a:rPr>
              <a:t>חאגי'ר</a:t>
            </a:r>
            <a:r>
              <a:rPr lang="he-IL" sz="4300" b="1" dirty="0" smtClean="0">
                <a:solidFill>
                  <a:srgbClr val="0070C0"/>
                </a:solidFill>
                <a:cs typeface="David" pitchFamily="34" charset="-79"/>
              </a:rPr>
              <a:t>- אל </a:t>
            </a:r>
            <a:r>
              <a:rPr lang="he-IL" sz="4300" b="1" dirty="0" err="1" smtClean="0">
                <a:solidFill>
                  <a:srgbClr val="0070C0"/>
                </a:solidFill>
                <a:cs typeface="David" pitchFamily="34" charset="-79"/>
              </a:rPr>
              <a:t>מותנאבי</a:t>
            </a:r>
            <a:endParaRPr lang="he-IL" sz="4300" b="1" dirty="0" smtClean="0">
              <a:solidFill>
                <a:srgbClr val="0070C0"/>
              </a:solidFill>
              <a:cs typeface="David" pitchFamily="34" charset="-79"/>
            </a:endParaRPr>
          </a:p>
        </p:txBody>
      </p:sp>
      <p:sp>
        <p:nvSpPr>
          <p:cNvPr id="3" name="מציין מיקום תוכן 2"/>
          <p:cNvSpPr>
            <a:spLocks noGrp="1"/>
          </p:cNvSpPr>
          <p:nvPr>
            <p:ph idx="1"/>
          </p:nvPr>
        </p:nvSpPr>
        <p:spPr/>
        <p:txBody>
          <a:bodyPr>
            <a:normAutofit fontScale="92500"/>
          </a:bodyPr>
          <a:lstStyle/>
          <a:p>
            <a:pPr fontAlgn="base"/>
            <a:r>
              <a:rPr lang="ar-AE" dirty="0" smtClean="0"/>
              <a:t>ربط ما بين الفيلم الذي شاهدته </a:t>
            </a:r>
            <a:r>
              <a:rPr lang="ar-AE" dirty="0" err="1" smtClean="0"/>
              <a:t>والفكره</a:t>
            </a:r>
            <a:r>
              <a:rPr lang="ar-AE" dirty="0" smtClean="0"/>
              <a:t> العلميه تؤثر اعمال </a:t>
            </a:r>
            <a:r>
              <a:rPr lang="ar-AE" dirty="0" err="1" smtClean="0"/>
              <a:t>الأنسان</a:t>
            </a:r>
            <a:r>
              <a:rPr lang="ar-AE" dirty="0" smtClean="0"/>
              <a:t> بوعي او عن غير وعي على التوازن </a:t>
            </a:r>
            <a:r>
              <a:rPr lang="ar-AE" dirty="0" err="1" smtClean="0"/>
              <a:t>بالمنظومه</a:t>
            </a:r>
            <a:r>
              <a:rPr lang="ar-AE" dirty="0" smtClean="0"/>
              <a:t> </a:t>
            </a:r>
            <a:r>
              <a:rPr lang="ar-AE" dirty="0" err="1" smtClean="0"/>
              <a:t>البيئيه  ?</a:t>
            </a:r>
            <a:endParaRPr lang="ar-AE" dirty="0" smtClean="0"/>
          </a:p>
          <a:p>
            <a:pPr fontAlgn="base"/>
            <a:r>
              <a:rPr lang="he-IL" dirty="0" smtClean="0"/>
              <a:t>קשר בין </a:t>
            </a:r>
            <a:r>
              <a:rPr lang="he-IL" dirty="0" smtClean="0">
                <a:hlinkClick r:id="rId2"/>
              </a:rPr>
              <a:t>הסרט</a:t>
            </a:r>
            <a:r>
              <a:rPr lang="he-IL" dirty="0" smtClean="0"/>
              <a:t> שצפית בו והרעיון המדעי (פעולות האדם משפיעות או עשויות להשפיע על התנאים במערכת האקולוגית,במודע ושלא במודע)</a:t>
            </a:r>
          </a:p>
          <a:p>
            <a:r>
              <a:rPr lang="ar-AE" dirty="0" err="1" smtClean="0">
                <a:solidFill>
                  <a:srgbClr val="0070C0"/>
                </a:solidFill>
              </a:rPr>
              <a:t>تاثير</a:t>
            </a:r>
            <a:r>
              <a:rPr lang="ar-AE" dirty="0" smtClean="0">
                <a:solidFill>
                  <a:srgbClr val="0070C0"/>
                </a:solidFill>
              </a:rPr>
              <a:t> المصانع على البيئة</a:t>
            </a:r>
          </a:p>
          <a:p>
            <a:r>
              <a:rPr lang="ar-AE" dirty="0" err="1" smtClean="0">
                <a:solidFill>
                  <a:srgbClr val="0070C0"/>
                </a:solidFill>
              </a:rPr>
              <a:t>(</a:t>
            </a:r>
            <a:r>
              <a:rPr lang="he-IL" dirty="0" smtClean="0">
                <a:solidFill>
                  <a:srgbClr val="0070C0"/>
                </a:solidFill>
              </a:rPr>
              <a:t>תשובת תלמידה): השפעת המפעלים על הסביבה</a:t>
            </a:r>
          </a:p>
          <a:p>
            <a:r>
              <a:rPr lang="ar-AE" dirty="0" smtClean="0"/>
              <a:t>سماح:اجابه جيده لكن جزئيه,يجب اضافة تفسير كيف تؤثر المصانع والسيارات</a:t>
            </a:r>
          </a:p>
          <a:p>
            <a:r>
              <a:rPr lang="he-IL" dirty="0" smtClean="0"/>
              <a:t>מורה:תשובה טובה אבל חלקית צריך להסביר איך משפיעים המפעלים והמכוניות על האיזון בטבע</a:t>
            </a:r>
          </a:p>
          <a:p>
            <a:endParaRPr lang="he-IL" dirty="0"/>
          </a:p>
        </p:txBody>
      </p:sp>
      <p:sp>
        <p:nvSpPr>
          <p:cNvPr id="5" name="חץ ימינה 4">
            <a:hlinkClick r:id="rId3" action="ppaction://hlinksldjump"/>
          </p:cNvPr>
          <p:cNvSpPr/>
          <p:nvPr/>
        </p:nvSpPr>
        <p:spPr>
          <a:xfrm>
            <a:off x="4071934" y="6215082"/>
            <a:ext cx="150019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300" b="1" dirty="0" smtClean="0">
                <a:solidFill>
                  <a:srgbClr val="0070C0"/>
                </a:solidFill>
                <a:cs typeface="David" pitchFamily="34" charset="-79"/>
              </a:rPr>
              <a:t>מבוא</a:t>
            </a:r>
            <a:endParaRPr lang="he-IL" sz="4300" b="1" dirty="0">
              <a:solidFill>
                <a:srgbClr val="0070C0"/>
              </a:solidFill>
              <a:cs typeface="David" pitchFamily="34" charset="-79"/>
            </a:endParaRPr>
          </a:p>
        </p:txBody>
      </p:sp>
      <p:sp>
        <p:nvSpPr>
          <p:cNvPr id="3" name="מציין מיקום תוכן 2"/>
          <p:cNvSpPr>
            <a:spLocks noGrp="1"/>
          </p:cNvSpPr>
          <p:nvPr>
            <p:ph idx="1"/>
          </p:nvPr>
        </p:nvSpPr>
        <p:spPr/>
        <p:txBody>
          <a:bodyPr>
            <a:normAutofit/>
          </a:bodyPr>
          <a:lstStyle/>
          <a:p>
            <a:endParaRPr lang="he-IL" dirty="0" smtClean="0"/>
          </a:p>
          <a:p>
            <a:pPr>
              <a:lnSpc>
                <a:spcPct val="150000"/>
              </a:lnSpc>
              <a:buNone/>
            </a:pPr>
            <a:r>
              <a:rPr lang="he-IL" sz="2400" dirty="0" smtClean="0"/>
              <a:t>	התמורות החלות על החברה, בעקבות שילוב טכנולוגיות מידע ותקשורת, לא פוסחות על התהליכים המתרחשים בתחום הוראה ולמידה המחייבים את מערכת החינוך להתמודד עם שינויים אלו.</a:t>
            </a:r>
          </a:p>
          <a:p>
            <a:pPr>
              <a:lnSpc>
                <a:spcPct val="150000"/>
              </a:lnSpc>
              <a:buNone/>
            </a:pPr>
            <a:r>
              <a:rPr lang="he-IL" sz="2400" dirty="0" smtClean="0"/>
              <a:t>	התמודדות זו נדרשת כדי שיתאפשר להדביק את הפער בין מערכת החינוך לבין המציאות הטכנולוגית הקיימת (גלעד ומלאת, 2004). </a:t>
            </a:r>
          </a:p>
          <a:p>
            <a:endParaRPr lang="he-I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500034" y="357166"/>
            <a:ext cx="8229600" cy="1143000"/>
          </a:xfrm>
        </p:spPr>
        <p:txBody>
          <a:bodyPr>
            <a:normAutofit/>
          </a:bodyPr>
          <a:lstStyle/>
          <a:p>
            <a:r>
              <a:rPr lang="he-IL" sz="4400" b="1" dirty="0" smtClean="0">
                <a:solidFill>
                  <a:srgbClr val="0070C0"/>
                </a:solidFill>
                <a:cs typeface="David" pitchFamily="34" charset="-79"/>
              </a:rPr>
              <a:t>נאהד חורי </a:t>
            </a:r>
            <a:r>
              <a:rPr lang="he-IL" sz="4400" b="1" dirty="0" err="1" smtClean="0">
                <a:solidFill>
                  <a:srgbClr val="0070C0"/>
                </a:solidFill>
                <a:cs typeface="David" pitchFamily="34" charset="-79"/>
              </a:rPr>
              <a:t>וסאמח</a:t>
            </a:r>
            <a:r>
              <a:rPr lang="he-IL" sz="4400" b="1" dirty="0" smtClean="0">
                <a:solidFill>
                  <a:srgbClr val="0070C0"/>
                </a:solidFill>
                <a:cs typeface="David" pitchFamily="34" charset="-79"/>
              </a:rPr>
              <a:t> </a:t>
            </a:r>
            <a:r>
              <a:rPr lang="he-IL" sz="4400" b="1" dirty="0" err="1" smtClean="0">
                <a:solidFill>
                  <a:srgbClr val="0070C0"/>
                </a:solidFill>
                <a:cs typeface="David" pitchFamily="34" charset="-79"/>
              </a:rPr>
              <a:t>חאגי'ר</a:t>
            </a:r>
            <a:r>
              <a:rPr lang="he-IL" sz="4400" b="1" dirty="0" smtClean="0">
                <a:solidFill>
                  <a:srgbClr val="0070C0"/>
                </a:solidFill>
                <a:cs typeface="David" pitchFamily="34" charset="-79"/>
              </a:rPr>
              <a:t>- אל </a:t>
            </a:r>
            <a:r>
              <a:rPr lang="he-IL" sz="4400" b="1" dirty="0" err="1" smtClean="0">
                <a:solidFill>
                  <a:srgbClr val="0070C0"/>
                </a:solidFill>
                <a:cs typeface="David" pitchFamily="34" charset="-79"/>
              </a:rPr>
              <a:t>מותנאבי</a:t>
            </a:r>
            <a:endParaRPr lang="he-IL" sz="4400" dirty="0"/>
          </a:p>
        </p:txBody>
      </p:sp>
      <p:sp>
        <p:nvSpPr>
          <p:cNvPr id="3" name="מציין מיקום תוכן 2"/>
          <p:cNvSpPr>
            <a:spLocks noGrp="1"/>
          </p:cNvSpPr>
          <p:nvPr>
            <p:ph idx="1"/>
          </p:nvPr>
        </p:nvSpPr>
        <p:spPr/>
        <p:txBody>
          <a:bodyPr/>
          <a:lstStyle/>
          <a:p>
            <a:r>
              <a:rPr lang="ar-AE" dirty="0" smtClean="0">
                <a:solidFill>
                  <a:srgbClr val="0070C0"/>
                </a:solidFill>
              </a:rPr>
              <a:t>المصانع والسيارات تطلق غازات ملوثه الى الهواء والسبب هو تعلقنا وحاجتنا لها </a:t>
            </a:r>
          </a:p>
          <a:p>
            <a:r>
              <a:rPr lang="ar-AE" dirty="0" smtClean="0">
                <a:solidFill>
                  <a:srgbClr val="0070C0"/>
                </a:solidFill>
              </a:rPr>
              <a:t>فالسيارات تنقلنا من مكان </a:t>
            </a:r>
            <a:r>
              <a:rPr lang="ar-AE" dirty="0" err="1" smtClean="0">
                <a:solidFill>
                  <a:srgbClr val="0070C0"/>
                </a:solidFill>
              </a:rPr>
              <a:t>لاخر</a:t>
            </a:r>
            <a:r>
              <a:rPr lang="ar-AE" dirty="0" smtClean="0">
                <a:solidFill>
                  <a:srgbClr val="0070C0"/>
                </a:solidFill>
              </a:rPr>
              <a:t> </a:t>
            </a:r>
            <a:r>
              <a:rPr lang="ar-AE" dirty="0" err="1" smtClean="0">
                <a:solidFill>
                  <a:srgbClr val="0070C0"/>
                </a:solidFill>
              </a:rPr>
              <a:t>بسرعه</a:t>
            </a:r>
            <a:r>
              <a:rPr lang="ar-AE" dirty="0" smtClean="0">
                <a:solidFill>
                  <a:srgbClr val="0070C0"/>
                </a:solidFill>
              </a:rPr>
              <a:t>,والمصانع تنتج لنا منتجات وبسبب استعمال الوقود لتشغيلهم فنحن بشكل مباشر </a:t>
            </a:r>
            <a:r>
              <a:rPr lang="ar-AE" dirty="0" err="1" smtClean="0">
                <a:solidFill>
                  <a:srgbClr val="0070C0"/>
                </a:solidFill>
              </a:rPr>
              <a:t>عغير</a:t>
            </a:r>
            <a:r>
              <a:rPr lang="ar-AE" dirty="0" smtClean="0">
                <a:solidFill>
                  <a:srgbClr val="0070C0"/>
                </a:solidFill>
              </a:rPr>
              <a:t> مباشر نلوث الهاء </a:t>
            </a:r>
            <a:r>
              <a:rPr lang="ar-AE" dirty="0" err="1" smtClean="0">
                <a:solidFill>
                  <a:srgbClr val="0070C0"/>
                </a:solidFill>
              </a:rPr>
              <a:t>والبيئه</a:t>
            </a:r>
            <a:r>
              <a:rPr lang="ar-AE" dirty="0" smtClean="0">
                <a:solidFill>
                  <a:srgbClr val="0070C0"/>
                </a:solidFill>
              </a:rPr>
              <a:t> </a:t>
            </a:r>
          </a:p>
          <a:p>
            <a:r>
              <a:rPr lang="he-IL" dirty="0" smtClean="0">
                <a:solidFill>
                  <a:srgbClr val="0070C0"/>
                </a:solidFill>
              </a:rPr>
              <a:t>תשובת תלמידה:המפעלים והמכוניות פולטים גזים מזהמים לאוויר מכיוון שאנו כה תלויים בכלי התחבורה לקיצור זמני נסיעה ובמפעלים שמייצרים עוברנו כל מיני מוצרים ובגלל השימוש בדלקים להפעלתם אנו באופן ישיר ועקיף פוגעים באיכות האוויר ובסביבה</a:t>
            </a:r>
          </a:p>
          <a:p>
            <a:r>
              <a:rPr lang="ar-AE" dirty="0" smtClean="0"/>
              <a:t>اجابه جيده جدا وشرح </a:t>
            </a:r>
            <a:r>
              <a:rPr lang="ar-AE" dirty="0" err="1" smtClean="0"/>
              <a:t>وافي -</a:t>
            </a:r>
            <a:r>
              <a:rPr lang="he-IL" dirty="0" smtClean="0"/>
              <a:t>מורה:תשובה טובה מאוד ומפורטת</a:t>
            </a:r>
          </a:p>
          <a:p>
            <a:endParaRPr lang="he-IL" dirty="0"/>
          </a:p>
        </p:txBody>
      </p:sp>
      <p:sp>
        <p:nvSpPr>
          <p:cNvPr id="4" name="חץ ימינה 3">
            <a:hlinkClick r:id="rId3" action="ppaction://hlinksldjump"/>
          </p:cNvPr>
          <p:cNvSpPr/>
          <p:nvPr/>
        </p:nvSpPr>
        <p:spPr>
          <a:xfrm>
            <a:off x="4071934" y="6215082"/>
            <a:ext cx="150019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a:stretch>
            <a:fillRect/>
          </a:stretch>
        </p:blipFill>
        <p:spPr bwMode="auto">
          <a:xfrm>
            <a:off x="857224" y="1484784"/>
            <a:ext cx="7467600" cy="4658826"/>
          </a:xfrm>
          <a:prstGeom prst="rect">
            <a:avLst/>
          </a:prstGeom>
          <a:noFill/>
          <a:ln w="9525">
            <a:noFill/>
            <a:miter lim="800000"/>
            <a:headEnd/>
            <a:tailEnd/>
          </a:ln>
          <a:effectLst/>
        </p:spPr>
      </p:pic>
      <p:sp>
        <p:nvSpPr>
          <p:cNvPr id="6" name="TextBox 5"/>
          <p:cNvSpPr txBox="1"/>
          <p:nvPr/>
        </p:nvSpPr>
        <p:spPr>
          <a:xfrm>
            <a:off x="857224" y="620688"/>
            <a:ext cx="7143800" cy="646331"/>
          </a:xfrm>
          <a:prstGeom prst="rect">
            <a:avLst/>
          </a:prstGeom>
          <a:noFill/>
        </p:spPr>
        <p:txBody>
          <a:bodyPr wrap="square" rtlCol="1">
            <a:spAutoFit/>
          </a:bodyPr>
          <a:lstStyle/>
          <a:p>
            <a:r>
              <a:rPr lang="he-IL" sz="3600" b="1" dirty="0" err="1" smtClean="0">
                <a:solidFill>
                  <a:srgbClr val="0070C0"/>
                </a:solidFill>
                <a:latin typeface="+mj-lt"/>
                <a:ea typeface="+mj-ea"/>
                <a:cs typeface="David" pitchFamily="34" charset="-79"/>
              </a:rPr>
              <a:t>נאוה</a:t>
            </a:r>
            <a:r>
              <a:rPr lang="he-IL" sz="3600" b="1" dirty="0" smtClean="0">
                <a:solidFill>
                  <a:srgbClr val="0070C0"/>
                </a:solidFill>
                <a:latin typeface="+mj-lt"/>
                <a:ea typeface="+mj-ea"/>
                <a:cs typeface="David" pitchFamily="34" charset="-79"/>
              </a:rPr>
              <a:t> רון –</a:t>
            </a:r>
            <a:r>
              <a:rPr lang="he-IL" sz="3600" b="1" dirty="0" err="1" smtClean="0">
                <a:solidFill>
                  <a:srgbClr val="0070C0"/>
                </a:solidFill>
                <a:latin typeface="+mj-lt"/>
                <a:ea typeface="+mj-ea"/>
                <a:cs typeface="David" pitchFamily="34" charset="-79"/>
              </a:rPr>
              <a:t> ישיבת</a:t>
            </a:r>
            <a:r>
              <a:rPr lang="he-IL" sz="3600" b="1" dirty="0" smtClean="0">
                <a:solidFill>
                  <a:srgbClr val="0070C0"/>
                </a:solidFill>
                <a:latin typeface="+mj-lt"/>
                <a:ea typeface="+mj-ea"/>
                <a:cs typeface="David" pitchFamily="34" charset="-79"/>
              </a:rPr>
              <a:t> תיכוניות יבנה </a:t>
            </a:r>
            <a:r>
              <a:rPr lang="he-IL" sz="3600" b="1" dirty="0" err="1" smtClean="0">
                <a:solidFill>
                  <a:srgbClr val="0070C0"/>
                </a:solidFill>
                <a:latin typeface="+mj-lt"/>
                <a:ea typeface="+mj-ea"/>
                <a:cs typeface="David" pitchFamily="34" charset="-79"/>
              </a:rPr>
              <a:t>ופאקש</a:t>
            </a:r>
            <a:endParaRPr lang="he-IL" sz="3600" b="1" dirty="0" smtClean="0">
              <a:solidFill>
                <a:srgbClr val="0070C0"/>
              </a:solidFill>
              <a:latin typeface="+mj-lt"/>
              <a:ea typeface="+mj-ea"/>
              <a:cs typeface="David" pitchFamily="34" charset="-79"/>
            </a:endParaRPr>
          </a:p>
        </p:txBody>
      </p:sp>
      <p:sp>
        <p:nvSpPr>
          <p:cNvPr id="4" name="חץ ימינה 3">
            <a:hlinkClick r:id="rId4" action="ppaction://hlinksldjump"/>
          </p:cNvPr>
          <p:cNvSpPr/>
          <p:nvPr/>
        </p:nvSpPr>
        <p:spPr>
          <a:xfrm>
            <a:off x="4071934" y="6215082"/>
            <a:ext cx="150019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611560" y="332656"/>
            <a:ext cx="8229600" cy="1143000"/>
          </a:xfrm>
        </p:spPr>
        <p:txBody>
          <a:bodyPr>
            <a:normAutofit/>
          </a:bodyPr>
          <a:lstStyle/>
          <a:p>
            <a:pPr algn="r"/>
            <a:r>
              <a:rPr lang="he-IL" sz="4300" b="1" dirty="0" err="1" smtClean="0">
                <a:solidFill>
                  <a:srgbClr val="0070C0"/>
                </a:solidFill>
                <a:cs typeface="David" pitchFamily="34" charset="-79"/>
              </a:rPr>
              <a:t>נאוה</a:t>
            </a:r>
            <a:r>
              <a:rPr lang="he-IL" sz="4300" b="1" dirty="0" smtClean="0">
                <a:solidFill>
                  <a:srgbClr val="0070C0"/>
                </a:solidFill>
                <a:cs typeface="David" pitchFamily="34" charset="-79"/>
              </a:rPr>
              <a:t> רון –</a:t>
            </a:r>
            <a:r>
              <a:rPr lang="he-IL" sz="4300" b="1" dirty="0" err="1" smtClean="0">
                <a:solidFill>
                  <a:srgbClr val="0070C0"/>
                </a:solidFill>
                <a:cs typeface="David" pitchFamily="34" charset="-79"/>
              </a:rPr>
              <a:t> ישיבה</a:t>
            </a:r>
            <a:r>
              <a:rPr lang="he-IL" sz="4300" b="1" dirty="0" smtClean="0">
                <a:solidFill>
                  <a:srgbClr val="0070C0"/>
                </a:solidFill>
                <a:cs typeface="David" pitchFamily="34" charset="-79"/>
              </a:rPr>
              <a:t> תיכונית יבנה</a:t>
            </a:r>
            <a:endParaRPr lang="he-IL" sz="4300" b="1" dirty="0">
              <a:solidFill>
                <a:srgbClr val="0070C0"/>
              </a:solidFill>
              <a:cs typeface="David" pitchFamily="34" charset="-79"/>
            </a:endParaRPr>
          </a:p>
        </p:txBody>
      </p:sp>
      <p:sp>
        <p:nvSpPr>
          <p:cNvPr id="3" name="מציין מיקום תוכן 2"/>
          <p:cNvSpPr>
            <a:spLocks noGrp="1"/>
          </p:cNvSpPr>
          <p:nvPr>
            <p:ph idx="1"/>
          </p:nvPr>
        </p:nvSpPr>
        <p:spPr>
          <a:xfrm>
            <a:off x="3357554" y="1714488"/>
            <a:ext cx="5329246" cy="421950"/>
          </a:xfrm>
        </p:spPr>
        <p:txBody>
          <a:bodyPr/>
          <a:lstStyle/>
          <a:p>
            <a:pPr>
              <a:buNone/>
            </a:pPr>
            <a:r>
              <a:rPr lang="he-IL" sz="1600" dirty="0" smtClean="0">
                <a:hlinkClick r:id="rId3"/>
              </a:rPr>
              <a:t>משימה בנושא </a:t>
            </a:r>
            <a:r>
              <a:rPr lang="he-IL" sz="1600" dirty="0" err="1" smtClean="0">
                <a:hlinkClick r:id="rId3"/>
              </a:rPr>
              <a:t>האבולה</a:t>
            </a:r>
            <a:endParaRPr lang="he-IL" sz="1600" dirty="0" smtClean="0"/>
          </a:p>
          <a:p>
            <a:pPr>
              <a:buNone/>
            </a:pPr>
            <a:endParaRPr lang="he-IL" sz="1600" dirty="0" smtClean="0"/>
          </a:p>
          <a:p>
            <a:pPr>
              <a:buNone/>
            </a:pPr>
            <a:endParaRPr lang="he-IL" sz="1600" dirty="0" smtClean="0"/>
          </a:p>
          <a:p>
            <a:pPr>
              <a:buNone/>
            </a:pPr>
            <a:endParaRPr lang="he-IL" sz="1600" dirty="0" smtClean="0"/>
          </a:p>
          <a:p>
            <a:pPr>
              <a:buNone/>
            </a:pPr>
            <a:endParaRPr lang="he-IL" sz="1600" dirty="0" smtClean="0"/>
          </a:p>
          <a:p>
            <a:pPr>
              <a:buNone/>
            </a:pPr>
            <a:endParaRPr lang="he-IL" sz="1600" dirty="0" smtClean="0"/>
          </a:p>
          <a:p>
            <a:endParaRPr lang="he-IL" dirty="0"/>
          </a:p>
        </p:txBody>
      </p:sp>
      <p:pic>
        <p:nvPicPr>
          <p:cNvPr id="4102" name="Picture 6"/>
          <p:cNvPicPr>
            <a:picLocks noChangeAspect="1" noChangeArrowheads="1"/>
          </p:cNvPicPr>
          <p:nvPr/>
        </p:nvPicPr>
        <p:blipFill>
          <a:blip r:embed="rId4" cstate="print"/>
          <a:srcRect/>
          <a:stretch>
            <a:fillRect/>
          </a:stretch>
        </p:blipFill>
        <p:spPr bwMode="auto">
          <a:xfrm>
            <a:off x="1142976" y="2143116"/>
            <a:ext cx="7019925" cy="4171950"/>
          </a:xfrm>
          <a:prstGeom prst="rect">
            <a:avLst/>
          </a:prstGeom>
          <a:noFill/>
          <a:ln w="9525">
            <a:noFill/>
            <a:miter lim="800000"/>
            <a:headEnd/>
            <a:tailEnd/>
          </a:ln>
          <a:effectLst/>
        </p:spPr>
      </p:pic>
      <p:sp>
        <p:nvSpPr>
          <p:cNvPr id="5" name="חץ ימינה 4">
            <a:hlinkClick r:id="rId5" action="ppaction://hlinksldjump"/>
          </p:cNvPr>
          <p:cNvSpPr/>
          <p:nvPr/>
        </p:nvSpPr>
        <p:spPr>
          <a:xfrm>
            <a:off x="4071934" y="6215082"/>
            <a:ext cx="150019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sz="4000" dirty="0" err="1" smtClean="0">
                <a:cs typeface="+mn-cs"/>
              </a:rPr>
              <a:t>moodle</a:t>
            </a:r>
            <a:endParaRPr lang="he-IL" sz="4000" dirty="0">
              <a:cs typeface="+mn-cs"/>
            </a:endParaRPr>
          </a:p>
        </p:txBody>
      </p:sp>
      <p:pic>
        <p:nvPicPr>
          <p:cNvPr id="28674" name="Picture 2"/>
          <p:cNvPicPr>
            <a:picLocks noGrp="1" noChangeAspect="1" noChangeArrowheads="1"/>
          </p:cNvPicPr>
          <p:nvPr>
            <p:ph idx="1"/>
          </p:nvPr>
        </p:nvPicPr>
        <p:blipFill>
          <a:blip r:embed="rId3"/>
          <a:stretch>
            <a:fillRect/>
          </a:stretch>
        </p:blipFill>
        <p:spPr bwMode="auto">
          <a:xfrm>
            <a:off x="457199" y="2071678"/>
            <a:ext cx="7743011" cy="3286148"/>
          </a:xfrm>
          <a:prstGeom prst="rect">
            <a:avLst/>
          </a:prstGeom>
          <a:noFill/>
          <a:ln w="9525">
            <a:noFill/>
            <a:miter lim="800000"/>
            <a:headEnd/>
            <a:tailEnd/>
          </a:ln>
          <a:effectLst/>
        </p:spPr>
      </p:pic>
      <p:sp>
        <p:nvSpPr>
          <p:cNvPr id="5" name="חץ ימינה 4">
            <a:hlinkClick r:id="rId4" action="ppaction://hlinksldjump"/>
          </p:cNvPr>
          <p:cNvSpPr/>
          <p:nvPr/>
        </p:nvSpPr>
        <p:spPr>
          <a:xfrm>
            <a:off x="4071934" y="6215082"/>
            <a:ext cx="150019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sz="4000" dirty="0" smtClean="0">
                <a:cs typeface="+mn-cs"/>
              </a:rPr>
              <a:t>Google docs</a:t>
            </a:r>
            <a:endParaRPr lang="he-IL" sz="4000" dirty="0">
              <a:cs typeface="+mn-cs"/>
            </a:endParaRPr>
          </a:p>
        </p:txBody>
      </p:sp>
      <p:sp>
        <p:nvSpPr>
          <p:cNvPr id="5" name="חץ ימינה 4">
            <a:hlinkClick r:id="rId3" action="ppaction://hlinksldjump"/>
          </p:cNvPr>
          <p:cNvSpPr/>
          <p:nvPr/>
        </p:nvSpPr>
        <p:spPr>
          <a:xfrm>
            <a:off x="4071934" y="6215082"/>
            <a:ext cx="150019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30722" name="Picture 2"/>
          <p:cNvPicPr>
            <a:picLocks noGrp="1" noChangeAspect="1" noChangeArrowheads="1"/>
          </p:cNvPicPr>
          <p:nvPr>
            <p:ph idx="1"/>
          </p:nvPr>
        </p:nvPicPr>
        <p:blipFill>
          <a:blip r:embed="rId4"/>
          <a:srcRect/>
          <a:stretch>
            <a:fillRect/>
          </a:stretch>
        </p:blipFill>
        <p:spPr bwMode="auto">
          <a:xfrm>
            <a:off x="457200" y="2353106"/>
            <a:ext cx="8229600" cy="3553550"/>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95536" y="836712"/>
            <a:ext cx="8229600" cy="1143000"/>
          </a:xfrm>
        </p:spPr>
        <p:txBody>
          <a:bodyPr>
            <a:normAutofit/>
          </a:bodyPr>
          <a:lstStyle/>
          <a:p>
            <a:pPr algn="r"/>
            <a:endParaRPr lang="he-IL" sz="4300" b="1" dirty="0">
              <a:solidFill>
                <a:srgbClr val="0070C0"/>
              </a:solidFill>
              <a:cs typeface="David" pitchFamily="34" charset="-79"/>
            </a:endParaRPr>
          </a:p>
        </p:txBody>
      </p:sp>
      <p:sp>
        <p:nvSpPr>
          <p:cNvPr id="3" name="מציין מיקום תוכן 2"/>
          <p:cNvSpPr>
            <a:spLocks noGrp="1"/>
          </p:cNvSpPr>
          <p:nvPr>
            <p:ph idx="1"/>
          </p:nvPr>
        </p:nvSpPr>
        <p:spPr/>
        <p:txBody>
          <a:bodyPr>
            <a:normAutofit fontScale="85000" lnSpcReduction="10000"/>
          </a:bodyPr>
          <a:lstStyle/>
          <a:p>
            <a:pPr>
              <a:lnSpc>
                <a:spcPct val="170000"/>
              </a:lnSpc>
              <a:buFont typeface="Wingdings 2" pitchFamily="18" charset="2"/>
              <a:buChar char=""/>
            </a:pPr>
            <a:r>
              <a:rPr lang="he-IL" dirty="0" smtClean="0"/>
              <a:t>במחקרים נמצא כי תכניות הלימודים במקצועות המדע מבוססות על לימוד עובדות והגדרות מספרי לימוד ואינן מדגישות יישום ידע מחיי היומיום ופיתוח כישורי חשיבה ברמה גבוהה. </a:t>
            </a:r>
            <a:r>
              <a:rPr lang="en-US" dirty="0" smtClean="0"/>
              <a:t/>
            </a:r>
            <a:br>
              <a:rPr lang="en-US" dirty="0" smtClean="0"/>
            </a:br>
            <a:endParaRPr lang="he-IL" dirty="0" smtClean="0"/>
          </a:p>
          <a:p>
            <a:pPr>
              <a:lnSpc>
                <a:spcPct val="170000"/>
              </a:lnSpc>
              <a:buFont typeface="Wingdings 2" pitchFamily="18" charset="2"/>
              <a:buChar char=""/>
            </a:pPr>
            <a:r>
              <a:rPr lang="he-IL" dirty="0" smtClean="0"/>
              <a:t>מורים משתמשים בספרי הלימוד כמקור כמעט בלעדי לפעילויות תלמידיהם, וברוב הספרים לתלמידים נדרשות מיומנות חשיבה ברמה נמוכה, כמו שינון עובדות מדעיות וסיכום נושאים (</a:t>
            </a:r>
            <a:r>
              <a:rPr lang="he-IL" dirty="0" err="1" smtClean="0"/>
              <a:t>קברמן</a:t>
            </a:r>
            <a:r>
              <a:rPr lang="he-IL" dirty="0" smtClean="0"/>
              <a:t> </a:t>
            </a:r>
            <a:r>
              <a:rPr lang="he-IL" dirty="0" err="1" smtClean="0"/>
              <a:t>והרשקוביץ</a:t>
            </a:r>
            <a:r>
              <a:rPr lang="he-IL" dirty="0" smtClean="0"/>
              <a:t>, 2008). </a:t>
            </a:r>
            <a:endParaRPr lang="en-US" dirty="0" smtClean="0"/>
          </a:p>
          <a:p>
            <a:pPr>
              <a:buNone/>
            </a:pPr>
            <a:r>
              <a:rPr lang="he-IL" dirty="0" smtClean="0"/>
              <a:t> </a:t>
            </a:r>
            <a:endParaRPr lang="en-US" dirty="0" smtClean="0"/>
          </a:p>
          <a:p>
            <a:endParaRPr lang="he-I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00034" y="142852"/>
            <a:ext cx="8229600" cy="1413940"/>
          </a:xfrm>
        </p:spPr>
        <p:txBody>
          <a:bodyPr>
            <a:normAutofit/>
          </a:bodyPr>
          <a:lstStyle/>
          <a:p>
            <a:pPr algn="r"/>
            <a:r>
              <a:rPr lang="he-IL" sz="4300" b="1" dirty="0" smtClean="0">
                <a:solidFill>
                  <a:srgbClr val="0070C0"/>
                </a:solidFill>
                <a:cs typeface="David" pitchFamily="34" charset="-79"/>
              </a:rPr>
              <a:t>התלקיט של </a:t>
            </a:r>
            <a:r>
              <a:rPr lang="he-IL" sz="4300" b="1" dirty="0" err="1" smtClean="0">
                <a:solidFill>
                  <a:srgbClr val="0070C0"/>
                </a:solidFill>
                <a:cs typeface="David" pitchFamily="34" charset="-79"/>
              </a:rPr>
              <a:t>מוט"ב</a:t>
            </a:r>
            <a:endParaRPr lang="he-IL" sz="4300" b="1" dirty="0">
              <a:solidFill>
                <a:srgbClr val="0070C0"/>
              </a:solidFill>
              <a:cs typeface="David" pitchFamily="34" charset="-79"/>
            </a:endParaRPr>
          </a:p>
        </p:txBody>
      </p:sp>
      <p:sp>
        <p:nvSpPr>
          <p:cNvPr id="3" name="מציין מיקום תוכן 2"/>
          <p:cNvSpPr>
            <a:spLocks noGrp="1"/>
          </p:cNvSpPr>
          <p:nvPr>
            <p:ph idx="1"/>
          </p:nvPr>
        </p:nvSpPr>
        <p:spPr/>
        <p:txBody>
          <a:bodyPr/>
          <a:lstStyle/>
          <a:p>
            <a:pPr>
              <a:buFont typeface="Wingdings 2" pitchFamily="18" charset="2"/>
              <a:buChar char=""/>
            </a:pPr>
            <a:r>
              <a:rPr lang="he-IL" dirty="0" smtClean="0"/>
              <a:t>התלקיט הוא אוסף תוצרים של תלמיד שנבחרו בקפידה כעדויות לתהליך למידה שהתרחש, להישגים, להתקדמות, לידע וליכולות של התלמיד. </a:t>
            </a:r>
          </a:p>
          <a:p>
            <a:pPr>
              <a:buFont typeface="Wingdings 2" pitchFamily="18" charset="2"/>
              <a:buChar char=""/>
            </a:pPr>
            <a:endParaRPr lang="he-IL" dirty="0" smtClean="0"/>
          </a:p>
          <a:p>
            <a:pPr>
              <a:buFont typeface="Wingdings 2" pitchFamily="18" charset="2"/>
              <a:buChar char=""/>
            </a:pPr>
            <a:r>
              <a:rPr lang="he-IL" dirty="0" smtClean="0"/>
              <a:t>בניית  התלקיט נעשית בהשתתפות התלמיד החל מבחירת התוכן , שימוש בקריטריונים ברורים ומתן ראיות לרפלקציה עצמית.</a:t>
            </a:r>
          </a:p>
          <a:p>
            <a:endParaRPr lang="he-I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285728"/>
            <a:ext cx="8229600" cy="1143000"/>
          </a:xfrm>
        </p:spPr>
        <p:txBody>
          <a:bodyPr>
            <a:normAutofit/>
          </a:bodyPr>
          <a:lstStyle/>
          <a:p>
            <a:pPr algn="r"/>
            <a:r>
              <a:rPr lang="he-IL" sz="4300" b="1" dirty="0" smtClean="0">
                <a:solidFill>
                  <a:srgbClr val="0070C0"/>
                </a:solidFill>
                <a:cs typeface="David" pitchFamily="34" charset="-79"/>
              </a:rPr>
              <a:t>סביבות</a:t>
            </a:r>
            <a:r>
              <a:rPr lang="he-IL" dirty="0" smtClean="0"/>
              <a:t> </a:t>
            </a:r>
            <a:r>
              <a:rPr lang="he-IL" sz="4300" b="1" dirty="0" smtClean="0">
                <a:solidFill>
                  <a:srgbClr val="0070C0"/>
                </a:solidFill>
                <a:cs typeface="David" pitchFamily="34" charset="-79"/>
              </a:rPr>
              <a:t>עבודה מקוונות</a:t>
            </a:r>
          </a:p>
        </p:txBody>
      </p:sp>
      <p:sp>
        <p:nvSpPr>
          <p:cNvPr id="3" name="מציין מיקום תוכן 2"/>
          <p:cNvSpPr>
            <a:spLocks noGrp="1"/>
          </p:cNvSpPr>
          <p:nvPr>
            <p:ph idx="1"/>
          </p:nvPr>
        </p:nvSpPr>
        <p:spPr>
          <a:xfrm>
            <a:off x="1071538" y="1643050"/>
            <a:ext cx="7467600" cy="4353347"/>
          </a:xfrm>
        </p:spPr>
        <p:txBody>
          <a:bodyPr>
            <a:normAutofit fontScale="25000" lnSpcReduction="20000"/>
          </a:bodyPr>
          <a:lstStyle/>
          <a:p>
            <a:pPr>
              <a:lnSpc>
                <a:spcPct val="170000"/>
              </a:lnSpc>
              <a:buFont typeface="Wingdings 2" pitchFamily="18" charset="2"/>
              <a:buChar char=""/>
            </a:pPr>
            <a:r>
              <a:rPr lang="he-IL" sz="10400" dirty="0" smtClean="0"/>
              <a:t>מאפשרות למידה דינאמית ובין תחומית.</a:t>
            </a:r>
          </a:p>
          <a:p>
            <a:pPr>
              <a:lnSpc>
                <a:spcPct val="170000"/>
              </a:lnSpc>
              <a:buFont typeface="Wingdings 2" pitchFamily="18" charset="2"/>
              <a:buChar char=""/>
            </a:pPr>
            <a:r>
              <a:rPr lang="he-IL" sz="10400" dirty="0" smtClean="0"/>
              <a:t> הוראה בעזרת נושאים הקרובים לליבם של הלומדים.</a:t>
            </a:r>
          </a:p>
          <a:p>
            <a:pPr>
              <a:lnSpc>
                <a:spcPct val="170000"/>
              </a:lnSpc>
              <a:buFont typeface="Wingdings 2" pitchFamily="18" charset="2"/>
              <a:buChar char=""/>
            </a:pPr>
            <a:r>
              <a:rPr lang="he-IL" sz="10400" dirty="0" smtClean="0"/>
              <a:t>מכינות את הלומדים טוב יותר להתמודדות עם מורכבות הלמידה בעידן של שינויים (גלעד ומלאת, 2004). </a:t>
            </a:r>
          </a:p>
          <a:p>
            <a:pPr>
              <a:lnSpc>
                <a:spcPct val="170000"/>
              </a:lnSpc>
              <a:buFont typeface="Wingdings 2" pitchFamily="18" charset="2"/>
              <a:buChar char=""/>
            </a:pPr>
            <a:r>
              <a:rPr lang="he-IL" sz="10400" dirty="0" smtClean="0"/>
              <a:t>פיתוח מיומנויות למידה עתידיות המתאפיינות בתפיסה דינאמית ובתפיסה של מורכבות בהתמודדות במצבי אי וודאות (שם). </a:t>
            </a:r>
          </a:p>
          <a:p>
            <a:pPr>
              <a:lnSpc>
                <a:spcPct val="170000"/>
              </a:lnSpc>
              <a:buFont typeface="Wingdings 2" pitchFamily="18" charset="2"/>
              <a:buChar char=""/>
            </a:pPr>
            <a:r>
              <a:rPr lang="he-IL" sz="10400" dirty="0" smtClean="0">
                <a:hlinkClick r:id="rId2" action="ppaction://hlinksldjump"/>
              </a:rPr>
              <a:t>התנסות ראשונית</a:t>
            </a:r>
            <a:endParaRPr lang="he-IL" sz="10400" dirty="0" smtClean="0"/>
          </a:p>
          <a:p>
            <a:pPr>
              <a:lnSpc>
                <a:spcPct val="170000"/>
              </a:lnSpc>
              <a:buFont typeface="Wingdings 2" pitchFamily="18" charset="2"/>
              <a:buChar char=""/>
            </a:pPr>
            <a:r>
              <a:rPr lang="he-IL" sz="10400" dirty="0" smtClean="0">
                <a:hlinkClick r:id="rId2" action="ppaction://hlinksldjump"/>
              </a:rPr>
              <a:t>ב</a:t>
            </a:r>
            <a:endParaRPr lang="he-IL" sz="10400" dirty="0" smtClean="0"/>
          </a:p>
          <a:p>
            <a:pPr>
              <a:lnSpc>
                <a:spcPct val="170000"/>
              </a:lnSpc>
              <a:buFont typeface="Wingdings 2" pitchFamily="18" charset="2"/>
              <a:buChar char=""/>
            </a:pPr>
            <a:endParaRPr lang="en-US" sz="10400" dirty="0" smtClean="0"/>
          </a:p>
          <a:p>
            <a:endParaRPr lang="he-I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300" b="1" dirty="0" smtClean="0">
                <a:solidFill>
                  <a:srgbClr val="0070C0"/>
                </a:solidFill>
                <a:cs typeface="David" pitchFamily="34" charset="-79"/>
              </a:rPr>
              <a:t>מטרות התלקיט הדיגיטלי</a:t>
            </a:r>
          </a:p>
        </p:txBody>
      </p:sp>
      <p:sp>
        <p:nvSpPr>
          <p:cNvPr id="3" name="מציין מיקום תוכן 2"/>
          <p:cNvSpPr>
            <a:spLocks noGrp="1"/>
          </p:cNvSpPr>
          <p:nvPr>
            <p:ph idx="1"/>
          </p:nvPr>
        </p:nvSpPr>
        <p:spPr/>
        <p:txBody>
          <a:bodyPr>
            <a:normAutofit fontScale="85000" lnSpcReduction="10000"/>
          </a:bodyPr>
          <a:lstStyle/>
          <a:p>
            <a:pPr>
              <a:lnSpc>
                <a:spcPct val="170000"/>
              </a:lnSpc>
              <a:buFont typeface="Wingdings 2" pitchFamily="18" charset="2"/>
              <a:buChar char=""/>
            </a:pPr>
            <a:r>
              <a:rPr lang="he-IL" sz="2400" b="1" dirty="0" smtClean="0"/>
              <a:t>מטרות על: </a:t>
            </a:r>
          </a:p>
          <a:p>
            <a:pPr>
              <a:lnSpc>
                <a:spcPct val="170000"/>
              </a:lnSpc>
              <a:buFont typeface="Wingdings 2" pitchFamily="18" charset="2"/>
              <a:buChar char=""/>
            </a:pPr>
            <a:r>
              <a:rPr lang="he-IL" sz="2400" b="1" dirty="0" smtClean="0"/>
              <a:t>      </a:t>
            </a:r>
            <a:r>
              <a:rPr lang="he-IL" sz="2400" dirty="0" smtClean="0"/>
              <a:t>שילוב טכנולוגיות כגון:  </a:t>
            </a:r>
            <a:r>
              <a:rPr lang="en-US" sz="2400" dirty="0" smtClean="0"/>
              <a:t> </a:t>
            </a:r>
            <a:r>
              <a:rPr lang="en-US" sz="2400" dirty="0" err="1" smtClean="0">
                <a:hlinkClick r:id="rId2" action="ppaction://hlinksldjump"/>
              </a:rPr>
              <a:t>Moodle</a:t>
            </a:r>
            <a:r>
              <a:rPr lang="he-IL" sz="2400" dirty="0" smtClean="0"/>
              <a:t>וכלי </a:t>
            </a:r>
            <a:r>
              <a:rPr lang="en-US" sz="2400" dirty="0" smtClean="0">
                <a:hlinkClick r:id="rId3" action="ppaction://hlinksldjump"/>
              </a:rPr>
              <a:t>Google</a:t>
            </a:r>
            <a:r>
              <a:rPr lang="en-US" sz="2400" dirty="0" smtClean="0"/>
              <a:t> </a:t>
            </a:r>
            <a:r>
              <a:rPr lang="he-IL" sz="2400" dirty="0" smtClean="0"/>
              <a:t> בתהליכי ה.ל.ה </a:t>
            </a:r>
            <a:r>
              <a:rPr lang="he-IL" sz="2400" dirty="0" err="1" smtClean="0"/>
              <a:t>במוט"ב</a:t>
            </a:r>
            <a:endParaRPr lang="he-IL" sz="2400" dirty="0" smtClean="0"/>
          </a:p>
          <a:p>
            <a:pPr lvl="1">
              <a:lnSpc>
                <a:spcPct val="170000"/>
              </a:lnSpc>
              <a:buFont typeface="Wingdings 2" pitchFamily="18" charset="2"/>
              <a:buChar char=""/>
            </a:pPr>
            <a:r>
              <a:rPr lang="he-IL" sz="2400" b="1" dirty="0" smtClean="0"/>
              <a:t>מבחינה טכנית</a:t>
            </a:r>
            <a:r>
              <a:rPr lang="he-IL" sz="2400" dirty="0" smtClean="0"/>
              <a:t>: המורים יכירו את סביבות</a:t>
            </a:r>
            <a:r>
              <a:rPr lang="ar-AE" sz="2400" dirty="0" smtClean="0"/>
              <a:t> </a:t>
            </a:r>
            <a:r>
              <a:rPr lang="en-US" sz="2400" dirty="0" smtClean="0"/>
              <a:t> </a:t>
            </a:r>
            <a:r>
              <a:rPr lang="en-US" sz="2400" dirty="0" err="1" smtClean="0"/>
              <a:t>moodle</a:t>
            </a:r>
            <a:r>
              <a:rPr lang="en-US" sz="2400" dirty="0" smtClean="0"/>
              <a:t>,  </a:t>
            </a:r>
            <a:r>
              <a:rPr lang="en-US" sz="2400" dirty="0" err="1" smtClean="0"/>
              <a:t>google</a:t>
            </a:r>
            <a:r>
              <a:rPr lang="en-US" sz="2400" dirty="0" smtClean="0"/>
              <a:t>-docs ,</a:t>
            </a:r>
            <a:r>
              <a:rPr lang="en-US" sz="2400" dirty="0" err="1" smtClean="0"/>
              <a:t>google</a:t>
            </a:r>
            <a:r>
              <a:rPr lang="en-US" sz="2400" dirty="0" smtClean="0"/>
              <a:t>-classroom</a:t>
            </a:r>
            <a:r>
              <a:rPr lang="he-IL" sz="2400" dirty="0" smtClean="0"/>
              <a:t> וישלבו אותן בהרכבת התלקיט .</a:t>
            </a:r>
            <a:endParaRPr lang="en-US" sz="2400" dirty="0" smtClean="0"/>
          </a:p>
          <a:p>
            <a:pPr lvl="1">
              <a:lnSpc>
                <a:spcPct val="170000"/>
              </a:lnSpc>
              <a:buFont typeface="Wingdings 2" pitchFamily="18" charset="2"/>
              <a:buChar char=""/>
            </a:pPr>
            <a:r>
              <a:rPr lang="he-IL" sz="2400" b="1" dirty="0" smtClean="0"/>
              <a:t>מבחינה פדגוגית</a:t>
            </a:r>
            <a:r>
              <a:rPr lang="he-IL" sz="2400" dirty="0" smtClean="0"/>
              <a:t>: </a:t>
            </a:r>
            <a:r>
              <a:rPr lang="he-IL" dirty="0" smtClean="0"/>
              <a:t>ביצוע משימות ברמות חשיבה שונות ובדרכי הוראה מגוונות בשילוב תקשוב, ומתן ביטוי ליכולותיו השונות והמגוונות של כל לומד. </a:t>
            </a:r>
          </a:p>
          <a:p>
            <a:pPr lvl="1">
              <a:lnSpc>
                <a:spcPct val="170000"/>
              </a:lnSpc>
              <a:buNone/>
            </a:pPr>
            <a:r>
              <a:rPr lang="he-IL" sz="3000" b="1" u="sng" dirty="0" smtClean="0">
                <a:solidFill>
                  <a:srgbClr val="FF0000"/>
                </a:solidFill>
              </a:rPr>
              <a:t>בפרויקט </a:t>
            </a:r>
            <a:r>
              <a:rPr lang="he-IL" sz="3000" b="1" u="sng" smtClean="0">
                <a:solidFill>
                  <a:srgbClr val="FF0000"/>
                </a:solidFill>
              </a:rPr>
              <a:t>השתתפו 22מורים </a:t>
            </a:r>
            <a:r>
              <a:rPr lang="he-IL" sz="3000" b="1" u="sng" dirty="0" smtClean="0">
                <a:solidFill>
                  <a:srgbClr val="FF0000"/>
                </a:solidFill>
              </a:rPr>
              <a:t>מבתי ספר שונים </a:t>
            </a:r>
            <a:r>
              <a:rPr lang="he-IL" sz="3000" b="1" u="sng" smtClean="0">
                <a:solidFill>
                  <a:srgbClr val="FF0000"/>
                </a:solidFill>
              </a:rPr>
              <a:t>ו- 350 תלמידים</a:t>
            </a:r>
            <a:r>
              <a:rPr lang="he-IL" sz="3000" b="1" dirty="0" smtClean="0">
                <a:solidFill>
                  <a:srgbClr val="FF0000"/>
                </a:solidFill>
              </a:rPr>
              <a:t>.</a:t>
            </a:r>
          </a:p>
          <a:p>
            <a:pPr lvl="1">
              <a:lnSpc>
                <a:spcPct val="170000"/>
              </a:lnSpc>
              <a:buNone/>
            </a:pPr>
            <a:endParaRPr lang="he-IL" sz="2400" dirty="0" smtClean="0"/>
          </a:p>
          <a:p>
            <a:endParaRPr lang="en-US" dirty="0" smtClean="0"/>
          </a:p>
          <a:p>
            <a:endParaRPr lang="he-IL"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300" b="1" dirty="0" smtClean="0">
                <a:solidFill>
                  <a:srgbClr val="0070C0"/>
                </a:solidFill>
                <a:cs typeface="David" pitchFamily="34" charset="-79"/>
              </a:rPr>
              <a:t>יתרונות הכלים </a:t>
            </a:r>
            <a:endParaRPr lang="he-IL" sz="4300" b="1" dirty="0">
              <a:solidFill>
                <a:srgbClr val="0070C0"/>
              </a:solidFill>
              <a:cs typeface="David" pitchFamily="34" charset="-79"/>
            </a:endParaRPr>
          </a:p>
        </p:txBody>
      </p:sp>
      <p:sp>
        <p:nvSpPr>
          <p:cNvPr id="3" name="מציין מיקום תוכן 2"/>
          <p:cNvSpPr>
            <a:spLocks noGrp="1"/>
          </p:cNvSpPr>
          <p:nvPr>
            <p:ph idx="1"/>
          </p:nvPr>
        </p:nvSpPr>
        <p:spPr/>
        <p:txBody>
          <a:bodyPr>
            <a:normAutofit fontScale="85000" lnSpcReduction="20000"/>
          </a:bodyPr>
          <a:lstStyle/>
          <a:p>
            <a:pPr>
              <a:buFont typeface="Wingdings 2" pitchFamily="18" charset="2"/>
              <a:buChar char=""/>
            </a:pPr>
            <a:r>
              <a:rPr lang="en-US" sz="2400" dirty="0" err="1" smtClean="0"/>
              <a:t>Moodle</a:t>
            </a:r>
            <a:r>
              <a:rPr lang="en-US" sz="2400" dirty="0" smtClean="0"/>
              <a:t> </a:t>
            </a:r>
            <a:endParaRPr lang="he-IL" sz="2400" dirty="0" smtClean="0"/>
          </a:p>
          <a:p>
            <a:pPr lvl="1">
              <a:buFont typeface="Wingdings 2" pitchFamily="18" charset="2"/>
              <a:buChar char=""/>
            </a:pPr>
            <a:r>
              <a:rPr lang="he-IL" dirty="0" smtClean="0"/>
              <a:t>אחסון ושיתוף ביחידות הוראה.</a:t>
            </a:r>
          </a:p>
          <a:p>
            <a:pPr lvl="1">
              <a:buFont typeface="Wingdings 2" pitchFamily="18" charset="2"/>
              <a:buChar char=""/>
            </a:pPr>
            <a:r>
              <a:rPr lang="he-IL" dirty="0" smtClean="0"/>
              <a:t>אחסון נתוני תלמידים.</a:t>
            </a:r>
          </a:p>
          <a:p>
            <a:pPr lvl="1">
              <a:buFont typeface="Wingdings 2" pitchFamily="18" charset="2"/>
              <a:buChar char=""/>
            </a:pPr>
            <a:endParaRPr lang="he-IL" dirty="0" smtClean="0"/>
          </a:p>
          <a:p>
            <a:pPr>
              <a:buFont typeface="Wingdings 2" pitchFamily="18" charset="2"/>
              <a:buChar char=""/>
            </a:pPr>
            <a:r>
              <a:rPr lang="en-US" dirty="0" smtClean="0"/>
              <a:t> Google-docs </a:t>
            </a:r>
            <a:endParaRPr lang="he-IL" dirty="0" smtClean="0"/>
          </a:p>
          <a:p>
            <a:pPr lvl="1">
              <a:buFont typeface="Wingdings 2" pitchFamily="18" charset="2"/>
              <a:buChar char=""/>
            </a:pPr>
            <a:r>
              <a:rPr lang="he-IL" dirty="0" smtClean="0"/>
              <a:t>זמין, חינמי ונוח לשימוש.</a:t>
            </a:r>
          </a:p>
          <a:p>
            <a:pPr lvl="1">
              <a:buFont typeface="Wingdings 2" pitchFamily="18" charset="2"/>
              <a:buChar char=""/>
            </a:pPr>
            <a:r>
              <a:rPr lang="he-IL" dirty="0" smtClean="0"/>
              <a:t>שומר אוטומטית את כל הגרסאות שנכתבו.</a:t>
            </a:r>
          </a:p>
          <a:p>
            <a:pPr lvl="1">
              <a:buFont typeface="Wingdings 2" pitchFamily="18" charset="2"/>
              <a:buChar char=""/>
            </a:pPr>
            <a:r>
              <a:rPr lang="he-IL" dirty="0" smtClean="0"/>
              <a:t>מאפשר שיתוף קבצים עם </a:t>
            </a:r>
            <a:r>
              <a:rPr lang="he-IL" dirty="0" smtClean="0">
                <a:hlinkClick r:id="rId2"/>
              </a:rPr>
              <a:t>העמיתים</a:t>
            </a:r>
            <a:r>
              <a:rPr lang="he-IL" dirty="0" smtClean="0"/>
              <a:t>.</a:t>
            </a:r>
          </a:p>
          <a:p>
            <a:pPr lvl="1">
              <a:buFont typeface="Wingdings 2" pitchFamily="18" charset="2"/>
              <a:buChar char=""/>
            </a:pPr>
            <a:r>
              <a:rPr lang="he-IL" dirty="0" smtClean="0"/>
              <a:t>מאפשר למידה בכל זמן ובכל מקום.</a:t>
            </a:r>
          </a:p>
          <a:p>
            <a:pPr lvl="1">
              <a:buFont typeface="Wingdings 2" pitchFamily="18" charset="2"/>
              <a:buChar char=""/>
            </a:pPr>
            <a:r>
              <a:rPr lang="he-IL" dirty="0" smtClean="0"/>
              <a:t>מאפשר שיח מורה </a:t>
            </a:r>
            <a:r>
              <a:rPr lang="he-IL" dirty="0" err="1" smtClean="0"/>
              <a:t>– ת</a:t>
            </a:r>
            <a:r>
              <a:rPr lang="he-IL" dirty="0" smtClean="0"/>
              <a:t>למיד והערכה מעצבת. </a:t>
            </a:r>
          </a:p>
          <a:p>
            <a:pPr lvl="1">
              <a:buFont typeface="Wingdings 2" pitchFamily="18" charset="2"/>
              <a:buChar char=""/>
            </a:pPr>
            <a:endParaRPr lang="he-IL" dirty="0" smtClean="0"/>
          </a:p>
          <a:p>
            <a:pPr>
              <a:buFont typeface="Wingdings 2" pitchFamily="18" charset="2"/>
              <a:buChar char=""/>
            </a:pPr>
            <a:r>
              <a:rPr lang="en-US" dirty="0" smtClean="0"/>
              <a:t>Google-form </a:t>
            </a:r>
            <a:endParaRPr lang="he-IL" dirty="0" smtClean="0"/>
          </a:p>
          <a:p>
            <a:pPr lvl="1">
              <a:buFont typeface="Wingdings 2" pitchFamily="18" charset="2"/>
              <a:buChar char=""/>
            </a:pPr>
            <a:r>
              <a:rPr lang="he-IL" dirty="0" smtClean="0"/>
              <a:t>מאפשר  ביצוע רפלקציה על כל התהליך.</a:t>
            </a:r>
          </a:p>
          <a:p>
            <a:pPr lvl="2"/>
            <a:endParaRPr lang="he-I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300" b="1" dirty="0" smtClean="0">
                <a:solidFill>
                  <a:srgbClr val="0070C0"/>
                </a:solidFill>
                <a:cs typeface="David" pitchFamily="34" charset="-79"/>
              </a:rPr>
              <a:t>בעיות במהלך העבודה</a:t>
            </a:r>
            <a:endParaRPr lang="he-IL" sz="4300" b="1" dirty="0">
              <a:solidFill>
                <a:srgbClr val="0070C0"/>
              </a:solidFill>
              <a:cs typeface="David" pitchFamily="34" charset="-79"/>
            </a:endParaRPr>
          </a:p>
        </p:txBody>
      </p:sp>
      <p:sp>
        <p:nvSpPr>
          <p:cNvPr id="3" name="מציין מיקום תוכן 2"/>
          <p:cNvSpPr>
            <a:spLocks noGrp="1"/>
          </p:cNvSpPr>
          <p:nvPr>
            <p:ph idx="1"/>
          </p:nvPr>
        </p:nvSpPr>
        <p:spPr>
          <a:xfrm>
            <a:off x="457200" y="2276872"/>
            <a:ext cx="8229600" cy="4047728"/>
          </a:xfrm>
        </p:spPr>
        <p:txBody>
          <a:bodyPr/>
          <a:lstStyle/>
          <a:p>
            <a:pPr>
              <a:buFont typeface="Wingdings 2" pitchFamily="18" charset="2"/>
              <a:buChar char=""/>
            </a:pPr>
            <a:r>
              <a:rPr lang="en-US" sz="2800" dirty="0" err="1" smtClean="0"/>
              <a:t>Moodle</a:t>
            </a:r>
            <a:r>
              <a:rPr lang="en-US" sz="2800" dirty="0" smtClean="0"/>
              <a:t> </a:t>
            </a:r>
            <a:endParaRPr lang="he-IL" sz="2800" dirty="0" smtClean="0"/>
          </a:p>
          <a:p>
            <a:pPr lvl="1">
              <a:buFont typeface="Wingdings 2" pitchFamily="18" charset="2"/>
              <a:buChar char=""/>
            </a:pPr>
            <a:r>
              <a:rPr lang="he-IL" dirty="0" smtClean="0"/>
              <a:t>לעיתים היו תקלות במערכת.</a:t>
            </a:r>
          </a:p>
          <a:p>
            <a:pPr lvl="1">
              <a:buFont typeface="Wingdings 2" pitchFamily="18" charset="2"/>
              <a:buChar char=""/>
            </a:pPr>
            <a:endParaRPr lang="he-IL" dirty="0" smtClean="0"/>
          </a:p>
          <a:p>
            <a:pPr>
              <a:buFont typeface="Wingdings 2" pitchFamily="18" charset="2"/>
              <a:buChar char=""/>
            </a:pPr>
            <a:r>
              <a:rPr lang="en-US" sz="2800" dirty="0" smtClean="0"/>
              <a:t> </a:t>
            </a:r>
            <a:r>
              <a:rPr lang="en-US" sz="2800" dirty="0" err="1" smtClean="0"/>
              <a:t>google</a:t>
            </a:r>
            <a:r>
              <a:rPr lang="en-US" sz="2800" dirty="0" smtClean="0"/>
              <a:t>-docs </a:t>
            </a:r>
            <a:endParaRPr lang="he-IL" sz="2800" dirty="0" smtClean="0"/>
          </a:p>
          <a:p>
            <a:pPr lvl="1">
              <a:buFont typeface="Wingdings 2" pitchFamily="18" charset="2"/>
              <a:buChar char=""/>
            </a:pPr>
            <a:r>
              <a:rPr lang="he-IL" dirty="0" smtClean="0"/>
              <a:t>באגים בכתיבה בשפה העברית.</a:t>
            </a:r>
          </a:p>
          <a:p>
            <a:pPr lvl="1">
              <a:buFont typeface="Wingdings 2" pitchFamily="18" charset="2"/>
              <a:buChar char=""/>
            </a:pPr>
            <a:r>
              <a:rPr lang="he-IL" dirty="0" smtClean="0"/>
              <a:t>כאשר עובדים על קובץ משותף מעל 20 איש יש בעיות והקובץ עולה לאט.</a:t>
            </a:r>
            <a:endParaRPr lang="he-I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300" b="1" dirty="0" smtClean="0">
                <a:solidFill>
                  <a:srgbClr val="0070C0"/>
                </a:solidFill>
                <a:cs typeface="David" pitchFamily="34" charset="-79"/>
              </a:rPr>
              <a:t>דוגמאות מהשטח</a:t>
            </a:r>
            <a:endParaRPr lang="he-IL" sz="4300" b="1" dirty="0">
              <a:solidFill>
                <a:srgbClr val="0070C0"/>
              </a:solidFill>
              <a:cs typeface="David" pitchFamily="34" charset="-79"/>
            </a:endParaRPr>
          </a:p>
        </p:txBody>
      </p:sp>
      <p:sp>
        <p:nvSpPr>
          <p:cNvPr id="3" name="מציין מיקום תוכן 2"/>
          <p:cNvSpPr>
            <a:spLocks noGrp="1"/>
          </p:cNvSpPr>
          <p:nvPr>
            <p:ph idx="1"/>
          </p:nvPr>
        </p:nvSpPr>
        <p:spPr>
          <a:xfrm>
            <a:off x="457200" y="2276872"/>
            <a:ext cx="8229600" cy="4047728"/>
          </a:xfrm>
        </p:spPr>
        <p:txBody>
          <a:bodyPr>
            <a:normAutofit/>
          </a:bodyPr>
          <a:lstStyle/>
          <a:p>
            <a:pPr>
              <a:buFont typeface="Wingdings 2" pitchFamily="18" charset="2"/>
              <a:buChar char=""/>
            </a:pPr>
            <a:r>
              <a:rPr lang="he-IL" sz="2800" b="1" dirty="0" smtClean="0"/>
              <a:t>חיה בן סימון </a:t>
            </a:r>
            <a:r>
              <a:rPr lang="he-IL" sz="2800" dirty="0" err="1" smtClean="0"/>
              <a:t>– א</a:t>
            </a:r>
            <a:r>
              <a:rPr lang="he-IL" sz="2800" dirty="0" smtClean="0"/>
              <a:t>ולפנת </a:t>
            </a:r>
            <a:r>
              <a:rPr lang="he-IL" sz="2800" dirty="0" err="1" smtClean="0"/>
              <a:t>צביה</a:t>
            </a:r>
            <a:r>
              <a:rPr lang="he-IL" sz="2800" dirty="0" smtClean="0"/>
              <a:t> חיפה</a:t>
            </a:r>
          </a:p>
          <a:p>
            <a:pPr lvl="1">
              <a:buFont typeface="Wingdings 2" pitchFamily="18" charset="2"/>
              <a:buChar char=""/>
            </a:pPr>
            <a:r>
              <a:rPr lang="he-IL" dirty="0" smtClean="0">
                <a:hlinkClick r:id="rId2" action="ppaction://hlinksldjump"/>
              </a:rPr>
              <a:t>פעילות 1</a:t>
            </a:r>
            <a:endParaRPr lang="en-US" sz="2800" dirty="0" smtClean="0"/>
          </a:p>
          <a:p>
            <a:pPr>
              <a:buFont typeface="Wingdings 2" pitchFamily="18" charset="2"/>
              <a:buChar char=""/>
            </a:pPr>
            <a:r>
              <a:rPr lang="he-IL" sz="2800" b="1" dirty="0" smtClean="0"/>
              <a:t>נאהד וסמאח</a:t>
            </a:r>
            <a:r>
              <a:rPr lang="en-US" sz="2800" dirty="0" smtClean="0"/>
              <a:t> – </a:t>
            </a:r>
            <a:r>
              <a:rPr lang="he-IL" sz="2800" dirty="0" smtClean="0"/>
              <a:t>אל </a:t>
            </a:r>
            <a:r>
              <a:rPr lang="he-IL" sz="2800" dirty="0" err="1" smtClean="0"/>
              <a:t>מונתבי</a:t>
            </a:r>
            <a:r>
              <a:rPr lang="he-IL" sz="2800" dirty="0" smtClean="0"/>
              <a:t> חיפה</a:t>
            </a:r>
          </a:p>
          <a:p>
            <a:pPr lvl="1">
              <a:buFont typeface="Wingdings 2" pitchFamily="18" charset="2"/>
              <a:buChar char=""/>
            </a:pPr>
            <a:r>
              <a:rPr lang="he-IL" dirty="0" smtClean="0">
                <a:hlinkClick r:id="rId3" action="ppaction://hlinksldjump"/>
              </a:rPr>
              <a:t>פעילות1</a:t>
            </a:r>
            <a:endParaRPr lang="he-IL" dirty="0" smtClean="0"/>
          </a:p>
          <a:p>
            <a:pPr lvl="1">
              <a:buFont typeface="Wingdings 2" pitchFamily="18" charset="2"/>
              <a:buChar char=""/>
            </a:pPr>
            <a:r>
              <a:rPr lang="he-IL" dirty="0" smtClean="0">
                <a:hlinkClick r:id="rId4" action="ppaction://hlinksldjump"/>
              </a:rPr>
              <a:t>פעילות 2</a:t>
            </a:r>
            <a:endParaRPr lang="he-IL" dirty="0" smtClean="0"/>
          </a:p>
          <a:p>
            <a:pPr>
              <a:buFont typeface="Wingdings 2" pitchFamily="18" charset="2"/>
              <a:buChar char=""/>
            </a:pPr>
            <a:r>
              <a:rPr lang="en-US" sz="2800" dirty="0" smtClean="0"/>
              <a:t> </a:t>
            </a:r>
            <a:r>
              <a:rPr lang="he-IL" sz="2800" b="1" dirty="0" err="1" smtClean="0"/>
              <a:t>נאוה</a:t>
            </a:r>
            <a:r>
              <a:rPr lang="he-IL" sz="2800" b="1" dirty="0" smtClean="0"/>
              <a:t> רון</a:t>
            </a:r>
            <a:r>
              <a:rPr lang="en-US" sz="2800" b="1" dirty="0" smtClean="0"/>
              <a:t> </a:t>
            </a:r>
            <a:r>
              <a:rPr lang="he-IL" sz="2800" dirty="0" smtClean="0"/>
              <a:t>–</a:t>
            </a:r>
            <a:r>
              <a:rPr lang="he-IL" sz="2800" dirty="0" err="1" smtClean="0"/>
              <a:t> ישיבות</a:t>
            </a:r>
            <a:r>
              <a:rPr lang="he-IL" sz="2800" dirty="0" smtClean="0"/>
              <a:t> תיכונית יבנה </a:t>
            </a:r>
            <a:r>
              <a:rPr lang="he-IL" sz="2800" dirty="0" err="1" smtClean="0"/>
              <a:t>ופאקש</a:t>
            </a:r>
            <a:endParaRPr lang="he-IL" sz="2800" dirty="0" smtClean="0"/>
          </a:p>
          <a:p>
            <a:pPr lvl="1">
              <a:buFont typeface="Wingdings 2" pitchFamily="18" charset="2"/>
              <a:buChar char=""/>
            </a:pPr>
            <a:r>
              <a:rPr lang="he-IL" dirty="0" smtClean="0">
                <a:hlinkClick r:id="rId5" action="ppaction://hlinksldjump"/>
              </a:rPr>
              <a:t>פעילות1</a:t>
            </a:r>
            <a:endParaRPr lang="he-IL" dirty="0" smtClean="0"/>
          </a:p>
          <a:p>
            <a:pPr lvl="1">
              <a:buFont typeface="Wingdings 2" pitchFamily="18" charset="2"/>
              <a:buChar char=""/>
            </a:pPr>
            <a:r>
              <a:rPr lang="he-IL" dirty="0" smtClean="0">
                <a:hlinkClick r:id="rId6" action="ppaction://hlinksldjump"/>
              </a:rPr>
              <a:t>פעילות2</a:t>
            </a:r>
            <a:endParaRPr lang="he-IL" dirty="0" smtClean="0"/>
          </a:p>
          <a:p>
            <a:pPr lvl="1">
              <a:buFont typeface="Wingdings 2" pitchFamily="18" charset="2"/>
              <a:buChar char=""/>
            </a:pPr>
            <a:endParaRPr lang="he-IL" dirty="0" smtClean="0"/>
          </a:p>
          <a:p>
            <a:pPr lvl="1">
              <a:buFont typeface="Wingdings 2" pitchFamily="18" charset="2"/>
              <a:buChar char=""/>
            </a:pPr>
            <a:endParaRPr lang="he-IL" dirty="0" smtClean="0"/>
          </a:p>
          <a:p>
            <a:pPr lvl="1">
              <a:buFont typeface="Wingdings 2" pitchFamily="18" charset="2"/>
              <a:buChar char=""/>
            </a:pPr>
            <a:endParaRPr lang="he-IL" dirty="0" smtClean="0"/>
          </a:p>
          <a:p>
            <a:pPr lvl="1">
              <a:buFont typeface="Wingdings 2" pitchFamily="18" charset="2"/>
              <a:buChar char=""/>
            </a:pPr>
            <a:endParaRPr lang="he-I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זרימה">
  <a:themeElements>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זרימה">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זרימה">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737</TotalTime>
  <Words>657</Words>
  <Application>Microsoft Office PowerPoint</Application>
  <PresentationFormat>‫הצגה על המסך (4:3)</PresentationFormat>
  <Paragraphs>134</Paragraphs>
  <Slides>24</Slides>
  <Notes>0</Notes>
  <HiddenSlides>0</HiddenSlides>
  <MMClips>0</MMClips>
  <ScaleCrop>false</ScaleCrop>
  <HeadingPairs>
    <vt:vector size="6" baseType="variant">
      <vt:variant>
        <vt:lpstr>ערכת נושא</vt:lpstr>
      </vt:variant>
      <vt:variant>
        <vt:i4>1</vt:i4>
      </vt:variant>
      <vt:variant>
        <vt:lpstr>שרתי OLE מוטבעים</vt:lpstr>
      </vt:variant>
      <vt:variant>
        <vt:i4>1</vt:i4>
      </vt:variant>
      <vt:variant>
        <vt:lpstr>כותרות שקופיות</vt:lpstr>
      </vt:variant>
      <vt:variant>
        <vt:i4>24</vt:i4>
      </vt:variant>
    </vt:vector>
  </HeadingPairs>
  <TitlesOfParts>
    <vt:vector size="26" baseType="lpstr">
      <vt:lpstr>זרימה</vt:lpstr>
      <vt:lpstr>Document</vt:lpstr>
      <vt:lpstr>                 פיילוט התלקיט הדיגיטלי של מוט"ב  יעל נסים, נאוה רון 25.05.2015     </vt:lpstr>
      <vt:lpstr>מבוא</vt:lpstr>
      <vt:lpstr>שקופית 3</vt:lpstr>
      <vt:lpstr>התלקיט של מוט"ב</vt:lpstr>
      <vt:lpstr>סביבות עבודה מקוונות</vt:lpstr>
      <vt:lpstr>מטרות התלקיט הדיגיטלי</vt:lpstr>
      <vt:lpstr>יתרונות הכלים </vt:lpstr>
      <vt:lpstr>בעיות במהלך העבודה</vt:lpstr>
      <vt:lpstr>דוגמאות מהשטח</vt:lpstr>
      <vt:lpstr>משובי תלמידים </vt:lpstr>
      <vt:lpstr>משובי מורים</vt:lpstr>
      <vt:lpstr>משובי מורים</vt:lpstr>
      <vt:lpstr>הצעות לעתיד </vt:lpstr>
      <vt:lpstr>לסכום</vt:lpstr>
      <vt:lpstr>מקורות מידע</vt:lpstr>
      <vt:lpstr>     מאת: nava ron ‏‏נשלח: יום רביעי 31 מרץ 2010 09:06 ‏‏אל:  ‏‏נושא: מטלה 3 אישית שינוי תאריך הגשה </vt:lpstr>
      <vt:lpstr>  מאת: nava ron ‏‏נשלח: יום רביעי 28 אפריל 2010 20:33 ‏‏אל:  ‏‏נושא: ‏‏‏‏שקיפות   </vt:lpstr>
      <vt:lpstr> חיה בן סימון – אולפנת צביה</vt:lpstr>
      <vt:lpstr>נאהד חורי וסאמח חאגי'ר- אל מותנאבי</vt:lpstr>
      <vt:lpstr>נאהד חורי וסאמח חאגי'ר- אל מותנאבי</vt:lpstr>
      <vt:lpstr>שקופית 21</vt:lpstr>
      <vt:lpstr>נאוה רון – ישיבה תיכונית יבנה</vt:lpstr>
      <vt:lpstr>moodle</vt:lpstr>
      <vt:lpstr>Google docs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פיילוט התלקיט הדיגיטלי של מוט"ב, תשע"ד  תובל ברנדון, נאוה רון</dc:title>
  <dc:creator>הדר</dc:creator>
  <cp:lastModifiedBy>user</cp:lastModifiedBy>
  <cp:revision>151</cp:revision>
  <dcterms:created xsi:type="dcterms:W3CDTF">2014-04-05T10:57:15Z</dcterms:created>
  <dcterms:modified xsi:type="dcterms:W3CDTF">2017-03-20T11:52:31Z</dcterms:modified>
</cp:coreProperties>
</file>