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91" r:id="rId10"/>
    <p:sldId id="268" r:id="rId11"/>
    <p:sldId id="274" r:id="rId12"/>
    <p:sldId id="289" r:id="rId13"/>
    <p:sldId id="290" r:id="rId14"/>
    <p:sldId id="267" r:id="rId15"/>
    <p:sldId id="266" r:id="rId16"/>
    <p:sldId id="269" r:id="rId17"/>
    <p:sldId id="271" r:id="rId18"/>
    <p:sldId id="272" r:id="rId19"/>
    <p:sldId id="270" r:id="rId20"/>
    <p:sldId id="275" r:id="rId21"/>
    <p:sldId id="273" r:id="rId22"/>
    <p:sldId id="276" r:id="rId23"/>
    <p:sldId id="277" r:id="rId24"/>
    <p:sldId id="279" r:id="rId25"/>
    <p:sldId id="278" r:id="rId26"/>
    <p:sldId id="281" r:id="rId27"/>
    <p:sldId id="280" r:id="rId28"/>
    <p:sldId id="282" r:id="rId29"/>
    <p:sldId id="286" r:id="rId30"/>
    <p:sldId id="287" r:id="rId31"/>
    <p:sldId id="283" r:id="rId32"/>
    <p:sldId id="284" r:id="rId33"/>
    <p:sldId id="288" r:id="rId3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3333FF"/>
    <a:srgbClr val="33CC33"/>
    <a:srgbClr val="339966"/>
    <a:srgbClr val="CC0099"/>
    <a:srgbClr val="FF33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6" autoAdjust="0"/>
    <p:restoredTop sz="94673" autoAdjust="0"/>
  </p:normalViewPr>
  <p:slideViewPr>
    <p:cSldViewPr>
      <p:cViewPr>
        <p:scale>
          <a:sx n="75" d="100"/>
          <a:sy n="75" d="100"/>
        </p:scale>
        <p:origin x="-16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27B5-D9C5-4F66-B34C-50813173A33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0279-185A-4A0B-B112-1F65B6620D2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1C313-7302-4592-8338-25C24A96F43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E3C9F-808D-4A39-A4C3-A53AD7FA467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6992A-946B-44D0-A379-8011F528108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A87B5-16F9-4FCF-9FDC-4D8D8E8D6BEF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A7A6E-FF08-4DA4-8379-B7BB07D61D0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A3C3-7C4E-4F43-A8BB-91E78E3B454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E91FE-C892-4A21-8EDC-609FB811444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CA14B-A053-4879-B254-03BBA98C5BA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EFE8A-B251-4F6B-83C6-B792568998B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2D460823-246A-4ACE-A2A1-91EA917F332D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apuz.co.il/infinity/showProduct.asp?p=405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http://tbn0.google.com/images?q=tbn:qVGdDBn5b6pDDM:http://www.zometklavim.com/image/users/10994/ftp/my_files/25498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he.wikipedia.org/wiki/%D7%AA%D7%9E%D7%95%D7%A0%D7%94:TB_AFB_sme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.wikipedia.org/wiki/%D7%AA%D7%9E%D7%95%D7%A0%D7%94:Shigella_stool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he.wikipedia.org/wiki/%D7%AA%D7%9E%D7%95%D7%A0%D7%94:Yersinia_pesti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osem.co.il/_Uploads/699cucumb(1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he.wikipedia.org/wiki/%D7%AA%D7%9E%D7%95%D7%A0%D7%94:Virion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he.wikipedia.org/wiki/%D7%AA%D7%9E%D7%95%D7%A0%D7%94:Influenza_viru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infomed.co.il/Images/Glossary/g_3013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c/cb/Polio.jpg/180px-Polio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he.wikipedia.org/wiki/%D7%AA%D7%9E%D7%95%D7%A0%D7%94:Polio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e/ea/Human_Immunodeficency_Virus_-_stylized_renderin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he.wikipedia.org/wiki/%D7%AA%D7%9E%D7%95%D7%A0%D7%94:HIV-budding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e.wikipedia.org/wiki/%D7%AA%D7%9E%D7%95%D7%A0%D7%94:Compound_Microscope_1876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A%D7%9E%D7%95%D7%A0%D7%94:Influenza_viru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http://www.microbe.org/art/amoeba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pedia.walla.co.il/?f=http://upload.wikimedia.org/wikipedia/commons/f/fa/Stylonychia.jpg&amp;n=Stylonychia.jpg&amp;fw=4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tbn0.google.com/images?q=tbn:qVGdDBn5b6pDDM:http://www.zometklavim.com/image/users/10994/ftp/my_files/2549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lh6.google.com/asafbd/RyxmnJsZ0DI/AAAAAAAACLo/3zsTGYXA-BQ/s144/&#1502;&#1490;&#1491;&#1497;&#1512;%20&#1506;&#1511;&#1489;&#1493;&#1514;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cvm.msu.edu/research/research_harkema_microscope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b/Paramecium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A%D7%9E%D7%95%D7%A0%D7%94:Influenza_viru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meircookbook.net/&#1511;&#1497;&#1510;&#1497;-&#1506;&#1493;&#1490;&#1493;&#1514;%20&#1513;&#1502;&#1512;&#1497;&#1501;%20&#1493;&#1512;&#1493;&#1490;&#1500;&#1498;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google.com/imgres?imgurl=http://www.emek.org.il/gallery/madaim/gallery/pictures/9.jpg&amp;imgrefurl=http://www.emek.org.il/gallery/madaim/gallery/cat.asp?iCat=16&amp;h=480&amp;w=640&amp;sz=37&amp;hl=en&amp;start=1&amp;sig2=VaQLPOg_CtQou1hJzPIbrQ&amp;tbnid=bhPwZqH1fK5CLM:&amp;tbnh=103&amp;tbnw=137&amp;ei=6nF1SIGHNoXywwHp942FBA&amp;prev=/images?q=%D7%A2%D7%95%D7%91%D7%A9&amp;hl=en&amp;lr=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images.google.com/imgres?imgurl=http://blog.tapuz.co.il/weirdo1986/images/513997_368.jpg&amp;imgrefurl=http://blog.tapuz.co.il/weirdo1986/&amp;h=333&amp;w=500&amp;sz=24&amp;hl=en&amp;start=9&amp;sig2=XpGAybl0ox4ap7HpNZQOrw&amp;tbnid=TgHf9ePb-vGJ3M:&amp;tbnh=87&amp;tbnw=130&amp;ei=d3J1SKBwiYbEAd-WzfED&amp;prev=/images?q=%D7%AA%D7%A4%D7%95%D7%96+%D7%A8%D7%A7%D7%95%D7%91&amp;gbv=2&amp;hl=en&amp;newwindow=1&amp;safe=off" TargetMode="Externa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konim.net/images/yabelet.jpg" TargetMode="External"/><Relationship Id="rId3" Type="http://schemas.openxmlformats.org/officeDocument/2006/relationships/image" Target="http://www.denniskunkel.com/Thumbnails/30265Asm.jpg" TargetMode="External"/><Relationship Id="rId7" Type="http://schemas.openxmlformats.org/officeDocument/2006/relationships/image" Target="http://www.denniskunkel.com/Thumbnails/DKNIH1VBsm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http://www.microbe.org/art/amoeba.jpg" TargetMode="External"/><Relationship Id="rId4" Type="http://schemas.openxmlformats.org/officeDocument/2006/relationships/image" Target="../media/image51.jpeg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he.wikipedia.org/wiki/%D7%AA%D7%9E%D7%95%D7%A0%D7%94:Microscop.jpg" TargetMode="External"/><Relationship Id="rId7" Type="http://schemas.openxmlformats.org/officeDocument/2006/relationships/hyperlink" Target="http://he.wikipedia.org/wiki/%D7%AA%D7%9E%D7%95%D7%A0%D7%94:Compound_Microscope_1876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/imgres?imgurl=http://www.liv.ac.uk/lstm/about/communications/images/microscope.jpg&amp;imgrefurl=http://www.liv.ac.uk/lstm/about/communications/images.htm&amp;h=600&amp;w=479&amp;sz=116&amp;hl=en&amp;start=116&amp;sig2=j4cPnxDq_38mCVtoa_DG8A&amp;tbnid=qGyZiTTLrPCo3M:&amp;tbnh=135&amp;tbnw=108&amp;ei=eN5zSJ_lAYOo1gaf9Mz0Aw&amp;prev=/images?q=%D7%9E%D7%99%D7%A7%D7%A8%D7%95%D7%A1%D7%A7%D7%95%D7%A4&amp;start=100&amp;gbv=2&amp;ndsp=20&amp;hl=en&amp;newwindow=1&amp;safe=off&amp;sa=N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%D7%AA%D7%9E%D7%95%D7%A0%D7%94:Influenza_viru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ages.google.com/imgres?imgurl=http://www.haaretz.co.il/hasite/images/printed/P200707/p.0.2007.100.1.9.jpg&amp;imgrefurl=http://www.haaretz.co.il/hasite/spages/883985.html&amp;h=205&amp;w=245&amp;sz=9&amp;hl=en&amp;start=14&amp;sig2=5PQjf_AiOtkQ35q3yxS7AA&amp;tbnid=tVlAebpuCXtHNM:&amp;tbnh=92&amp;tbnw=110&amp;ei=KnZ1SMOwDI6MwAH-j-3xAw&amp;prev=/images?q=%D7%91%D7%9C%D7%A9&amp;hl=en&amp;lr=&amp;sa=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http://www.microbe.org/art/amoeba.jpg" TargetMode="External"/><Relationship Id="rId13" Type="http://schemas.openxmlformats.org/officeDocument/2006/relationships/image" Target="../media/image57.png"/><Relationship Id="rId3" Type="http://schemas.openxmlformats.org/officeDocument/2006/relationships/image" Target="http://www.denniskunkel.com/Thumbnails/30265Asm.jpg" TargetMode="External"/><Relationship Id="rId7" Type="http://schemas.openxmlformats.org/officeDocument/2006/relationships/image" Target="../media/image37.jpeg"/><Relationship Id="rId12" Type="http://schemas.openxmlformats.org/officeDocument/2006/relationships/image" Target="http://www.denniskunkel.com/Thumbnails/DKNIH1VBsm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31.jpeg"/><Relationship Id="rId5" Type="http://schemas.openxmlformats.org/officeDocument/2006/relationships/image" Target="../media/image56.jpeg"/><Relationship Id="rId15" Type="http://schemas.openxmlformats.org/officeDocument/2006/relationships/image" Target="http://www.utoronto.ca/greenblattlab/images/a/yeast%201.jpg" TargetMode="External"/><Relationship Id="rId10" Type="http://schemas.openxmlformats.org/officeDocument/2006/relationships/image" Target="http://www.microbe.org/art/paecilomyces_variotii.jpg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52.jpeg"/><Relationship Id="rId1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ages.google.com/imgres?imgurl=http://www.haaretz.co.il/hasite/images/printed/P200707/p.0.2007.100.1.9.jpg&amp;imgrefurl=http://www.haaretz.co.il/hasite/spages/883985.html&amp;h=205&amp;w=245&amp;sz=9&amp;hl=en&amp;start=14&amp;sig2=5PQjf_AiOtkQ35q3yxS7AA&amp;tbnid=tVlAebpuCXtHNM:&amp;tbnh=92&amp;tbnw=110&amp;ei=KnZ1SMOwDI6MwAH-j-3xAw&amp;prev=/images?q=%D7%91%D7%9C%D7%A9&amp;hl=en&amp;lr=&amp;sa=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9/93/Agar_plate_with_coloni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.wikipedia.org/wiki/1723" TargetMode="External"/><Relationship Id="rId2" Type="http://schemas.openxmlformats.org/officeDocument/2006/relationships/hyperlink" Target="http://he.wikipedia.org/wiki/16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lx2735077_20081162203041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737100" cy="6248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100" name="Picture 4" descr="http://tbn0.google.com/images?q=tbn:qVGdDBn5b6pDDM:http://www.zometklavim.com/image/users/10994/ftp/my_files/25498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562600" y="4194175"/>
            <a:ext cx="3200400" cy="23034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810000" y="457200"/>
            <a:ext cx="47244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D60093"/>
                </a:solidFill>
                <a:cs typeface="David"/>
              </a:rPr>
              <a:t>מסע חקר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 rot="-750081">
            <a:off x="381000" y="2895600"/>
            <a:ext cx="7543800" cy="181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50081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David"/>
              </a:rPr>
              <a:t>מיקרואורגניזמים?!!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-750081">
            <a:off x="838200" y="1905000"/>
            <a:ext cx="5334000" cy="1128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50081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David"/>
              </a:rPr>
              <a:t>בעקבות   ה-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he-IL" b="1">
                <a:solidFill>
                  <a:srgbClr val="FF0000"/>
                </a:solidFill>
              </a:rPr>
              <a:t>מחלות הנגרמות ע"י חיידקים: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990600" y="1981200"/>
            <a:ext cx="2654300" cy="1857375"/>
            <a:chOff x="624" y="1248"/>
            <a:chExt cx="1672" cy="1170"/>
          </a:xfrm>
        </p:grpSpPr>
        <p:pic>
          <p:nvPicPr>
            <p:cNvPr id="16389" name="Picture 5" descr="מתג השחפת">
              <a:hlinkClick r:id="rId2" tooltip="&quot;מתג השחפת&quot;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248"/>
              <a:ext cx="1672" cy="1170"/>
            </a:xfrm>
            <a:prstGeom prst="rect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  <a:effectLst/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720" y="1248"/>
              <a:ext cx="120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800" b="1"/>
                <a:t>מתג השחפת</a:t>
              </a:r>
              <a:endParaRPr lang="en-US" sz="2800" b="1"/>
            </a:p>
          </p:txBody>
        </p:sp>
      </p:grp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4724400" y="2133600"/>
            <a:ext cx="3429000" cy="3505200"/>
            <a:chOff x="2976" y="1344"/>
            <a:chExt cx="2160" cy="2208"/>
          </a:xfrm>
        </p:grpSpPr>
        <p:pic>
          <p:nvPicPr>
            <p:cNvPr id="16392" name="Picture 8" descr="החיידק Yersinia pestis בהגדלה של פי 20,000, הגורם של כל סוגי מחלות הדבר">
              <a:hlinkClick r:id="rId4" tooltip="&quot;החיידק Yersinia pestis בהגדלה של פי 20,000, הגורם של כל סוגי מחלות הדבר&quot;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1344"/>
              <a:ext cx="2016" cy="1567"/>
            </a:xfrm>
            <a:prstGeom prst="rect">
              <a:avLst/>
            </a:prstGeom>
            <a:noFill/>
            <a:ln w="76200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2976" y="3120"/>
              <a:ext cx="216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b="1"/>
                <a:t>חיידק  הגורם למחלת הדבר </a:t>
              </a:r>
            </a:p>
            <a:p>
              <a:pPr algn="ctr">
                <a:spcBef>
                  <a:spcPct val="50000"/>
                </a:spcBef>
              </a:pPr>
              <a:r>
                <a:rPr lang="he-IL" sz="1400"/>
                <a:t>(בהגדלה של פי 20,000)</a:t>
              </a:r>
              <a:endParaRPr lang="en-US" sz="1400"/>
            </a:p>
          </p:txBody>
        </p:sp>
      </p:grp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 rot="2506529">
            <a:off x="7772400" y="1447800"/>
            <a:ext cx="990600" cy="958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Californian FB"/>
              </a:rPr>
              <a:t>דבר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228600" y="1524000"/>
            <a:ext cx="16002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Californian FB"/>
              </a:rPr>
              <a:t>שחפת</a:t>
            </a:r>
          </a:p>
        </p:txBody>
      </p: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1143000" y="4191000"/>
            <a:ext cx="4302125" cy="2378075"/>
            <a:chOff x="720" y="2640"/>
            <a:chExt cx="2710" cy="1498"/>
          </a:xfrm>
        </p:grpSpPr>
        <p:pic>
          <p:nvPicPr>
            <p:cNvPr id="16396" name="Picture 12" descr="Shigella">
              <a:hlinkClick r:id="rId6" tooltip="Shigella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56" y="2640"/>
              <a:ext cx="1824" cy="1189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720" y="3888"/>
              <a:ext cx="2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he-IL" sz="2000" b="1"/>
                <a:t>חיידק השיגלה הגורם למחלת הדיזנטריה</a:t>
              </a:r>
            </a:p>
          </p:txBody>
        </p:sp>
      </p:grpSp>
      <p:sp>
        <p:nvSpPr>
          <p:cNvPr id="16398" name="WordArt 14"/>
          <p:cNvSpPr>
            <a:spLocks noChangeArrowheads="1" noChangeShapeType="1" noTextEdit="1"/>
          </p:cNvSpPr>
          <p:nvPr/>
        </p:nvSpPr>
        <p:spPr bwMode="auto">
          <a:xfrm>
            <a:off x="381000" y="4038600"/>
            <a:ext cx="16002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Californian FB"/>
              </a:rPr>
              <a:t>דיזנטריה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4" grpId="0" animBg="1"/>
      <p:bldP spid="16395" grpId="0" animBg="1"/>
      <p:bldP spid="163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2925762"/>
          </a:xfr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he-IL" sz="3200" b="1"/>
              <a:t>מחלות חיידקיות יכולות ל</a:t>
            </a:r>
            <a:r>
              <a:rPr lang="he-IL" sz="3200" b="1">
                <a:solidFill>
                  <a:srgbClr val="FF0000"/>
                </a:solidFill>
              </a:rPr>
              <a:t>הימנע</a:t>
            </a:r>
            <a:r>
              <a:rPr lang="he-IL" sz="3200" b="1"/>
              <a:t> עי מתן </a:t>
            </a:r>
            <a:r>
              <a:rPr lang="he-IL" sz="3200" b="1">
                <a:solidFill>
                  <a:srgbClr val="FF0000"/>
                </a:solidFill>
              </a:rPr>
              <a:t>חיסונים</a:t>
            </a:r>
            <a:r>
              <a:rPr lang="he-IL" sz="3200" b="1"/>
              <a:t> וע"י הקפדה על </a:t>
            </a:r>
            <a:r>
              <a:rPr lang="he-IL" sz="3200" b="1">
                <a:solidFill>
                  <a:srgbClr val="FF0000"/>
                </a:solidFill>
              </a:rPr>
              <a:t>הגיינה.</a:t>
            </a:r>
            <a:r>
              <a:rPr lang="he-IL" sz="3600"/>
              <a:t> </a:t>
            </a:r>
            <a:br>
              <a:rPr lang="he-IL" sz="3600"/>
            </a:br>
            <a:r>
              <a:rPr lang="he-IL" sz="3200" b="1"/>
              <a:t>במידה ומישהו חלה, ישנן </a:t>
            </a:r>
            <a:r>
              <a:rPr lang="he-IL" sz="3200" b="1">
                <a:solidFill>
                  <a:srgbClr val="FF0000"/>
                </a:solidFill>
              </a:rPr>
              <a:t>תרופות אנטיביוטיות</a:t>
            </a:r>
            <a:r>
              <a:rPr lang="he-IL" sz="3200" b="1"/>
              <a:t> שונות, המונעות את המשך קיום החיידקים.</a:t>
            </a:r>
            <a:r>
              <a:rPr lang="he-IL" sz="4000"/>
              <a:t> </a:t>
            </a:r>
            <a:endParaRPr lang="en-US" sz="4000"/>
          </a:p>
        </p:txBody>
      </p:sp>
      <p:pic>
        <p:nvPicPr>
          <p:cNvPr id="22532" name="Picture 4" descr="k_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4167" t="3825" r="4167" b="25406"/>
          <a:stretch>
            <a:fillRect/>
          </a:stretch>
        </p:blipFill>
        <p:spPr>
          <a:xfrm>
            <a:off x="533400" y="3505200"/>
            <a:ext cx="3352800" cy="2819400"/>
          </a:xfrm>
          <a:noFill/>
          <a:ln w="57150">
            <a:solidFill>
              <a:srgbClr val="FFCC00"/>
            </a:solidFill>
          </a:ln>
        </p:spPr>
      </p:pic>
      <p:pic>
        <p:nvPicPr>
          <p:cNvPr id="22535" name="Picture 7" descr="hisunim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3657600" cy="275272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306763"/>
          </a:xfr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algn="r"/>
            <a:r>
              <a:rPr lang="he-IL" sz="4000" b="1"/>
              <a:t>ידעתם שבתוך היוגורט שאנו</a:t>
            </a:r>
            <a:br>
              <a:rPr lang="he-IL" sz="4000" b="1"/>
            </a:br>
            <a:r>
              <a:rPr lang="he-IL" sz="4000" b="1"/>
              <a:t> אוכלים יש כמות עצומה</a:t>
            </a:r>
            <a:br>
              <a:rPr lang="he-IL" sz="4000" b="1"/>
            </a:br>
            <a:r>
              <a:rPr lang="he-IL" sz="4000" b="1"/>
              <a:t>של חיידקים שבלעדיהם </a:t>
            </a:r>
            <a:br>
              <a:rPr lang="he-IL" sz="4000" b="1"/>
            </a:br>
            <a:r>
              <a:rPr lang="he-IL" sz="4000" b="1"/>
              <a:t>היוגורט לא היה מקבל את מרקמו</a:t>
            </a:r>
            <a:br>
              <a:rPr lang="he-IL" sz="4000" b="1"/>
            </a:br>
            <a:r>
              <a:rPr lang="he-IL" sz="4000" b="1"/>
              <a:t> הייחודי ואת טעמו החמצמץ!</a:t>
            </a:r>
            <a:endParaRPr lang="en-US" sz="4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3810000" cy="2819400"/>
          </a:xfrm>
          <a:solidFill>
            <a:srgbClr val="00FFFF"/>
          </a:solidFill>
          <a:ln w="76200">
            <a:solidFill>
              <a:srgbClr val="339966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he-IL" b="1"/>
              <a:t>ומי מחמיץ לנו את המלפפונים החמוצים לדעתכם?</a:t>
            </a:r>
          </a:p>
          <a:p>
            <a:pPr algn="ctr">
              <a:buFontTx/>
              <a:buNone/>
            </a:pPr>
            <a:r>
              <a:rPr lang="he-IL" b="1"/>
              <a:t>כמובן ידידינו החיידקים!!!</a:t>
            </a:r>
            <a:endParaRPr lang="en-US" b="1"/>
          </a:p>
        </p:txBody>
      </p:sp>
      <p:pic>
        <p:nvPicPr>
          <p:cNvPr id="38917" name="Picture 5" descr="15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711325" cy="1857375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25" name="Picture 13" descr="cucu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2571750" cy="1790700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38929" name="Picture 17" descr="699cucumb(1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334000"/>
            <a:ext cx="1666875" cy="112871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ecosystem_m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8933">
            <a:off x="-228600" y="228600"/>
            <a:ext cx="3724275" cy="3886200"/>
          </a:xfrm>
          <a:prstGeom prst="rect">
            <a:avLst/>
          </a:prstGeom>
          <a:noFill/>
        </p:spPr>
      </p:pic>
      <p:pic>
        <p:nvPicPr>
          <p:cNvPr id="39941" name="Picture 5" descr="eco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55124">
            <a:off x="0" y="4105275"/>
            <a:ext cx="3019425" cy="2752725"/>
          </a:xfrm>
          <a:prstGeom prst="rect">
            <a:avLst/>
          </a:prstGeom>
          <a:noFill/>
        </p:spPr>
      </p:pic>
      <p:pic>
        <p:nvPicPr>
          <p:cNvPr id="39943" name="Picture 7" descr="ecosystem_clip_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72899">
            <a:off x="3962400" y="990600"/>
            <a:ext cx="5467350" cy="3886200"/>
          </a:xfrm>
          <a:prstGeom prst="rect">
            <a:avLst/>
          </a:prstGeom>
          <a:noFill/>
        </p:spPr>
      </p:pic>
      <p:pic>
        <p:nvPicPr>
          <p:cNvPr id="39949" name="Picture 13" descr="nitorgenfix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1851">
            <a:off x="3200400" y="3505200"/>
            <a:ext cx="4524375" cy="352425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"/>
            <a:ext cx="6934200" cy="1600200"/>
          </a:xfrm>
          <a:solidFill>
            <a:srgbClr val="FFFF99"/>
          </a:solidFill>
          <a:ln w="57150">
            <a:solidFill>
              <a:srgbClr val="3366FF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e-IL" b="1"/>
              <a:t>יש לחיידקים ולמיקרואורגניזמים נוספים </a:t>
            </a:r>
            <a:r>
              <a:rPr lang="en-US" b="1"/>
              <a:t/>
            </a:r>
            <a:br>
              <a:rPr lang="en-US" b="1"/>
            </a:br>
            <a:r>
              <a:rPr lang="he-IL" b="1"/>
              <a:t>(כמו פטריות), תפקידים חשובים </a:t>
            </a:r>
            <a:r>
              <a:rPr lang="en-US" b="1"/>
              <a:t/>
            </a:r>
            <a:br>
              <a:rPr lang="en-US" b="1"/>
            </a:br>
            <a:r>
              <a:rPr lang="he-IL" b="1" u="sng">
                <a:solidFill>
                  <a:srgbClr val="FF0000"/>
                </a:solidFill>
              </a:rPr>
              <a:t>באיזון המערכת האקולוגית!</a:t>
            </a:r>
            <a:r>
              <a:rPr lang="he-IL" b="1">
                <a:solidFill>
                  <a:srgbClr val="FF0000"/>
                </a:solidFill>
              </a:rPr>
              <a:t> 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6477000" cy="1782762"/>
          </a:xfrm>
          <a:solidFill>
            <a:srgbClr val="FFFF99"/>
          </a:solidFill>
          <a:ln>
            <a:solidFill>
              <a:srgbClr val="80008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4000" b="1" kern="1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סוגיהמיקרואורגניזמים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חיידקים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נגיפים</a:t>
            </a:r>
          </a:p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= וירוסים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905000" y="43434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פרוטוזואה</a:t>
            </a:r>
          </a:p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יצורים חד ורב-תאיים קטנים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פטריות זעירות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3962400" y="1828800"/>
            <a:ext cx="0" cy="2286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15372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705600" y="5715000"/>
            <a:ext cx="19050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>
                <a:solidFill>
                  <a:srgbClr val="FF0000"/>
                </a:solidFill>
              </a:rPr>
              <a:t>ועכשיו נכיר את קבוצה 2: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2971800" cy="990600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he-IL" b="1">
                <a:solidFill>
                  <a:srgbClr val="FF0000"/>
                </a:solidFill>
              </a:rPr>
              <a:t>הנגיף אינו תא!!!</a:t>
            </a:r>
          </a:p>
        </p:txBody>
      </p:sp>
      <p:pic>
        <p:nvPicPr>
          <p:cNvPr id="14342" name="Picture 6" descr="סכמה כללית של נגיף: 1. קפסיד. 2. חומר תורשתי. 3. קפסומר. 4. נוקלאו-קפסיד. 5. וריאון. 6. מעטפת. 7. סוכרו-חלבונים של המעטפת">
            <a:hlinkClick r:id="rId2" tooltip="סכמה כללית של נגיף: 1. קפסיד. 2. חומר תורשתי. 3. קפסומר. 4. נוקלאו-קפסיד. 5. וריאון. 6. מעטפת. 7. סוכרו-חלבונים של המעטפת"/>
          </p:cNvPr>
          <p:cNvPicPr>
            <a:picLocks noChangeAspect="1" noChangeArrowheads="1"/>
          </p:cNvPicPr>
          <p:nvPr/>
        </p:nvPicPr>
        <p:blipFill>
          <a:blip r:embed="rId3" cstate="print"/>
          <a:srcRect r="4347"/>
          <a:stretch>
            <a:fillRect/>
          </a:stretch>
        </p:blipFill>
        <p:spPr bwMode="auto">
          <a:xfrm>
            <a:off x="3886200" y="685800"/>
            <a:ext cx="4876800" cy="48228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44196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נגיפים</a:t>
            </a:r>
          </a:p>
          <a:p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= וירוסים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2362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1000" y="3505200"/>
            <a:ext cx="2667000" cy="3113088"/>
          </a:xfrm>
          <a:prstGeom prst="rect">
            <a:avLst/>
          </a:prstGeom>
          <a:solidFill>
            <a:srgbClr val="00FFFF">
              <a:alpha val="7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e-IL" sz="3200" b="1"/>
              <a:t>הוא מכיל רק </a:t>
            </a:r>
            <a:r>
              <a:rPr lang="he-IL" sz="3200" b="1">
                <a:solidFill>
                  <a:srgbClr val="FF0000"/>
                </a:solidFill>
              </a:rPr>
              <a:t>חומר תורשתי</a:t>
            </a:r>
            <a:r>
              <a:rPr lang="he-IL" sz="3200" b="1"/>
              <a:t> העטוף </a:t>
            </a:r>
            <a:r>
              <a:rPr lang="he-IL" sz="3200" b="1">
                <a:solidFill>
                  <a:srgbClr val="FF0000"/>
                </a:solidFill>
              </a:rPr>
              <a:t>במעטפת חלבונית</a:t>
            </a:r>
            <a:r>
              <a:rPr lang="he-IL" sz="3200" b="1"/>
              <a:t>. </a:t>
            </a:r>
          </a:p>
          <a:p>
            <a:pPr algn="ctr">
              <a:spcBef>
                <a:spcPct val="20000"/>
              </a:spcBef>
            </a:pPr>
            <a:r>
              <a:rPr lang="he-IL" sz="3200" b="1"/>
              <a:t>ללא אברונים!</a:t>
            </a:r>
            <a:endParaRPr lang="en-US" sz="3200" b="1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76600" y="5638800"/>
            <a:ext cx="5867400" cy="9255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/>
              <a:t>סכמה כללית של נגיף: 1. קפסיד. 2. חומר תורשתי. 3. קפסומר. 4. נוקלאו-קפסיד. 5. וריאון. 6. מעטפת. 7. סוכרו-חלבונים של המעטפת</a:t>
            </a:r>
            <a:r>
              <a:rPr lang="he-IL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  <p:bldP spid="14340" grpId="0" animBg="1"/>
      <p:bldP spid="14344" grpId="0" animBg="1"/>
      <p:bldP spid="143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he-IL" b="1">
                <a:solidFill>
                  <a:srgbClr val="FF0000"/>
                </a:solidFill>
              </a:rPr>
              <a:t>מחלות הנגרמות ע"י נגיפים:</a:t>
            </a:r>
            <a:r>
              <a:rPr lang="he-IL"/>
              <a:t> 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  <a:solidFill>
            <a:srgbClr val="CCFFFF"/>
          </a:solidFill>
          <a:ln w="57150">
            <a:solidFill>
              <a:srgbClr val="00CCFF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he-IL" sz="2800" b="1">
                <a:solidFill>
                  <a:srgbClr val="339966"/>
                </a:solidFill>
              </a:rPr>
              <a:t>הצטננות,</a:t>
            </a:r>
            <a:r>
              <a:rPr lang="he-IL" sz="2800" b="1">
                <a:solidFill>
                  <a:srgbClr val="CC0099"/>
                </a:solidFill>
              </a:rPr>
              <a:t> </a:t>
            </a:r>
            <a:r>
              <a:rPr lang="he-IL" sz="2800" b="1">
                <a:solidFill>
                  <a:srgbClr val="339966"/>
                </a:solidFill>
              </a:rPr>
              <a:t>שפעת</a:t>
            </a:r>
            <a:r>
              <a:rPr lang="he-IL" sz="2800" b="1">
                <a:solidFill>
                  <a:srgbClr val="CC0099"/>
                </a:solidFill>
              </a:rPr>
              <a:t>, </a:t>
            </a:r>
            <a:r>
              <a:rPr lang="he-IL" sz="2800" b="1">
                <a:solidFill>
                  <a:srgbClr val="339966"/>
                </a:solidFill>
              </a:rPr>
              <a:t>חצבת</a:t>
            </a:r>
            <a:r>
              <a:rPr lang="he-IL" sz="2800" b="1">
                <a:solidFill>
                  <a:srgbClr val="CC0099"/>
                </a:solidFill>
              </a:rPr>
              <a:t>, </a:t>
            </a:r>
            <a:r>
              <a:rPr lang="he-IL" sz="2800" b="1">
                <a:solidFill>
                  <a:srgbClr val="339966"/>
                </a:solidFill>
              </a:rPr>
              <a:t>חזרת</a:t>
            </a:r>
            <a:r>
              <a:rPr lang="he-IL" sz="2800" b="1">
                <a:solidFill>
                  <a:srgbClr val="CC0099"/>
                </a:solidFill>
              </a:rPr>
              <a:t>, </a:t>
            </a:r>
            <a:r>
              <a:rPr lang="he-IL" sz="2800" b="1">
                <a:solidFill>
                  <a:srgbClr val="339966"/>
                </a:solidFill>
              </a:rPr>
              <a:t>אבעבועות רוח</a:t>
            </a:r>
            <a:r>
              <a:rPr lang="he-IL" sz="2800" b="1">
                <a:solidFill>
                  <a:srgbClr val="CC0099"/>
                </a:solidFill>
              </a:rPr>
              <a:t>, </a:t>
            </a:r>
            <a:r>
              <a:rPr lang="he-IL" sz="2800" b="1">
                <a:solidFill>
                  <a:srgbClr val="339966"/>
                </a:solidFill>
              </a:rPr>
              <a:t>שלבקת (הרפס)</a:t>
            </a:r>
            <a:r>
              <a:rPr lang="he-IL" sz="2800" b="1">
                <a:solidFill>
                  <a:srgbClr val="CC0099"/>
                </a:solidFill>
              </a:rPr>
              <a:t>, </a:t>
            </a:r>
            <a:r>
              <a:rPr lang="he-IL" sz="2800" b="1">
                <a:solidFill>
                  <a:srgbClr val="339966"/>
                </a:solidFill>
              </a:rPr>
              <a:t>איידס</a:t>
            </a:r>
            <a:r>
              <a:rPr lang="he-IL" sz="2800" b="1">
                <a:solidFill>
                  <a:srgbClr val="CC0099"/>
                </a:solidFill>
              </a:rPr>
              <a:t>, </a:t>
            </a:r>
            <a:r>
              <a:rPr lang="he-IL" sz="2800" b="1">
                <a:solidFill>
                  <a:srgbClr val="339966"/>
                </a:solidFill>
              </a:rPr>
              <a:t>שיתוק ילדים</a:t>
            </a:r>
            <a:r>
              <a:rPr lang="he-IL" sz="2800" b="1">
                <a:solidFill>
                  <a:srgbClr val="CC0099"/>
                </a:solidFill>
              </a:rPr>
              <a:t>, </a:t>
            </a:r>
            <a:r>
              <a:rPr lang="he-IL" sz="2800" b="1">
                <a:solidFill>
                  <a:srgbClr val="339966"/>
                </a:solidFill>
              </a:rPr>
              <a:t>כלבת</a:t>
            </a:r>
            <a:r>
              <a:rPr lang="he-IL" sz="2800" b="1">
                <a:solidFill>
                  <a:srgbClr val="CC0099"/>
                </a:solidFill>
              </a:rPr>
              <a:t> ועוד</a:t>
            </a:r>
            <a:r>
              <a:rPr lang="he-IL" sz="2800">
                <a:solidFill>
                  <a:srgbClr val="CC0099"/>
                </a:solidFill>
              </a:rPr>
              <a:t>. </a:t>
            </a:r>
            <a:endParaRPr lang="en-US" sz="2800">
              <a:solidFill>
                <a:srgbClr val="CC0099"/>
              </a:solidFill>
            </a:endParaRPr>
          </a:p>
        </p:txBody>
      </p:sp>
      <p:pic>
        <p:nvPicPr>
          <p:cNvPr id="17412" name="Picture 4" descr="וירוס השפעת">
            <a:hlinkClick r:id="rId2" tooltip="&quot;וירוס השפעת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2078038" cy="3048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0" y="2895600"/>
            <a:ext cx="1676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נגיף השפעת</a:t>
            </a:r>
          </a:p>
        </p:txBody>
      </p:sp>
      <p:pic>
        <p:nvPicPr>
          <p:cNvPr id="17414" name="Picture 6" descr="190px-Vi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2425700" cy="225583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00400" y="5943600"/>
            <a:ext cx="5943600" cy="7096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/>
              <a:t>נגיף הקורונה, הגורם למחלת הסארס – בעיות בדרכי הנשימה, ממנה נפטרו מאות אנשים באזור סין ב-2003</a:t>
            </a:r>
            <a:r>
              <a:rPr lang="he-IL" sz="2000" b="1"/>
              <a:t> .</a:t>
            </a:r>
            <a:endParaRPr lang="en-US" sz="2000" b="1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 rot="2239991">
            <a:off x="7086600" y="2819400"/>
            <a:ext cx="1676400" cy="942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נגיף הקורונה</a:t>
            </a:r>
          </a:p>
        </p:txBody>
      </p:sp>
      <p:pic>
        <p:nvPicPr>
          <p:cNvPr id="17417" name="Picture 9" descr="Loxo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200400"/>
            <a:ext cx="2057400" cy="12747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 animBg="1"/>
      <p:bldP spid="17413" grpId="0" animBg="1"/>
      <p:bldP spid="17415" grpId="0" animBg="1"/>
      <p:bldP spid="174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http://www.infomed.co.il/Images/Glossary/g_301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648200" y="533400"/>
            <a:ext cx="3862388" cy="4191000"/>
          </a:xfrm>
          <a:solidFill>
            <a:srgbClr val="339966"/>
          </a:solidFill>
          <a:ln w="57150">
            <a:solidFill>
              <a:srgbClr val="339966"/>
            </a:solidFill>
          </a:ln>
        </p:spPr>
      </p:pic>
      <p:pic>
        <p:nvPicPr>
          <p:cNvPr id="19461" name="Picture 5" descr="נגיף פוליו">
            <a:hlinkClick r:id="rId4" tooltip="&quot;נגיף פוליו&quot;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85800" y="2514600"/>
            <a:ext cx="3671888" cy="40386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436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048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נגיף הפוליו</a:t>
            </a:r>
          </a:p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הגורם לשיתוק ילדים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תמונה:Human Immunodeficency Virus - stylized rendering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81000"/>
            <a:ext cx="2743200" cy="2676525"/>
          </a:xfrm>
          <a:noFill/>
          <a:ln w="57150">
            <a:solidFill>
              <a:srgbClr val="FF99CC"/>
            </a:solidFill>
          </a:ln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 rot="2127328">
            <a:off x="4800600" y="0"/>
            <a:ext cx="30480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David"/>
              </a:rPr>
              <a:t>נגיף האיידס</a:t>
            </a:r>
          </a:p>
        </p:txBody>
      </p:sp>
      <p:pic>
        <p:nvPicPr>
          <p:cNvPr id="20486" name="Picture 6" descr="נגיף HIV משתחרר מלימפוציט. צולם בעזרת מיקרוסקופ אלקטרוני סורק">
            <a:hlinkClick r:id="rId4" tooltip="&quot;נגיף HIV משתחרר מלימפוציט. צולם בעזרת מיקרוסקופ אלקטרוני סורק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057400"/>
            <a:ext cx="5118100" cy="3394075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5715000"/>
            <a:ext cx="5791200" cy="8604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e-IL" sz="2400" b="1">
                <a:solidFill>
                  <a:srgbClr val="FF0000"/>
                </a:solidFill>
              </a:rPr>
              <a:t>נגיף </a:t>
            </a:r>
            <a:r>
              <a:rPr lang="en-US" sz="2400" b="1">
                <a:solidFill>
                  <a:srgbClr val="FF0000"/>
                </a:solidFill>
              </a:rPr>
              <a:t>HIV</a:t>
            </a:r>
            <a:r>
              <a:rPr lang="he-IL" sz="2400" b="1">
                <a:solidFill>
                  <a:srgbClr val="FF0000"/>
                </a:solidFill>
              </a:rPr>
              <a:t> משתחרר מלימפוציט</a:t>
            </a:r>
          </a:p>
          <a:p>
            <a:pPr algn="ctr"/>
            <a:r>
              <a:rPr lang="he-IL" sz="2400" b="1"/>
              <a:t> צולם בעזרת מיקרוסקופ אלקטרוני סורק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k_14"/>
          <p:cNvPicPr>
            <a:picLocks noChangeAspect="1" noChangeArrowheads="1"/>
          </p:cNvPicPr>
          <p:nvPr/>
        </p:nvPicPr>
        <p:blipFill>
          <a:blip r:embed="rId2" cstate="print"/>
          <a:srcRect b="20505"/>
          <a:stretch>
            <a:fillRect/>
          </a:stretch>
        </p:blipFill>
        <p:spPr bwMode="auto">
          <a:xfrm>
            <a:off x="5334000" y="4038600"/>
            <a:ext cx="2590800" cy="22431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200400"/>
          </a:xfr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he-IL" sz="4000" b="1">
                <a:solidFill>
                  <a:srgbClr val="CC0099"/>
                </a:solidFill>
              </a:rPr>
              <a:t>אנטיביוטיקה </a:t>
            </a:r>
            <a:r>
              <a:rPr lang="he-IL" sz="4000" b="1" u="sng">
                <a:solidFill>
                  <a:srgbClr val="CC0099"/>
                </a:solidFill>
              </a:rPr>
              <a:t>אינה</a:t>
            </a:r>
            <a:r>
              <a:rPr lang="he-IL" sz="4000" b="1">
                <a:solidFill>
                  <a:srgbClr val="CC0099"/>
                </a:solidFill>
              </a:rPr>
              <a:t> יעילה נגד </a:t>
            </a:r>
            <a:r>
              <a:rPr lang="he-IL" sz="4000" b="1">
                <a:solidFill>
                  <a:srgbClr val="33CC33"/>
                </a:solidFill>
              </a:rPr>
              <a:t>נגיפים</a:t>
            </a:r>
            <a:r>
              <a:rPr lang="he-IL" sz="4000" b="1">
                <a:solidFill>
                  <a:srgbClr val="CC0099"/>
                </a:solidFill>
              </a:rPr>
              <a:t>, אך קיימות מספר תרופות נוגדות נגיפים, וניתן למנוע מחלות נגיפיות רבות באמצעות תרכיבים (החומר שנותנים בחיסון).</a:t>
            </a:r>
            <a:r>
              <a:rPr lang="he-IL">
                <a:solidFill>
                  <a:srgbClr val="CC0099"/>
                </a:solidFill>
              </a:rPr>
              <a:t> </a:t>
            </a:r>
            <a:endParaRPr lang="en-US">
              <a:solidFill>
                <a:srgbClr val="CC0099"/>
              </a:solidFill>
            </a:endParaRPr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4724400" y="3962400"/>
            <a:ext cx="3962400" cy="2362200"/>
            <a:chOff x="2976" y="2496"/>
            <a:chExt cx="2496" cy="1488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3120" y="2544"/>
              <a:ext cx="2352" cy="144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>
              <a:off x="2976" y="2496"/>
              <a:ext cx="2400" cy="1488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18449" name="Picture 17" descr="hisunim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3114675" cy="2344738"/>
          </a:xfrm>
          <a:prstGeom prst="rect">
            <a:avLst/>
          </a:prstGeom>
          <a:noFill/>
          <a:ln w="57150" algn="ctr">
            <a:solidFill>
              <a:srgbClr val="3366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04800" y="304800"/>
            <a:ext cx="2625725" cy="2997200"/>
            <a:chOff x="192" y="192"/>
            <a:chExt cx="1654" cy="1888"/>
          </a:xfrm>
        </p:grpSpPr>
        <p:pic>
          <p:nvPicPr>
            <p:cNvPr id="5130" name="Picture 10" descr="מיקרוסקופ משנת 1876">
              <a:hlinkClick r:id="rId2" tooltip="מיקרוסקופ משנת 1876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92"/>
              <a:ext cx="1654" cy="1888"/>
            </a:xfrm>
            <a:prstGeom prst="rect">
              <a:avLst/>
            </a:prstGeom>
            <a:noFill/>
            <a:ln w="57150">
              <a:solidFill>
                <a:srgbClr val="800080"/>
              </a:solidFill>
              <a:miter lim="800000"/>
              <a:headEnd/>
              <a:tailEnd/>
            </a:ln>
          </p:spPr>
        </p:pic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816" y="240"/>
              <a:ext cx="83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he-IL" b="1">
                  <a:solidFill>
                    <a:srgbClr val="D60093"/>
                  </a:solidFill>
                </a:rPr>
                <a:t>מיקרוסקופ</a:t>
              </a:r>
            </a:p>
            <a:p>
              <a:r>
                <a:rPr lang="he-IL" b="1">
                  <a:solidFill>
                    <a:srgbClr val="D60093"/>
                  </a:solidFill>
                </a:rPr>
                <a:t>משנת 1876</a:t>
              </a:r>
              <a:r>
                <a:rPr lang="he-IL"/>
                <a:t> </a:t>
              </a: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533400"/>
            <a:ext cx="5791200" cy="2362200"/>
          </a:xfrm>
        </p:spPr>
        <p:txBody>
          <a:bodyPr/>
          <a:lstStyle/>
          <a:p>
            <a:r>
              <a:rPr lang="he-IL" sz="4800" b="1">
                <a:solidFill>
                  <a:srgbClr val="0066FF"/>
                </a:solidFill>
              </a:rPr>
              <a:t>מיהם ה-</a:t>
            </a:r>
            <a:br>
              <a:rPr lang="he-IL" sz="4800" b="1">
                <a:solidFill>
                  <a:srgbClr val="0066FF"/>
                </a:solidFill>
              </a:rPr>
            </a:br>
            <a:r>
              <a:rPr lang="he-IL" sz="4800" b="1">
                <a:solidFill>
                  <a:srgbClr val="0066FF"/>
                </a:solidFill>
              </a:rPr>
              <a:t> "מיקרואורגניזמים" </a:t>
            </a:r>
            <a:br>
              <a:rPr lang="he-IL" sz="4800" b="1">
                <a:solidFill>
                  <a:srgbClr val="0066FF"/>
                </a:solidFill>
              </a:rPr>
            </a:br>
            <a:r>
              <a:rPr lang="he-IL" sz="4800" b="1">
                <a:solidFill>
                  <a:srgbClr val="0066FF"/>
                </a:solidFill>
              </a:rPr>
              <a:t> בכלל ???</a:t>
            </a:r>
            <a:endParaRPr lang="en-US" sz="4800" b="1">
              <a:solidFill>
                <a:srgbClr val="0066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200400"/>
          </a:xfrm>
        </p:spPr>
        <p:txBody>
          <a:bodyPr/>
          <a:lstStyle/>
          <a:p>
            <a:pPr marL="60325" indent="-60325"/>
            <a:r>
              <a:rPr lang="he-IL" sz="3600" b="1">
                <a:solidFill>
                  <a:srgbClr val="CC0099"/>
                </a:solidFill>
              </a:rPr>
              <a:t>בקיצור...</a:t>
            </a:r>
          </a:p>
          <a:p>
            <a:pPr marL="60325" indent="-60325" algn="ctr">
              <a:buFontTx/>
              <a:buNone/>
            </a:pPr>
            <a:r>
              <a:rPr lang="he-IL" sz="2800"/>
              <a:t> </a:t>
            </a:r>
            <a:r>
              <a:rPr lang="he-IL" sz="2800" b="1"/>
              <a:t>מדובר בכל </a:t>
            </a:r>
            <a:r>
              <a:rPr lang="he-IL" sz="2800" b="1">
                <a:solidFill>
                  <a:srgbClr val="0066FF"/>
                </a:solidFill>
              </a:rPr>
              <a:t>היצורים הקטנים</a:t>
            </a:r>
            <a:r>
              <a:rPr lang="he-IL" sz="2800" b="1"/>
              <a:t> </a:t>
            </a:r>
          </a:p>
          <a:p>
            <a:pPr marL="60325" indent="-60325" algn="ctr">
              <a:buFontTx/>
              <a:buNone/>
            </a:pPr>
            <a:r>
              <a:rPr lang="he-IL" sz="2800" b="1"/>
              <a:t>שקשה להבחין בהם בעין רגילה ללא מכשור מיוחד!</a:t>
            </a:r>
          </a:p>
          <a:p>
            <a:pPr marL="60325" indent="-60325" algn="ctr">
              <a:buFontTx/>
              <a:buNone/>
            </a:pPr>
            <a:r>
              <a:rPr lang="he-IL" sz="2800" b="1"/>
              <a:t>ז"א שכדי לצפות בהם, יש צורך במכשור כדוגמת:</a:t>
            </a:r>
          </a:p>
          <a:p>
            <a:pPr marL="60325" indent="-60325" algn="ctr">
              <a:buFontTx/>
              <a:buNone/>
            </a:pPr>
            <a:r>
              <a:rPr lang="he-IL" sz="4800" b="1">
                <a:solidFill>
                  <a:srgbClr val="FF0000"/>
                </a:solidFill>
              </a:rPr>
              <a:t>"מיקרוסקופ"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62600" y="2743200"/>
            <a:ext cx="358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he-IL" sz="4400" b="1">
                <a:solidFill>
                  <a:srgbClr val="00CC00"/>
                </a:solidFill>
              </a:rPr>
              <a:t>מיקרו</a:t>
            </a:r>
            <a:r>
              <a:rPr lang="he-IL" sz="4400" b="1"/>
              <a:t>  =  </a:t>
            </a:r>
            <a:r>
              <a:rPr lang="he-IL" sz="4400" b="1">
                <a:solidFill>
                  <a:srgbClr val="FF0000"/>
                </a:solidFill>
              </a:rPr>
              <a:t>קטן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44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32004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e-IL" sz="4400" b="1">
                <a:solidFill>
                  <a:srgbClr val="00CC00"/>
                </a:solidFill>
              </a:rPr>
              <a:t>אורגניזמים </a:t>
            </a:r>
            <a:r>
              <a:rPr lang="he-IL" sz="4400" b="1"/>
              <a:t>= </a:t>
            </a:r>
            <a:r>
              <a:rPr lang="he-IL" sz="4400" b="1">
                <a:solidFill>
                  <a:srgbClr val="FF0000"/>
                </a:solidFill>
              </a:rPr>
              <a:t>יצורים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5" grpId="0"/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6477000" cy="1782762"/>
          </a:xfrm>
          <a:solidFill>
            <a:srgbClr val="FFFF99"/>
          </a:solidFill>
          <a:ln>
            <a:solidFill>
              <a:srgbClr val="80008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4000" b="1" kern="1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סוגיהמיקרואורגניזמים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חיידקים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נגיפים</a:t>
            </a:r>
          </a:p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= וירוסים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981200" y="41148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פרוטוזואה</a:t>
            </a:r>
          </a:p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יצורים חד ורב-תאיים קטנים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פטריות זעירות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3962400" y="1828800"/>
            <a:ext cx="0" cy="2286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23564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667000" y="5867400"/>
            <a:ext cx="19050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>
                <a:solidFill>
                  <a:srgbClr val="FF0000"/>
                </a:solidFill>
              </a:rPr>
              <a:t>ועכשיו נכיר את קבוצה 3: 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3566" name="Picture 14" descr="וירוס השפעת">
            <a:hlinkClick r:id="rId3" tooltip="&quot;וירוס השפעת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195388" cy="1752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4876800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פרוטוזואה</a:t>
            </a:r>
          </a:p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יצורים חד ורב-תאיים קטנים</a:t>
            </a:r>
          </a:p>
        </p:txBody>
      </p:sp>
      <p:pic>
        <p:nvPicPr>
          <p:cNvPr id="21509" name="Picture 5" descr="92544Cs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667000"/>
            <a:ext cx="1874838" cy="2386013"/>
          </a:xfrm>
          <a:noFill/>
          <a:ln w="57150">
            <a:solidFill>
              <a:srgbClr val="FF9900"/>
            </a:solidFill>
          </a:ln>
        </p:spPr>
      </p:pic>
      <p:pic>
        <p:nvPicPr>
          <p:cNvPr id="21510" name="Picture 6" descr="Amoeba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352800" y="3886200"/>
            <a:ext cx="2540000" cy="21637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1512" name="Picture 8" descr="30265A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971800"/>
            <a:ext cx="2667000" cy="219075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200400" y="3581400"/>
            <a:ext cx="16764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אמבה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26670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פרוטוזואה במעי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3" grpId="0" animBg="1"/>
      <p:bldP spid="215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סטילוניכיה, פרוטיסט פרוטוזואי בעל שעריות">
            <a:hlinkClick r:id="rId2" tooltip="סטילוניכיה, פרוטיסט פרוטוזואי בעל שעריות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81000"/>
            <a:ext cx="3822700" cy="3473450"/>
          </a:xfrm>
          <a:noFill/>
          <a:ln w="57150">
            <a:solidFill>
              <a:srgbClr val="FFCC00"/>
            </a:solidFill>
          </a:ln>
        </p:spPr>
      </p:pic>
      <p:pic>
        <p:nvPicPr>
          <p:cNvPr id="24587" name="Picture 11" descr="plank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00400"/>
            <a:ext cx="4657725" cy="3286125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 rot="2456786">
            <a:off x="5105400" y="762000"/>
            <a:ext cx="3124200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אצות זעירות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5" descr="http://tbn0.google.com/images?q=tbn:qVGdDBn5b6pDDM:http://www.zometklavim.com/image/users/10994/ftp/my_files/2549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67200" y="2881313"/>
            <a:ext cx="3962400" cy="28511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981200" y="762000"/>
            <a:ext cx="3200400" cy="1752600"/>
          </a:xfrm>
          <a:prstGeom prst="wedgeRoundRectCallout">
            <a:avLst>
              <a:gd name="adj1" fmla="val 43699"/>
              <a:gd name="adj2" fmla="val 88407"/>
              <a:gd name="adj3" fmla="val 16667"/>
            </a:avLst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e-IL" sz="3200" b="1"/>
              <a:t>אני רואה עקבות, הן נראות לי בצורת סנדל!</a:t>
            </a:r>
            <a:endParaRPr lang="en-US" sz="3200" b="1"/>
          </a:p>
        </p:txBody>
      </p:sp>
      <p:pic>
        <p:nvPicPr>
          <p:cNvPr id="25608" name="Picture 8" descr="%D7%9E%D7%92%D7%93%D7%99%D7%A8%2520%D7%A2%D7%A7%D7%91%D7%95%D7%A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677963">
            <a:off x="1447800" y="4343401"/>
            <a:ext cx="1895475" cy="1714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research_harkema_microscop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5181600" cy="3429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581400" y="381000"/>
            <a:ext cx="5562600" cy="1752600"/>
          </a:xfrm>
          <a:prstGeom prst="wedgeEllipseCallout">
            <a:avLst>
              <a:gd name="adj1" fmla="val -67639"/>
              <a:gd name="adj2" fmla="val 82792"/>
            </a:avLst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 rot="581341">
            <a:off x="4419600" y="457200"/>
            <a:ext cx="4110038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אני מזהה כאן משהו...</a:t>
            </a:r>
          </a:p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אה- זוהי כמובן הסנדלית!!!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madai_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85800"/>
            <a:ext cx="4562475" cy="3409950"/>
          </a:xfrm>
          <a:noFill/>
          <a:ln w="57150">
            <a:solidFill>
              <a:srgbClr val="3366FF"/>
            </a:solidFill>
          </a:ln>
        </p:spPr>
      </p:pic>
      <p:pic>
        <p:nvPicPr>
          <p:cNvPr id="27653" name="Picture 5" descr="תמונה:Paramec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346450"/>
            <a:ext cx="3133725" cy="3076575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 rot="1376056">
            <a:off x="6019800" y="533400"/>
            <a:ext cx="23622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סנדלית</a:t>
            </a: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609600" y="4648200"/>
            <a:ext cx="44196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David"/>
              </a:rPr>
              <a:t>גם היא שייכת לפרוטוזואה!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6477000" cy="1782762"/>
          </a:xfrm>
          <a:solidFill>
            <a:srgbClr val="FFFF99"/>
          </a:solidFill>
          <a:ln>
            <a:solidFill>
              <a:srgbClr val="80008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4000" b="1" kern="1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סוגיהמיקרואורגניזמים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חיידקים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נגיפים</a:t>
            </a:r>
          </a:p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= וירוסים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362200" y="38100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פרוטוזואה</a:t>
            </a:r>
          </a:p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יצורים חד ורב-תאיים קטנים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פטריות זעירות</a:t>
            </a: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3962400" y="1828800"/>
            <a:ext cx="0" cy="2286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30732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04800" y="5257800"/>
            <a:ext cx="19050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b="1">
                <a:solidFill>
                  <a:srgbClr val="FF0000"/>
                </a:solidFill>
              </a:rPr>
              <a:t>ועכשיו נכיר את קבוצה  4 : 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0734" name="Picture 14" descr="וירוס השפעת">
            <a:hlinkClick r:id="rId3" tooltip="&quot;וירוס השפעת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195388" cy="1752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35" name="Picture 15" descr="92544C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057400"/>
            <a:ext cx="1317625" cy="1676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914400"/>
            <a:ext cx="1905000" cy="1143000"/>
          </a:xfrm>
        </p:spPr>
        <p:txBody>
          <a:bodyPr/>
          <a:lstStyle/>
          <a:p>
            <a:r>
              <a:rPr lang="he-IL" sz="4000" b="1">
                <a:solidFill>
                  <a:srgbClr val="00CC00"/>
                </a:solidFill>
              </a:rPr>
              <a:t>לדוגמה:</a:t>
            </a:r>
            <a:r>
              <a:rPr lang="he-IL" sz="4000"/>
              <a:t> </a:t>
            </a:r>
            <a:endParaRPr lang="en-US" sz="4000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3657600" cy="1477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435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פטריות זעירות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 rot="1672182">
            <a:off x="5486400" y="5029200"/>
            <a:ext cx="2743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David"/>
              </a:rPr>
              <a:t>תאי שמרים</a:t>
            </a:r>
          </a:p>
        </p:txBody>
      </p:sp>
      <p:pic>
        <p:nvPicPr>
          <p:cNvPr id="29705" name="Picture 9" descr="%D7%A7%D7%99%D7%A6%D7%99-%D7%A2%D7%95%D7%92%D7%95%D7%AA%2520%D7%A9%D7%9E%D7%A8%D7%99%D7%9D%2520%D7%95%D7%A8%D7%95%D7%92%D7%9C%D7%9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2152650" cy="1624013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838200" y="1447800"/>
            <a:ext cx="3657600" cy="3124200"/>
          </a:xfrm>
          <a:prstGeom prst="cloudCallout">
            <a:avLst>
              <a:gd name="adj1" fmla="val -30079"/>
              <a:gd name="adj2" fmla="val 6270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he-IL" sz="2400" b="1"/>
              <a:t>כן, כן, לעוגות השמרים מכניסים יצורים חיים, מסוג פיטריות, הלא הם השמרים!!!</a:t>
            </a:r>
            <a:endParaRPr lang="en-US" sz="2400" b="1"/>
          </a:p>
        </p:txBody>
      </p:sp>
      <p:pic>
        <p:nvPicPr>
          <p:cNvPr id="29710" name="Picture 14" descr="yeast%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81200"/>
            <a:ext cx="3305175" cy="3181350"/>
          </a:xfrm>
          <a:prstGeom prst="rect">
            <a:avLst/>
          </a:prstGeom>
          <a:noFill/>
          <a:ln w="7620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9712" name="Picture 16" descr="1121-212008_kob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"/>
            <a:ext cx="1600200" cy="14954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animBg="1"/>
      <p:bldP spid="29703" grpId="0" animBg="1"/>
      <p:bldP spid="297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9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609600"/>
            <a:ext cx="2895600" cy="2176463"/>
          </a:xfrm>
          <a:noFill/>
          <a:ln w="57150">
            <a:solidFill>
              <a:srgbClr val="FF6600"/>
            </a:solidFill>
          </a:ln>
        </p:spPr>
      </p:pic>
      <p:pic>
        <p:nvPicPr>
          <p:cNvPr id="31749" name="Picture 5" descr="1_w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381000"/>
            <a:ext cx="3886200" cy="2914650"/>
          </a:xfrm>
          <a:noFill/>
          <a:ln w="57150">
            <a:solidFill>
              <a:srgbClr val="333399"/>
            </a:solidFill>
          </a:ln>
        </p:spPr>
      </p:pic>
      <p:pic>
        <p:nvPicPr>
          <p:cNvPr id="31750" name="Picture 6" descr="513997_3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267200"/>
            <a:ext cx="3209925" cy="2147888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 rot="677901">
            <a:off x="2971800" y="2895600"/>
            <a:ext cx="2819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3130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עובשים למיניהם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 rot="2722917">
            <a:off x="6172200" y="3200400"/>
            <a:ext cx="2743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גבינות עובש</a:t>
            </a: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 rot="-348803">
            <a:off x="381000" y="2667000"/>
            <a:ext cx="27432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David"/>
              </a:rPr>
              <a:t>אוכל שהתעפש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029200" y="4876800"/>
            <a:ext cx="3352800" cy="1447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e-IL" sz="4000" b="1"/>
              <a:t>גם הם שייכים לפיטריות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3" grpId="0" animBg="1"/>
      <p:bldP spid="317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828213" y="569913"/>
            <a:ext cx="63341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e-IL" sz="1200">
                <a:latin typeface="Times New Roman" pitchFamily="18" charset="0"/>
                <a:cs typeface="Times New Roman" pitchFamily="18" charset="0"/>
              </a:rPr>
              <a:t>בס"ד</a:t>
            </a:r>
            <a:endParaRPr lang="en-US"/>
          </a:p>
        </p:txBody>
      </p:sp>
      <p:pic>
        <p:nvPicPr>
          <p:cNvPr id="35848" name="Picture 8" descr="http://www.denniskunkel.com/Thumbnails/30265As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43800" y="5645150"/>
            <a:ext cx="14097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Amoeba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648200" y="3025775"/>
            <a:ext cx="3810000" cy="3248025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829800" y="3473450"/>
            <a:ext cx="290513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  <a:endParaRPr lang="en-US"/>
          </a:p>
        </p:txBody>
      </p:sp>
      <p:pic>
        <p:nvPicPr>
          <p:cNvPr id="35878" name="Picture 38" descr="http://www.denniskunkel.com/Thumbnails/DKNIH1VBsm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57200" y="1219200"/>
            <a:ext cx="3657600" cy="2919413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4800600" y="1981200"/>
            <a:ext cx="4014788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FF0000"/>
                </a:solidFill>
              </a:rPr>
              <a:t>ריס שיער שעליו יש פטרייה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3305175" y="381000"/>
            <a:ext cx="2443163" cy="698500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 sz="3600" b="1">
                <a:solidFill>
                  <a:srgbClr val="3333FF"/>
                </a:solidFill>
              </a:rPr>
              <a:t>קורי פטרייה</a:t>
            </a:r>
            <a:endParaRPr lang="en-US" sz="3600" b="1">
              <a:solidFill>
                <a:srgbClr val="3333FF"/>
              </a:solidFill>
            </a:endParaRPr>
          </a:p>
        </p:txBody>
      </p:sp>
      <p:pic>
        <p:nvPicPr>
          <p:cNvPr id="35897" name="Picture 57" descr="yabele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4724400"/>
            <a:ext cx="1828800" cy="1828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5898" name="Rectangle 58"/>
          <p:cNvSpPr>
            <a:spLocks noChangeArrowheads="1"/>
          </p:cNvSpPr>
          <p:nvPr/>
        </p:nvSpPr>
        <p:spPr bwMode="auto">
          <a:xfrm rot="-1460021">
            <a:off x="220663" y="4551363"/>
            <a:ext cx="2625725" cy="576262"/>
          </a:xfrm>
          <a:prstGeom prst="rect">
            <a:avLst/>
          </a:prstGeom>
          <a:solidFill>
            <a:srgbClr val="FFFF99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FF9900"/>
                </a:solidFill>
              </a:rPr>
              <a:t>פיטריות ברגליים</a:t>
            </a:r>
            <a:endParaRPr lang="en-US" sz="28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4" grpId="0" animBg="1"/>
      <p:bldP spid="35895" grpId="0" animBg="1"/>
      <p:bldP spid="358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304800" y="2362200"/>
            <a:ext cx="2857500" cy="3495675"/>
            <a:chOff x="384" y="288"/>
            <a:chExt cx="1800" cy="2202"/>
          </a:xfrm>
        </p:grpSpPr>
        <p:pic>
          <p:nvPicPr>
            <p:cNvPr id="6148" name="Picture 4" descr="Electron-microscope-hali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288"/>
              <a:ext cx="1800" cy="2202"/>
            </a:xfrm>
            <a:prstGeom prst="rect">
              <a:avLst/>
            </a:prstGeom>
            <a:noFill/>
            <a:ln w="57150">
              <a:solidFill>
                <a:srgbClr val="00CCFF"/>
              </a:solidFill>
              <a:miter lim="800000"/>
              <a:headEnd/>
              <a:tailEnd/>
            </a:ln>
            <a:effectLst/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200" y="480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b="1">
                  <a:solidFill>
                    <a:srgbClr val="FFCC00"/>
                  </a:solidFill>
                </a:rPr>
                <a:t>מיקרוסקופ אלקטרוני</a:t>
              </a:r>
              <a:endParaRPr lang="en-US" b="1">
                <a:solidFill>
                  <a:srgbClr val="FFCC00"/>
                </a:solidFill>
              </a:endParaRPr>
            </a:p>
          </p:txBody>
        </p:sp>
      </p:grpSp>
      <p:pic>
        <p:nvPicPr>
          <p:cNvPr id="6155" name="Picture 11" descr="מיקרוסקופ">
            <a:hlinkClick r:id="rId3" tooltip="מיקרוסקופ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2405063" cy="3943350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6157" name="Picture 13" descr="microsc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810000"/>
            <a:ext cx="2071688" cy="25908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2971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David"/>
              </a:rPr>
              <a:t>מיקרוסקופים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2057400" y="5410200"/>
            <a:ext cx="3810000" cy="1149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2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אז מה ניתן לראות בהם?...</a:t>
            </a: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6096000" y="381000"/>
            <a:ext cx="2625725" cy="2997200"/>
            <a:chOff x="192" y="192"/>
            <a:chExt cx="1654" cy="1888"/>
          </a:xfrm>
        </p:grpSpPr>
        <p:pic>
          <p:nvPicPr>
            <p:cNvPr id="6161" name="Picture 17" descr="מיקרוסקופ משנת 1876">
              <a:hlinkClick r:id="rId7" tooltip="מיקרוסקופ משנת 1876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" y="192"/>
              <a:ext cx="1654" cy="1888"/>
            </a:xfrm>
            <a:prstGeom prst="rect">
              <a:avLst/>
            </a:prstGeom>
            <a:noFill/>
            <a:ln w="57150">
              <a:solidFill>
                <a:srgbClr val="800080"/>
              </a:solidFill>
              <a:miter lim="800000"/>
              <a:headEnd/>
              <a:tailEnd/>
            </a:ln>
          </p:spPr>
        </p:pic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816" y="240"/>
              <a:ext cx="83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he-IL" b="1">
                  <a:solidFill>
                    <a:srgbClr val="D60093"/>
                  </a:solidFill>
                </a:rPr>
                <a:t>מיקרוסקופ</a:t>
              </a:r>
            </a:p>
            <a:p>
              <a:r>
                <a:rPr lang="he-IL" b="1">
                  <a:solidFill>
                    <a:srgbClr val="D60093"/>
                  </a:solidFill>
                </a:rPr>
                <a:t>משנת 1876</a:t>
              </a:r>
              <a:r>
                <a:rPr lang="he-IL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animBg="1"/>
      <p:bldP spid="61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6477000" cy="1782762"/>
          </a:xfrm>
          <a:solidFill>
            <a:srgbClr val="FFFF99"/>
          </a:solidFill>
          <a:ln>
            <a:solidFill>
              <a:srgbClr val="80008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4000" b="1" kern="1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סוגיהמיקרואורגניזמים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629400" y="2057400"/>
            <a:ext cx="251460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חיידקים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6096000" y="31242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נגיפים</a:t>
            </a:r>
          </a:p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= וירוסים</a:t>
            </a: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362200" y="38100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פרוטוזואה</a:t>
            </a:r>
          </a:p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יצורים חד ורב-תאיים קטנים</a:t>
            </a:r>
          </a:p>
        </p:txBody>
      </p:sp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פטריות זעירות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943600" y="1905000"/>
            <a:ext cx="1295400" cy="5334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029200" y="1905000"/>
            <a:ext cx="1371600" cy="213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3962400" y="1828800"/>
            <a:ext cx="0" cy="22860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1371600" y="1981200"/>
            <a:ext cx="762000" cy="1600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36876" name="Picture 12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3400"/>
            <a:ext cx="1211263" cy="1524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6878" name="Picture 14" descr="וירוס השפעת">
            <a:hlinkClick r:id="rId3" tooltip="&quot;וירוס השפעת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00600"/>
            <a:ext cx="1195388" cy="1752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79" name="Picture 15" descr="92544C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057400"/>
            <a:ext cx="1317625" cy="1676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6880" name="Picture 16" descr="yeast%2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953000"/>
            <a:ext cx="1552575" cy="1493838"/>
          </a:xfrm>
          <a:prstGeom prst="rect">
            <a:avLst/>
          </a:prstGeom>
          <a:noFill/>
          <a:ln w="76200" algn="ctr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3" name="Picture 5" descr="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1047750" cy="876300"/>
          </a:xfrm>
          <a:prstGeom prst="rect">
            <a:avLst/>
          </a:prstGeom>
          <a:noFill/>
        </p:spPr>
      </p:pic>
      <p:pic>
        <p:nvPicPr>
          <p:cNvPr id="32775" name="Picture 7" descr="254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819400"/>
            <a:ext cx="4038600" cy="2955925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04800" y="381000"/>
            <a:ext cx="4876800" cy="1981200"/>
          </a:xfrm>
          <a:prstGeom prst="wedgeRoundRectCallout">
            <a:avLst>
              <a:gd name="adj1" fmla="val 40884"/>
              <a:gd name="adj2" fmla="val 98079"/>
              <a:gd name="adj3" fmla="val 16667"/>
            </a:avLst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e-IL" sz="2800" b="1">
                <a:solidFill>
                  <a:srgbClr val="FF0000"/>
                </a:solidFill>
              </a:rPr>
              <a:t>עכשיו אני כבר ממש מתמצא בסוגי המיקרואורגניזמים ויהיה לי קל לפתור את דף העבודה הבא!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44800" y="1111250"/>
            <a:ext cx="3149600" cy="777875"/>
          </a:xfrm>
          <a:prstGeom prst="rect">
            <a:avLst/>
          </a:prstGeom>
          <a:solidFill>
            <a:srgbClr val="FFFFFF"/>
          </a:solidFill>
          <a:ln w="66675" cmpd="thinThick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149600" y="1220788"/>
            <a:ext cx="2659063" cy="5794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he-IL" b="1" kern="1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David"/>
              </a:rPr>
              <a:t>המיקרואוגניזמים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431213" y="222250"/>
            <a:ext cx="563562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e-IL" sz="1200">
                <a:latin typeface="Times New Roman" pitchFamily="18" charset="0"/>
                <a:cs typeface="Times New Roman" pitchFamily="18" charset="0"/>
              </a:rPr>
              <a:t>בס"ד</a:t>
            </a:r>
            <a:endParaRPr lang="en-US"/>
          </a:p>
        </p:txBody>
      </p:sp>
      <p:pic>
        <p:nvPicPr>
          <p:cNvPr id="33800" name="Picture 8" descr="http://www.denniskunkel.com/Thumbnails/30265As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00800" y="5154613"/>
            <a:ext cx="1252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92544C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4710113"/>
            <a:ext cx="98425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23996A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5376863"/>
            <a:ext cx="9953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23012As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0800" y="5487988"/>
            <a:ext cx="9953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 descr="Amoeba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0" y="4154488"/>
            <a:ext cx="12192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 descr="Paecilomyces variotii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1588" y="2930525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432800" y="304323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1</a:t>
            </a:r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518400" y="426561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2</a:t>
            </a:r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315200" y="482123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3</a:t>
            </a:r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689600" y="504348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4</a:t>
            </a:r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470400" y="4376738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5</a:t>
            </a:r>
            <a:endParaRPr 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251200" y="493236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6</a:t>
            </a:r>
            <a:endParaRPr lang="en-US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2032000" y="515461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7</a:t>
            </a:r>
            <a:endParaRPr lang="en-US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320800" y="448786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8</a:t>
            </a:r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320800" y="3598863"/>
            <a:ext cx="25876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Times New Roman" pitchFamily="18" charset="0"/>
              </a:rPr>
              <a:t>9</a:t>
            </a:r>
            <a:endParaRPr lang="en-US"/>
          </a:p>
        </p:txBody>
      </p:sp>
      <p:grpSp>
        <p:nvGrpSpPr>
          <p:cNvPr id="33815" name="Group 23"/>
          <p:cNvGrpSpPr>
            <a:grpSpLocks/>
          </p:cNvGrpSpPr>
          <p:nvPr/>
        </p:nvGrpSpPr>
        <p:grpSpPr bwMode="auto">
          <a:xfrm>
            <a:off x="3048000" y="1933575"/>
            <a:ext cx="3251200" cy="776288"/>
            <a:chOff x="5760" y="3417"/>
            <a:chExt cx="5760" cy="1260"/>
          </a:xfrm>
        </p:grpSpPr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8280" y="3417"/>
              <a:ext cx="0" cy="54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8280" y="3957"/>
              <a:ext cx="324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8280" y="3957"/>
              <a:ext cx="2160" cy="72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H="1">
              <a:off x="7200" y="3957"/>
              <a:ext cx="1080" cy="72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 flipH="1">
              <a:off x="5760" y="3957"/>
              <a:ext cx="2520" cy="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495800" y="3962400"/>
            <a:ext cx="16256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e-IL" sz="1200"/>
              <a:t>כוללים גם אצות זעירות</a:t>
            </a:r>
            <a:endParaRPr lang="en-US" sz="1200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124200" y="3581400"/>
            <a:ext cx="1173163" cy="44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200">
                <a:latin typeface="Times New Roman" pitchFamily="18" charset="0"/>
                <a:cs typeface="Times New Roman" pitchFamily="18" charset="0"/>
              </a:rPr>
              <a:t>שמרים, עובשים שונים.</a:t>
            </a:r>
            <a:endParaRPr lang="en-US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1524000" y="2709863"/>
            <a:ext cx="1274763" cy="555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200">
                <a:latin typeface="Times New Roman" pitchFamily="18" charset="0"/>
                <a:cs typeface="Times New Roman" pitchFamily="18" charset="0"/>
              </a:rPr>
              <a:t>נגיף הפוליו, נגיף האיידס, נגיף השפעת ועוד.</a:t>
            </a:r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6553200" y="2895600"/>
            <a:ext cx="121920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e-IL" sz="1200">
                <a:latin typeface="Times New Roman" pitchFamily="18" charset="0"/>
                <a:cs typeface="Times New Roman" pitchFamily="18" charset="0"/>
              </a:rPr>
              <a:t>מסוגי: מתגים-מקלונים, כדוריים וספירליים. </a:t>
            </a:r>
            <a:r>
              <a:rPr lang="he-IL" sz="1000">
                <a:latin typeface="Times New Roman" pitchFamily="18" charset="0"/>
                <a:cs typeface="Times New Roman" pitchFamily="18" charset="0"/>
              </a:rPr>
              <a:t>לדוג' חיידק ה-</a:t>
            </a:r>
            <a:r>
              <a:rPr lang="en-US" sz="1000">
                <a:latin typeface="Times New Roman" pitchFamily="18" charset="0"/>
              </a:rPr>
              <a:t>E</a:t>
            </a:r>
            <a:r>
              <a:rPr lang="he-IL" sz="1000">
                <a:latin typeface="Times New Roman" pitchFamily="18" charset="0"/>
                <a:cs typeface="Times New Roman" pitchFamily="18" charset="0"/>
              </a:rPr>
              <a:t>-קולי במעיים,  חיידק הבצילוס, חיידק הדבר, חיידקי עששת השיניים.</a:t>
            </a:r>
            <a:endParaRPr lang="en-US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402388" y="2155825"/>
            <a:ext cx="1376362" cy="487363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he-IL" sz="2200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חיידקים</a:t>
            </a:r>
            <a:endParaRPr lang="en-US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4495800" y="2819400"/>
            <a:ext cx="1828800" cy="1000125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en-US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"</a:t>
            </a:r>
            <a:r>
              <a:rPr lang="he-IL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פרוטוזואה</a:t>
            </a:r>
            <a:r>
              <a:rPr lang="en-US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"</a:t>
            </a:r>
            <a:endParaRPr lang="en-US" sz="1600" b="1">
              <a:latin typeface="Times New Roman" pitchFamily="18" charset="0"/>
              <a:cs typeface="David" pitchFamily="2" charset="-79"/>
            </a:endParaRPr>
          </a:p>
          <a:p>
            <a:pPr algn="ctr" rtl="0"/>
            <a:r>
              <a:rPr lang="he-IL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יצורים חד ורב תאיים </a:t>
            </a:r>
            <a:r>
              <a:rPr lang="he-IL" b="1" u="sng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זעירים</a:t>
            </a:r>
            <a:r>
              <a:rPr lang="he-IL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,</a:t>
            </a:r>
            <a:r>
              <a:rPr lang="en-US" sz="1600" b="1">
                <a:latin typeface="Times New Roman" pitchFamily="18" charset="0"/>
                <a:cs typeface="David" pitchFamily="2" charset="-79"/>
              </a:rPr>
              <a:t/>
            </a:r>
            <a:br>
              <a:rPr lang="en-US" sz="1600" b="1">
                <a:latin typeface="Times New Roman" pitchFamily="18" charset="0"/>
                <a:cs typeface="David" pitchFamily="2" charset="-79"/>
              </a:rPr>
            </a:br>
            <a:r>
              <a:rPr lang="en-US" sz="1500" b="1">
                <a:latin typeface="Times New Roman" pitchFamily="18" charset="0"/>
                <a:cs typeface="David" pitchFamily="2" charset="-79"/>
              </a:rPr>
              <a:t>.</a:t>
            </a:r>
            <a:endParaRPr lang="en-US"/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1447800" y="1828800"/>
            <a:ext cx="1422400" cy="762000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he-IL" sz="2200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נגיפים</a:t>
            </a:r>
            <a:endParaRPr lang="en-US" sz="2200" b="1">
              <a:solidFill>
                <a:srgbClr val="800080"/>
              </a:solidFill>
              <a:latin typeface="Times New Roman" pitchFamily="18" charset="0"/>
              <a:cs typeface="David" pitchFamily="2" charset="-79"/>
            </a:endParaRPr>
          </a:p>
          <a:p>
            <a:pPr algn="ctr" rtl="0"/>
            <a:r>
              <a:rPr lang="en-US" sz="2200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(=</a:t>
            </a:r>
            <a:r>
              <a:rPr lang="he-IL" sz="2200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וירוסים</a:t>
            </a:r>
            <a:r>
              <a:rPr lang="en-US" sz="2200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)</a:t>
            </a:r>
            <a:endParaRPr lang="en-US"/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2971800" y="2743200"/>
            <a:ext cx="1395413" cy="762000"/>
          </a:xfrm>
          <a:prstGeom prst="rect">
            <a:avLst/>
          </a:prstGeom>
          <a:solidFill>
            <a:srgbClr val="FFFFFF"/>
          </a:solidFill>
          <a:ln w="508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0"/>
            <a:r>
              <a:rPr lang="he-IL" sz="2200" b="1">
                <a:solidFill>
                  <a:srgbClr val="800080"/>
                </a:solidFill>
                <a:latin typeface="Times New Roman" pitchFamily="18" charset="0"/>
                <a:cs typeface="David" pitchFamily="2" charset="-79"/>
              </a:rPr>
              <a:t>פטריות זעירות</a:t>
            </a:r>
            <a:endParaRPr lang="en-US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1588" y="1200150"/>
            <a:ext cx="1828800" cy="889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e-IL" sz="1200">
                <a:solidFill>
                  <a:srgbClr val="0000FF"/>
                </a:solidFill>
                <a:latin typeface="Times New Roman" pitchFamily="18" charset="0"/>
                <a:cs typeface="David" pitchFamily="2" charset="-79"/>
              </a:rPr>
              <a:t>נסו לשייך כל תמונה לאחת מן הקבוצות הבאות:</a:t>
            </a:r>
            <a:endParaRPr lang="en-US"/>
          </a:p>
        </p:txBody>
      </p:sp>
      <p:pic>
        <p:nvPicPr>
          <p:cNvPr id="33830" name="Picture 38" descr="http://www.denniskunkel.com/Thumbnails/DKNIH1VBsm.jpg"/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2540000" y="5487988"/>
            <a:ext cx="1117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Loxod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3376613"/>
            <a:ext cx="1016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WordArt 40"/>
          <p:cNvSpPr>
            <a:spLocks noChangeArrowheads="1" noChangeShapeType="1" noTextEdit="1"/>
          </p:cNvSpPr>
          <p:nvPr/>
        </p:nvSpPr>
        <p:spPr bwMode="auto">
          <a:xfrm>
            <a:off x="1016000" y="0"/>
            <a:ext cx="6805613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b="1" kern="1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David"/>
              </a:rPr>
              <a:t>מסע חקר לעולמם המופלא של המיקרואורגניזמים</a:t>
            </a:r>
          </a:p>
        </p:txBody>
      </p:sp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5994400" y="609600"/>
            <a:ext cx="3149600" cy="1444625"/>
          </a:xfrm>
          <a:prstGeom prst="cloudCallout">
            <a:avLst>
              <a:gd name="adj1" fmla="val 40810"/>
              <a:gd name="adj2" fmla="val 90514"/>
            </a:avLst>
          </a:prstGeom>
          <a:solidFill>
            <a:srgbClr val="FFFFFF"/>
          </a:solidFill>
          <a:ln w="222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defTabSz="977900"/>
            <a:r>
              <a:rPr lang="he-IL" sz="10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שייכו לכל תמונה את אחד מהשמות הבאים:</a:t>
            </a:r>
          </a:p>
          <a:p>
            <a:pPr defTabSz="977900"/>
            <a:r>
              <a:rPr lang="he-IL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פרוטוזואה במעי,  קורי פטרייה,  אמבה, ריס שיער שעליו יש פטרייה, סנדלית,  תאים שנדבקו מוירוס השפעת, דוג' של פרוטוזואה, חיידקים משלשת הסוגים (כדורי, מתגי וספירלי), תאי שמרים.</a:t>
            </a:r>
            <a:endParaRPr lang="en-US" sz="1000"/>
          </a:p>
        </p:txBody>
      </p:sp>
      <p:pic>
        <p:nvPicPr>
          <p:cNvPr id="33834" name="Picture 42" descr="http://www.utoronto.ca/greenblattlab/images/a/yeast%201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7823200" y="4376738"/>
            <a:ext cx="10160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p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600200"/>
            <a:ext cx="3648075" cy="3051175"/>
          </a:xfrm>
          <a:noFill/>
          <a:ln w="76200">
            <a:solidFill>
              <a:srgbClr val="000000"/>
            </a:solidFill>
          </a:ln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143000" y="4953000"/>
            <a:ext cx="2133600" cy="1352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David"/>
              </a:rPr>
              <a:t>סוף!!!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6934200" cy="2544762"/>
          </a:xfrm>
          <a:solidFill>
            <a:srgbClr val="FFFF99"/>
          </a:solidFill>
          <a:ln>
            <a:solidFill>
              <a:srgbClr val="80008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95400" y="685800"/>
            <a:ext cx="5867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4000" b="1" kern="1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סוגי מיקרואורגניזמים: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6477000" y="1905000"/>
            <a:ext cx="2667000" cy="1539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חיידקים</a:t>
            </a:r>
          </a:p>
          <a:p>
            <a:pPr algn="ctr"/>
            <a:r>
              <a:rPr lang="he-IL" sz="3600" b="1" kern="1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(=בקטריות)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6324600" y="3429000"/>
            <a:ext cx="24384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2. נגיפים</a:t>
            </a:r>
          </a:p>
          <a:p>
            <a:pPr algn="ctr"/>
            <a:r>
              <a:rPr lang="he-IL" sz="3600" b="1" kern="10">
                <a:ln w="9525" cmpd="sng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cs typeface="David"/>
              </a:rPr>
              <a:t>(= וירוסים)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905000" y="4343400"/>
            <a:ext cx="40386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3. פרוטוזואה</a:t>
            </a:r>
          </a:p>
          <a:p>
            <a:pPr algn="ctr"/>
            <a:r>
              <a:rPr lang="he-IL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David"/>
              </a:rPr>
              <a:t>= יצורים חד ורב-תאיים קטנים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28600" y="3276600"/>
            <a:ext cx="2438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David"/>
              </a:rPr>
              <a:t>4. פטריות זעירות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010400" y="1600200"/>
            <a:ext cx="1066800" cy="457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5715000" y="2590800"/>
            <a:ext cx="1295400" cy="1524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3886200" y="2438400"/>
            <a:ext cx="152400" cy="1752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219200" y="2286000"/>
            <a:ext cx="1295400" cy="1219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חיידקי Burkholderia cepacia במיקרוסקופ אלקטרוני סורק &#10;           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162800" cy="540067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114800" cy="1554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e-IL" sz="3600" b="1" kern="10">
                <a:ln w="9525" cmpd="sng">
                  <a:solidFill>
                    <a:srgbClr val="CC0099"/>
                  </a:solidFill>
                  <a:prstDash val="solid"/>
                  <a:round/>
                  <a:headEnd/>
                  <a:tailEnd/>
                </a:ln>
                <a:solidFill>
                  <a:srgbClr val="CC0099"/>
                </a:solidFill>
                <a:cs typeface="David"/>
              </a:rPr>
              <a:t>1. החיידקים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8200" y="1600200"/>
            <a:ext cx="6781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600" b="1">
                <a:solidFill>
                  <a:srgbClr val="FF6600"/>
                </a:solidFill>
              </a:rPr>
              <a:t>החיידקים הם יצורים קטנים</a:t>
            </a:r>
          </a:p>
          <a:p>
            <a:pPr>
              <a:spcBef>
                <a:spcPct val="50000"/>
              </a:spcBef>
            </a:pPr>
            <a:r>
              <a:rPr lang="he-IL" sz="3600" b="1">
                <a:solidFill>
                  <a:srgbClr val="FF6600"/>
                </a:solidFill>
              </a:rPr>
              <a:t> חד תאיים- </a:t>
            </a:r>
          </a:p>
          <a:p>
            <a:pPr>
              <a:spcBef>
                <a:spcPct val="50000"/>
              </a:spcBef>
            </a:pPr>
            <a:r>
              <a:rPr lang="he-IL" sz="3600" b="1">
                <a:solidFill>
                  <a:srgbClr val="FF6600"/>
                </a:solidFill>
              </a:rPr>
              <a:t>ז"א שכל גופם הוא תא אחד בלבד. </a:t>
            </a:r>
          </a:p>
          <a:p>
            <a:pPr>
              <a:spcBef>
                <a:spcPct val="50000"/>
              </a:spcBef>
            </a:pPr>
            <a:r>
              <a:rPr lang="he-IL" sz="3600" b="1">
                <a:solidFill>
                  <a:srgbClr val="FF6600"/>
                </a:solidFill>
              </a:rPr>
              <a:t>בגודל של  עד 2 מיקרומטר </a:t>
            </a:r>
          </a:p>
          <a:p>
            <a:pPr>
              <a:spcBef>
                <a:spcPct val="50000"/>
              </a:spcBef>
            </a:pPr>
            <a:r>
              <a:rPr lang="he-IL" sz="3600" b="1">
                <a:solidFill>
                  <a:srgbClr val="FF6600"/>
                </a:solidFill>
              </a:rPr>
              <a:t>(= 2 מיליוניות המטר...)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תמונה:Agar plate with colonies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80975"/>
            <a:ext cx="5334000" cy="4000500"/>
          </a:xfrm>
          <a:noFill/>
          <a:ln w="57150">
            <a:solidFill>
              <a:srgbClr val="CC99FF"/>
            </a:solidFill>
          </a:ln>
        </p:spPr>
      </p:pic>
      <p:pic>
        <p:nvPicPr>
          <p:cNvPr id="11269" name="Picture 5" descr="80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0"/>
            <a:ext cx="4343400" cy="3475038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447800"/>
          </a:xfrm>
        </p:spPr>
        <p:txBody>
          <a:bodyPr/>
          <a:lstStyle/>
          <a:p>
            <a:r>
              <a:rPr lang="he-IL" sz="4000" b="1">
                <a:solidFill>
                  <a:srgbClr val="FF0000"/>
                </a:solidFill>
              </a:rPr>
              <a:t>מושבות חיידקים</a:t>
            </a:r>
            <a:r>
              <a:rPr lang="he-IL" sz="4000" b="1">
                <a:solidFill>
                  <a:schemeClr val="tx1"/>
                </a:solidFill>
              </a:rPr>
              <a:t> -</a:t>
            </a:r>
            <a:r>
              <a:rPr lang="he-IL" sz="4000" b="1">
                <a:solidFill>
                  <a:srgbClr val="FFFF66"/>
                </a:solidFill>
              </a:rPr>
              <a:t>צבר חיידקים שהתרבו מחיידק בודד לקבוצת חיידקים זהה.</a:t>
            </a:r>
            <a:r>
              <a:rPr lang="he-IL" sz="4000" b="1">
                <a:solidFill>
                  <a:srgbClr val="FFCC00"/>
                </a:solidFill>
              </a:rPr>
              <a:t> </a:t>
            </a:r>
            <a:r>
              <a:rPr lang="en-US" sz="4000" b="1">
                <a:solidFill>
                  <a:srgbClr val="FFCC00"/>
                </a:solidFill>
              </a:rPr>
              <a:t/>
            </a:r>
            <a:br>
              <a:rPr lang="en-US" sz="4000" b="1">
                <a:solidFill>
                  <a:srgbClr val="FFCC00"/>
                </a:solidFill>
              </a:rPr>
            </a:br>
            <a:endParaRPr lang="en-US" sz="4000" b="1">
              <a:solidFill>
                <a:srgbClr val="FFCC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05200" y="5334000"/>
            <a:ext cx="1600200" cy="928688"/>
          </a:xfrm>
          <a:prstGeom prst="rect">
            <a:avLst/>
          </a:prstGeom>
          <a:solidFill>
            <a:srgbClr val="FFFF99"/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/>
              <a:t>מושבות חיידקים בצלחת פטרי.</a:t>
            </a:r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667000" y="3810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>
                <a:solidFill>
                  <a:srgbClr val="00FF00"/>
                </a:solidFill>
              </a:rPr>
              <a:t>זריעת חיידקים בצלחת פטרי</a:t>
            </a:r>
            <a:endParaRPr lang="en-US" sz="24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 animBg="1"/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FF66"/>
          </a:solidFill>
        </p:spPr>
        <p:txBody>
          <a:bodyPr/>
          <a:lstStyle/>
          <a:p>
            <a:r>
              <a:rPr lang="he-IL" sz="4000" b="1">
                <a:solidFill>
                  <a:srgbClr val="FF0000"/>
                </a:solidFill>
              </a:rPr>
              <a:t>קיימים 3 צורות עיקריות של חיידקים: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2293" name="Picture 5" descr="23996A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028950" cy="3810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553200" y="1676400"/>
            <a:ext cx="2286000" cy="1673225"/>
          </a:xfrm>
          <a:prstGeom prst="rect">
            <a:avLst/>
          </a:prstGeom>
          <a:solidFill>
            <a:srgbClr val="CCFFFF"/>
          </a:solidFill>
          <a:ln w="57150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4000" b="1">
                <a:solidFill>
                  <a:srgbClr val="00CC00"/>
                </a:solidFill>
              </a:rPr>
              <a:t>כדוריים </a:t>
            </a:r>
          </a:p>
          <a:p>
            <a:pPr>
              <a:spcBef>
                <a:spcPct val="50000"/>
              </a:spcBef>
            </a:pPr>
            <a:r>
              <a:rPr lang="he-IL" sz="4000" b="1">
                <a:solidFill>
                  <a:srgbClr val="00CC00"/>
                </a:solidFill>
              </a:rPr>
              <a:t>= קוקים</a:t>
            </a:r>
            <a:endParaRPr lang="en-US" sz="4000" b="1">
              <a:solidFill>
                <a:srgbClr val="00CC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562600" y="2286000"/>
            <a:ext cx="1524000" cy="1524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72000" y="5638800"/>
            <a:ext cx="4191000" cy="758825"/>
          </a:xfrm>
          <a:prstGeom prst="rect">
            <a:avLst/>
          </a:prstGeom>
          <a:solidFill>
            <a:srgbClr val="FFFF99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4000" b="1">
                <a:solidFill>
                  <a:srgbClr val="FF9900"/>
                </a:solidFill>
              </a:rPr>
              <a:t>מתגים = מקלוניים</a:t>
            </a:r>
            <a:endParaRPr lang="en-US" sz="4400" b="1">
              <a:solidFill>
                <a:srgbClr val="FF9900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715000" y="4724400"/>
            <a:ext cx="1295400" cy="838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28600" y="5105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1828800"/>
            <a:ext cx="2133600" cy="1855788"/>
          </a:xfrm>
          <a:prstGeom prst="rect">
            <a:avLst/>
          </a:prstGeom>
          <a:solidFill>
            <a:srgbClr val="FFCCFF"/>
          </a:solidFill>
          <a:ln w="571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rgbClr val="A50021"/>
                </a:solidFill>
              </a:rPr>
              <a:t>סלילניים = ספירליים</a:t>
            </a:r>
          </a:p>
          <a:p>
            <a:pPr algn="ctr">
              <a:spcBef>
                <a:spcPct val="50000"/>
              </a:spcBef>
            </a:pPr>
            <a:r>
              <a:rPr lang="he-IL" sz="3200" b="1">
                <a:solidFill>
                  <a:srgbClr val="A50021"/>
                </a:solidFill>
              </a:rPr>
              <a:t>= לולייני</a:t>
            </a:r>
            <a:endParaRPr lang="en-US" sz="3200" b="1">
              <a:solidFill>
                <a:srgbClr val="A50021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 flipV="1">
            <a:off x="2133600" y="3886200"/>
            <a:ext cx="914400" cy="6858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5" grpId="0" animBg="1"/>
      <p:bldP spid="12296" grpId="0" animBg="1"/>
      <p:bldP spid="12298" grpId="0" animBg="1"/>
      <p:bldP spid="12300" grpId="0" animBg="1"/>
      <p:bldP spid="12302" grpId="0" animBg="1"/>
      <p:bldP spid="123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2011363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he-IL" sz="4000" b="1">
                <a:solidFill>
                  <a:schemeClr val="accent2"/>
                </a:solidFill>
              </a:rPr>
              <a:t>כך אייר אותם</a:t>
            </a:r>
            <a:r>
              <a:rPr lang="he-IL" sz="4000" b="1">
                <a:solidFill>
                  <a:srgbClr val="FF0000"/>
                </a:solidFill>
              </a:rPr>
              <a:t> </a:t>
            </a:r>
            <a:br>
              <a:rPr lang="he-IL" sz="4000" b="1">
                <a:solidFill>
                  <a:srgbClr val="FF0000"/>
                </a:solidFill>
              </a:rPr>
            </a:br>
            <a:r>
              <a:rPr lang="he-IL" sz="4000" b="1">
                <a:solidFill>
                  <a:srgbClr val="FF0000"/>
                </a:solidFill>
              </a:rPr>
              <a:t>אנטוני ואן לוונהוק</a:t>
            </a:r>
            <a:br>
              <a:rPr lang="he-IL" sz="4000" b="1">
                <a:solidFill>
                  <a:srgbClr val="FF0000"/>
                </a:solidFill>
              </a:rPr>
            </a:br>
            <a:r>
              <a:rPr lang="he-IL" sz="4000" b="1">
                <a:solidFill>
                  <a:srgbClr val="FF0000"/>
                </a:solidFill>
              </a:rPr>
              <a:t>בשנת: </a:t>
            </a:r>
            <a:r>
              <a:rPr lang="he-IL" sz="4000">
                <a:solidFill>
                  <a:srgbClr val="FF0000"/>
                </a:solidFill>
                <a:hlinkClick r:id="rId2" tooltip="1632"/>
              </a:rPr>
              <a:t>1632</a:t>
            </a:r>
            <a:r>
              <a:rPr lang="he-IL" sz="4000">
                <a:solidFill>
                  <a:srgbClr val="FF0000"/>
                </a:solidFill>
              </a:rPr>
              <a:t> – </a:t>
            </a:r>
            <a:r>
              <a:rPr lang="he-IL" sz="4000">
                <a:solidFill>
                  <a:srgbClr val="FF0000"/>
                </a:solidFill>
                <a:hlinkClick r:id="rId3" tooltip="1723"/>
              </a:rPr>
              <a:t>1723</a:t>
            </a:r>
            <a:r>
              <a:rPr lang="he-IL" sz="4000">
                <a:solidFill>
                  <a:srgbClr val="FF0000"/>
                </a:solidFill>
              </a:rPr>
              <a:t> 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3316" name="Picture 4" descr="צורות של חיידקים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2438400"/>
            <a:ext cx="4876800" cy="2868613"/>
          </a:xfrm>
          <a:solidFill>
            <a:srgbClr val="CCFFCC"/>
          </a:solidFill>
          <a:ln w="57150">
            <a:solidFill>
              <a:srgbClr val="0000FF"/>
            </a:solidFill>
          </a:ln>
        </p:spPr>
      </p:pic>
      <p:pic>
        <p:nvPicPr>
          <p:cNvPr id="13318" name="Picture 6" descr="תמונה:Anton van Leeuwenhoe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362200"/>
            <a:ext cx="2743200" cy="295275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800600"/>
            <a:ext cx="1897063" cy="20574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/>
              <a:t>כך נראים חיידקים שונים </a:t>
            </a:r>
            <a:br>
              <a:rPr lang="he-IL" sz="4000" b="1"/>
            </a:br>
            <a:r>
              <a:rPr lang="he-IL" sz="4000" b="1"/>
              <a:t>מבעד </a:t>
            </a:r>
            <a:r>
              <a:rPr lang="he-IL" sz="4000" b="1">
                <a:solidFill>
                  <a:srgbClr val="FF0000"/>
                </a:solidFill>
              </a:rPr>
              <a:t>למיקרוסקופ אלקטרוני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40964" name="Picture 4" descr="emPAC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6019800" cy="4646613"/>
          </a:xfrm>
          <a:noFill/>
          <a:ln w="57150">
            <a:solidFill>
              <a:srgbClr val="00FFFF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702</Words>
  <Application>Microsoft Office PowerPoint</Application>
  <PresentationFormat>‫הצגה על המסך (4:3)</PresentationFormat>
  <Paragraphs>155</Paragraphs>
  <Slides>33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4" baseType="lpstr">
      <vt:lpstr>עיצוב ברירת מחדל</vt:lpstr>
      <vt:lpstr>שקופית 1</vt:lpstr>
      <vt:lpstr>מיהם ה-  "מיקרואורגניזמים"   בכלל ???</vt:lpstr>
      <vt:lpstr>שקופית 3</vt:lpstr>
      <vt:lpstr>שקופית 4</vt:lpstr>
      <vt:lpstr>שקופית 5</vt:lpstr>
      <vt:lpstr>מושבות חיידקים -צבר חיידקים שהתרבו מחיידק בודד לקבוצת חיידקים זהה.  </vt:lpstr>
      <vt:lpstr>קיימים 3 צורות עיקריות של חיידקים:</vt:lpstr>
      <vt:lpstr>כך אייר אותם  אנטוני ואן לוונהוק בשנת: 1632 – 1723 </vt:lpstr>
      <vt:lpstr>כך נראים חיידקים שונים  מבעד למיקרוסקופ אלקטרוני</vt:lpstr>
      <vt:lpstr>מחלות הנגרמות ע"י חיידקים:</vt:lpstr>
      <vt:lpstr>מחלות חיידקיות יכולות להימנע עי מתן חיסונים וע"י הקפדה על הגיינה.  במידה ומישהו חלה, ישנן תרופות אנטיביוטיות שונות, המונעות את המשך קיום החיידקים. </vt:lpstr>
      <vt:lpstr>ידעתם שבתוך היוגורט שאנו  אוכלים יש כמות עצומה של חיידקים שבלעדיהם  היוגורט לא היה מקבל את מרקמו  הייחודי ואת טעמו החמצמץ!</vt:lpstr>
      <vt:lpstr>שקופית 13</vt:lpstr>
      <vt:lpstr>שקופית 14</vt:lpstr>
      <vt:lpstr>שקופית 15</vt:lpstr>
      <vt:lpstr>מחלות הנגרמות ע"י נגיפים: 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לדוגמה: </vt:lpstr>
      <vt:lpstr>שקופית 28</vt:lpstr>
      <vt:lpstr> </vt:lpstr>
      <vt:lpstr>שקופית 30</vt:lpstr>
      <vt:lpstr>שקופית 31</vt:lpstr>
      <vt:lpstr>שקופית 32</vt:lpstr>
      <vt:lpstr>שקופית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cp:lastPrinted>1601-01-01T00:00:00Z</cp:lastPrinted>
  <dcterms:created xsi:type="dcterms:W3CDTF">1601-01-01T00:00:00Z</dcterms:created>
  <dcterms:modified xsi:type="dcterms:W3CDTF">2017-03-20T12:15:47Z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