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B111-89E7-494A-9DED-DA4AC248E4E2}" type="datetimeFigureOut">
              <a:rPr lang="he-IL" smtClean="0"/>
              <a:pPr/>
              <a:t>כ"ב/אדר/תשע"ז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F72D-390E-4DB9-ADD7-557D41DF940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32828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B111-89E7-494A-9DED-DA4AC248E4E2}" type="datetimeFigureOut">
              <a:rPr lang="he-IL" smtClean="0"/>
              <a:pPr/>
              <a:t>כ"ב/אדר/תשע"ז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F72D-390E-4DB9-ADD7-557D41DF940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037729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B111-89E7-494A-9DED-DA4AC248E4E2}" type="datetimeFigureOut">
              <a:rPr lang="he-IL" smtClean="0"/>
              <a:pPr/>
              <a:t>כ"ב/אדר/תשע"ז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F72D-390E-4DB9-ADD7-557D41DF940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563490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B111-89E7-494A-9DED-DA4AC248E4E2}" type="datetimeFigureOut">
              <a:rPr lang="he-IL" smtClean="0"/>
              <a:pPr/>
              <a:t>כ"ב/אדר/תשע"ז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F72D-390E-4DB9-ADD7-557D41DF940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184143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B111-89E7-494A-9DED-DA4AC248E4E2}" type="datetimeFigureOut">
              <a:rPr lang="he-IL" smtClean="0"/>
              <a:pPr/>
              <a:t>כ"ב/אדר/תשע"ז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F72D-390E-4DB9-ADD7-557D41DF940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919857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B111-89E7-494A-9DED-DA4AC248E4E2}" type="datetimeFigureOut">
              <a:rPr lang="he-IL" smtClean="0"/>
              <a:pPr/>
              <a:t>כ"ב/אדר/תשע"ז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F72D-390E-4DB9-ADD7-557D41DF940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948278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B111-89E7-494A-9DED-DA4AC248E4E2}" type="datetimeFigureOut">
              <a:rPr lang="he-IL" smtClean="0"/>
              <a:pPr/>
              <a:t>כ"ב/אדר/תשע"ז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F72D-390E-4DB9-ADD7-557D41DF940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257569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B111-89E7-494A-9DED-DA4AC248E4E2}" type="datetimeFigureOut">
              <a:rPr lang="he-IL" smtClean="0"/>
              <a:pPr/>
              <a:t>כ"ב/אדר/תשע"ז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F72D-390E-4DB9-ADD7-557D41DF940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34009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B111-89E7-494A-9DED-DA4AC248E4E2}" type="datetimeFigureOut">
              <a:rPr lang="he-IL" smtClean="0"/>
              <a:pPr/>
              <a:t>כ"ב/אדר/תשע"ז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F72D-390E-4DB9-ADD7-557D41DF940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18193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B111-89E7-494A-9DED-DA4AC248E4E2}" type="datetimeFigureOut">
              <a:rPr lang="he-IL" smtClean="0"/>
              <a:pPr/>
              <a:t>כ"ב/אדר/תשע"ז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F72D-390E-4DB9-ADD7-557D41DF940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514037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B111-89E7-494A-9DED-DA4AC248E4E2}" type="datetimeFigureOut">
              <a:rPr lang="he-IL" smtClean="0"/>
              <a:pPr/>
              <a:t>כ"ב/אדר/תשע"ז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F72D-390E-4DB9-ADD7-557D41DF940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977409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AB111-89E7-494A-9DED-DA4AC248E4E2}" type="datetimeFigureOut">
              <a:rPr lang="he-IL" smtClean="0"/>
              <a:pPr/>
              <a:t>כ"ב/אדר/תשע"ז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7F72D-390E-4DB9-ADD7-557D41DF940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39117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vector.com/i/free-vector-delicate-pattern-background-vector_016165_Garphic%20Design%20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7904" y="260648"/>
            <a:ext cx="518457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pattFill prst="pct90">
                  <a:fgClr>
                    <a:schemeClr val="accent5">
                      <a:lumMod val="75000"/>
                    </a:schemeClr>
                  </a:fgClr>
                  <a:bgClr>
                    <a:schemeClr val="bg1"/>
                  </a:bgClr>
                </a:patt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David" pitchFamily="34" charset="-79"/>
                <a:cs typeface="David" pitchFamily="34" charset="-79"/>
              </a:rPr>
              <a:t>השוואה בין בצק שמרים</a:t>
            </a:r>
          </a:p>
          <a:p>
            <a:r>
              <a:rPr lang="he-IL" sz="3200" b="1" dirty="0" smtClean="0">
                <a:pattFill prst="pct90">
                  <a:fgClr>
                    <a:schemeClr val="accent5">
                      <a:lumMod val="75000"/>
                    </a:schemeClr>
                  </a:fgClr>
                  <a:bgClr>
                    <a:schemeClr val="bg1"/>
                  </a:bgClr>
                </a:patt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David" pitchFamily="34" charset="-79"/>
                <a:cs typeface="David" pitchFamily="34" charset="-79"/>
              </a:rPr>
              <a:t> לבצק אבקת אפייה</a:t>
            </a:r>
            <a:endParaRPr lang="he-IL" sz="3200" b="1" dirty="0">
              <a:pattFill prst="pct90">
                <a:fgClr>
                  <a:schemeClr val="accent5">
                    <a:lumMod val="75000"/>
                  </a:schemeClr>
                </a:fgClr>
                <a:bgClr>
                  <a:schemeClr val="bg1"/>
                </a:bgClr>
              </a:patt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3789040"/>
            <a:ext cx="518457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pattFill prst="pct90">
                  <a:fgClr>
                    <a:schemeClr val="accent5">
                      <a:lumMod val="75000"/>
                    </a:schemeClr>
                  </a:fgClr>
                  <a:bgClr>
                    <a:schemeClr val="bg1"/>
                  </a:bgClr>
                </a:patt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David" pitchFamily="34" charset="-79"/>
                <a:cs typeface="David" pitchFamily="34" charset="-79"/>
              </a:rPr>
              <a:t>שיראל דוד</a:t>
            </a:r>
          </a:p>
          <a:p>
            <a:r>
              <a:rPr lang="he-IL" sz="3200" b="1" dirty="0" smtClean="0">
                <a:pattFill prst="pct90">
                  <a:fgClr>
                    <a:schemeClr val="accent5">
                      <a:lumMod val="75000"/>
                    </a:schemeClr>
                  </a:fgClr>
                  <a:bgClr>
                    <a:schemeClr val="bg1"/>
                  </a:bgClr>
                </a:patt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David" pitchFamily="34" charset="-79"/>
                <a:cs typeface="David" pitchFamily="34" charset="-79"/>
              </a:rPr>
              <a:t> בת-חן אידו</a:t>
            </a:r>
          </a:p>
          <a:p>
            <a:r>
              <a:rPr lang="he-IL" sz="3200" b="1" dirty="0" smtClean="0">
                <a:pattFill prst="pct90">
                  <a:fgClr>
                    <a:schemeClr val="accent5">
                      <a:lumMod val="75000"/>
                    </a:schemeClr>
                  </a:fgClr>
                  <a:bgClr>
                    <a:schemeClr val="bg1"/>
                  </a:bgClr>
                </a:patt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David" pitchFamily="34" charset="-79"/>
                <a:cs typeface="David" pitchFamily="34" charset="-79"/>
              </a:rPr>
              <a:t>טל מור- יוסף </a:t>
            </a:r>
            <a:endParaRPr lang="he-IL" sz="3200" b="1" dirty="0">
              <a:pattFill prst="pct90">
                <a:fgClr>
                  <a:schemeClr val="accent5">
                    <a:lumMod val="75000"/>
                  </a:schemeClr>
                </a:fgClr>
                <a:bgClr>
                  <a:schemeClr val="bg1"/>
                </a:bgClr>
              </a:patt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6183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vector.com/i/free-vector-delicate-pattern-background-vector_016165_Garphic%20Design%20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6" y="2564904"/>
            <a:ext cx="518457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pattFill prst="pct90">
                  <a:fgClr>
                    <a:schemeClr val="accent5">
                      <a:lumMod val="75000"/>
                    </a:schemeClr>
                  </a:fgClr>
                  <a:bgClr>
                    <a:schemeClr val="bg1"/>
                  </a:bgClr>
                </a:patt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David" pitchFamily="34" charset="-79"/>
                <a:cs typeface="David" pitchFamily="34" charset="-79"/>
              </a:rPr>
              <a:t>מתכון א –</a:t>
            </a:r>
          </a:p>
          <a:p>
            <a:r>
              <a:rPr lang="he-IL" sz="3200" b="1" dirty="0" smtClean="0">
                <a:pattFill prst="pct90">
                  <a:fgClr>
                    <a:schemeClr val="accent5">
                      <a:lumMod val="75000"/>
                    </a:schemeClr>
                  </a:fgClr>
                  <a:bgClr>
                    <a:schemeClr val="bg1"/>
                  </a:bgClr>
                </a:patt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David" pitchFamily="34" charset="-79"/>
                <a:cs typeface="David" pitchFamily="34" charset="-79"/>
              </a:rPr>
              <a:t>בצק שמרים</a:t>
            </a:r>
            <a:endParaRPr lang="he-IL" sz="3200" b="1" dirty="0">
              <a:pattFill prst="pct90">
                <a:fgClr>
                  <a:schemeClr val="accent5">
                    <a:lumMod val="75000"/>
                  </a:schemeClr>
                </a:fgClr>
                <a:bgClr>
                  <a:schemeClr val="bg1"/>
                </a:bgClr>
              </a:patt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13418083"/>
              </p:ext>
            </p:extLst>
          </p:nvPr>
        </p:nvGraphicFramePr>
        <p:xfrm>
          <a:off x="395536" y="1556792"/>
          <a:ext cx="4725670" cy="418871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363470"/>
                <a:gridCol w="2362200"/>
              </a:tblGrid>
              <a:tr h="823151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שלב ההכנה</a:t>
                      </a:r>
                      <a:endParaRPr lang="en-US" sz="1100" dirty="0">
                        <a:effectLst/>
                      </a:endParaRPr>
                    </a:p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</a:rPr>
                        <a:t>חשיבות השלב לתהליך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</a:rPr>
                        <a:t>הוספת מים וסוכר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הוספת מים יוצרת סביבה מימית ההכרחית לפעילות מיקרואורגניזמים, ומקלה על הלישה.</a:t>
                      </a:r>
                      <a:endParaRPr lang="en-US" sz="1100">
                        <a:effectLst/>
                      </a:endParaRPr>
                    </a:p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הסוכר הוא מגיב לתסיסה.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</a:rPr>
                        <a:t>הוספת ראש העיסה</a:t>
                      </a:r>
                      <a:endParaRPr lang="en-US" sz="1100">
                        <a:effectLst/>
                      </a:endParaRPr>
                    </a:p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הכנסת שמרים לתערובת שיגרמו לתהליך התפיחה.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</a:rPr>
                        <a:t>התפחת הבצק בקערה מכוסה במקום חמים למשך 30 דקות.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כיסוי הקערה מונע כניסה של חמצן. בהיעדר חמצן, השמרים מבצעים תהליך הנקרא "תסיסה כוהלית" הגורם להתפחת הבצק.</a:t>
                      </a:r>
                      <a:endParaRPr lang="en-US" sz="1100" dirty="0">
                        <a:effectLst/>
                      </a:endParaRPr>
                    </a:p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מקום חמים – שמירה על אחד התנאים לפעילות של שמרים (טמפ' מתאימה)</a:t>
                      </a:r>
                      <a:endParaRPr lang="en-US" sz="1100" dirty="0">
                        <a:effectLst/>
                      </a:endParaRPr>
                    </a:p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18486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vector.com/i/free-vector-delicate-pattern-background-vector_016165_Garphic%20Design%20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1920" y="116632"/>
            <a:ext cx="518457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pattFill prst="pct90">
                  <a:fgClr>
                    <a:schemeClr val="accent5">
                      <a:lumMod val="75000"/>
                    </a:schemeClr>
                  </a:fgClr>
                  <a:bgClr>
                    <a:schemeClr val="bg1"/>
                  </a:bgClr>
                </a:patt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David" pitchFamily="34" charset="-79"/>
                <a:cs typeface="David" pitchFamily="34" charset="-79"/>
              </a:rPr>
              <a:t>מתכון ב –</a:t>
            </a:r>
          </a:p>
          <a:p>
            <a:r>
              <a:rPr lang="he-IL" sz="3200" b="1" dirty="0" smtClean="0">
                <a:pattFill prst="pct90">
                  <a:fgClr>
                    <a:schemeClr val="accent5">
                      <a:lumMod val="75000"/>
                    </a:schemeClr>
                  </a:fgClr>
                  <a:bgClr>
                    <a:schemeClr val="bg1"/>
                  </a:bgClr>
                </a:patt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David" pitchFamily="34" charset="-79"/>
                <a:cs typeface="David" pitchFamily="34" charset="-79"/>
              </a:rPr>
              <a:t>אבקת אפייה </a:t>
            </a:r>
            <a:endParaRPr lang="he-IL" sz="3200" b="1" dirty="0">
              <a:pattFill prst="pct90">
                <a:fgClr>
                  <a:schemeClr val="accent5">
                    <a:lumMod val="75000"/>
                  </a:schemeClr>
                </a:fgClr>
                <a:bgClr>
                  <a:schemeClr val="bg1"/>
                </a:bgClr>
              </a:patt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1628800"/>
            <a:ext cx="5184576" cy="55092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pattFill prst="pct90">
                  <a:fgClr>
                    <a:schemeClr val="accent5">
                      <a:lumMod val="75000"/>
                    </a:schemeClr>
                  </a:fgClr>
                  <a:bgClr>
                    <a:schemeClr val="bg1"/>
                  </a:bgClr>
                </a:patt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David" pitchFamily="34" charset="-79"/>
                <a:cs typeface="David" pitchFamily="34" charset="-79"/>
              </a:rPr>
              <a:t>* הבצק במתכון השני תפח , למרות שלא נעשה שימוש בשמרים .                                       בבצק זה , שמנו אבקת אפייה שאחד החומרים הפעילים הנמצאים בה הינו סודיום בי קרבונייט, אשר בנוכחות חומצה או בחימום מתפרק תוך שחרור הגז פחמן דו חמצני הגורם לתפיחת הבצק. </a:t>
            </a:r>
          </a:p>
          <a:p>
            <a:endParaRPr lang="he-IL" sz="3200" b="1" dirty="0">
              <a:pattFill prst="pct90">
                <a:fgClr>
                  <a:schemeClr val="accent5">
                    <a:lumMod val="75000"/>
                  </a:schemeClr>
                </a:fgClr>
                <a:bgClr>
                  <a:schemeClr val="bg1"/>
                </a:bgClr>
              </a:patt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9433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vector.com/i/free-vector-delicate-pattern-background-vector_016165_Garphic%20Design%20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7904" y="260648"/>
            <a:ext cx="5184576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800" b="1" dirty="0" smtClean="0">
                <a:pattFill prst="pct90">
                  <a:fgClr>
                    <a:schemeClr val="accent5">
                      <a:lumMod val="75000"/>
                    </a:schemeClr>
                  </a:fgClr>
                  <a:bgClr>
                    <a:schemeClr val="bg1"/>
                  </a:bgClr>
                </a:patt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David" pitchFamily="34" charset="-79"/>
                <a:cs typeface="David" pitchFamily="34" charset="-79"/>
              </a:rPr>
              <a:t>הניסוי</a:t>
            </a:r>
            <a:endParaRPr lang="he-IL" sz="8800" b="1" dirty="0">
              <a:pattFill prst="pct90">
                <a:fgClr>
                  <a:schemeClr val="accent5">
                    <a:lumMod val="75000"/>
                  </a:schemeClr>
                </a:fgClr>
                <a:bgClr>
                  <a:schemeClr val="bg1"/>
                </a:bgClr>
              </a:patt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5122" name="Picture 2" descr="C:\Users\USER\Desktop\IMG_95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4187958" cy="2355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IMG_95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20445">
            <a:off x="1705128" y="3140968"/>
            <a:ext cx="1856805" cy="33009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IMG_95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052958"/>
            <a:ext cx="1712789" cy="3044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1652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vector.com/i/free-vector-delicate-pattern-background-vector_016165_Garphic%20Design%20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6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9424" y="188640"/>
            <a:ext cx="518457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b="1" dirty="0" smtClean="0">
                <a:pattFill prst="pct90">
                  <a:fgClr>
                    <a:schemeClr val="accent5">
                      <a:lumMod val="75000"/>
                    </a:schemeClr>
                  </a:fgClr>
                  <a:bgClr>
                    <a:schemeClr val="bg1"/>
                  </a:bgClr>
                </a:patt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David" pitchFamily="34" charset="-79"/>
                <a:cs typeface="David" pitchFamily="34" charset="-79"/>
              </a:rPr>
              <a:t>תוצאות הניסוי:</a:t>
            </a:r>
            <a:endParaRPr lang="he-IL" sz="5400" b="1" dirty="0">
              <a:pattFill prst="pct90">
                <a:fgClr>
                  <a:schemeClr val="accent5">
                    <a:lumMod val="75000"/>
                  </a:schemeClr>
                </a:fgClr>
                <a:bgClr>
                  <a:schemeClr val="bg1"/>
                </a:bgClr>
              </a:patt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806825" y="1400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52873" y="1195579"/>
            <a:ext cx="518457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b="1" dirty="0" smtClean="0">
                <a:pattFill prst="pct90">
                  <a:fgClr>
                    <a:schemeClr val="accent5">
                      <a:lumMod val="75000"/>
                    </a:schemeClr>
                  </a:fgClr>
                  <a:bgClr>
                    <a:schemeClr val="bg1"/>
                  </a:bgClr>
                </a:patt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David" pitchFamily="34" charset="-79"/>
                <a:cs typeface="David" pitchFamily="34" charset="-79"/>
              </a:rPr>
              <a:t>בצק השמרים-</a:t>
            </a:r>
            <a:endParaRPr lang="he-IL" sz="5400" b="1" dirty="0">
              <a:pattFill prst="pct90">
                <a:fgClr>
                  <a:schemeClr val="accent5">
                    <a:lumMod val="75000"/>
                  </a:schemeClr>
                </a:fgClr>
                <a:bgClr>
                  <a:schemeClr val="bg1"/>
                </a:bgClr>
              </a:patt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3086" name="Picture 14" descr="C:\Users\USER\Desktop\IMG_95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33249">
            <a:off x="6156176" y="2492896"/>
            <a:ext cx="2107657" cy="37469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C:\Users\USER\Desktop\IMG_95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85635" y="-557184"/>
            <a:ext cx="2216845" cy="39410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C:\Users\USER\Desktop\IMG_95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28519">
            <a:off x="251520" y="3212975"/>
            <a:ext cx="5292080" cy="29767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2914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vector.com/i/free-vector-delicate-pattern-background-vector_016165_Garphic%20Design%20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6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9424" y="188640"/>
            <a:ext cx="518457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b="1" dirty="0" smtClean="0">
                <a:pattFill prst="pct90">
                  <a:fgClr>
                    <a:schemeClr val="accent5">
                      <a:lumMod val="75000"/>
                    </a:schemeClr>
                  </a:fgClr>
                  <a:bgClr>
                    <a:schemeClr val="bg1"/>
                  </a:bgClr>
                </a:patt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David" pitchFamily="34" charset="-79"/>
                <a:cs typeface="David" pitchFamily="34" charset="-79"/>
              </a:rPr>
              <a:t>תוצאות הניסוי:</a:t>
            </a:r>
            <a:endParaRPr lang="he-IL" sz="5400" b="1" dirty="0">
              <a:pattFill prst="pct90">
                <a:fgClr>
                  <a:schemeClr val="accent5">
                    <a:lumMod val="75000"/>
                  </a:schemeClr>
                </a:fgClr>
                <a:bgClr>
                  <a:schemeClr val="bg1"/>
                </a:bgClr>
              </a:patt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806825" y="1400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52873" y="1195579"/>
            <a:ext cx="518457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b="1" dirty="0" smtClean="0">
                <a:pattFill prst="pct90">
                  <a:fgClr>
                    <a:schemeClr val="accent5">
                      <a:lumMod val="75000"/>
                    </a:schemeClr>
                  </a:fgClr>
                  <a:bgClr>
                    <a:schemeClr val="bg1"/>
                  </a:bgClr>
                </a:patt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David" pitchFamily="34" charset="-79"/>
                <a:cs typeface="David" pitchFamily="34" charset="-79"/>
              </a:rPr>
              <a:t>בצק אבקת אפייה-</a:t>
            </a:r>
            <a:endParaRPr lang="he-IL" sz="5400" b="1" dirty="0">
              <a:pattFill prst="pct90">
                <a:fgClr>
                  <a:schemeClr val="accent5">
                    <a:lumMod val="75000"/>
                  </a:schemeClr>
                </a:fgClr>
                <a:bgClr>
                  <a:schemeClr val="bg1"/>
                </a:bgClr>
              </a:patt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6146" name="Picture 2" descr="C:\Users\USER\Desktop\IMG_95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68961"/>
            <a:ext cx="5929940" cy="33355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IMG_95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857445"/>
            <a:ext cx="3555305" cy="19998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3577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vector.com/i/free-vector-delicate-pattern-background-vector_016165_Garphic%20Design%20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6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9424" y="188640"/>
            <a:ext cx="518457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b="1" dirty="0" smtClean="0">
                <a:pattFill prst="pct90">
                  <a:fgClr>
                    <a:schemeClr val="accent5">
                      <a:lumMod val="75000"/>
                    </a:schemeClr>
                  </a:fgClr>
                  <a:bgClr>
                    <a:schemeClr val="bg1"/>
                  </a:bgClr>
                </a:patt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David" pitchFamily="34" charset="-79"/>
                <a:cs typeface="David" pitchFamily="34" charset="-79"/>
              </a:rPr>
              <a:t>תוצאות הניסוי:</a:t>
            </a:r>
            <a:endParaRPr lang="he-IL" sz="5400" b="1" dirty="0">
              <a:pattFill prst="pct90">
                <a:fgClr>
                  <a:schemeClr val="accent5">
                    <a:lumMod val="75000"/>
                  </a:schemeClr>
                </a:fgClr>
                <a:bgClr>
                  <a:schemeClr val="bg1"/>
                </a:bgClr>
              </a:patt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806825" y="1400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USER\Desktop\Screenshot_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6630326" cy="536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2994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140</Words>
  <Application>Microsoft Office PowerPoint</Application>
  <PresentationFormat>‫הצגה על המסך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8" baseType="lpstr">
      <vt:lpstr>ערכת נושא Office</vt:lpstr>
      <vt:lpstr>שקופית 1</vt:lpstr>
      <vt:lpstr>שקופית 2</vt:lpstr>
      <vt:lpstr>שקופית 3</vt:lpstr>
      <vt:lpstr>שקופית 4</vt:lpstr>
      <vt:lpstr>שקופית 5</vt:lpstr>
      <vt:lpstr>שקופית 6</vt:lpstr>
      <vt:lpstr>שקופית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user</cp:lastModifiedBy>
  <cp:revision>12</cp:revision>
  <dcterms:created xsi:type="dcterms:W3CDTF">2015-05-04T19:45:30Z</dcterms:created>
  <dcterms:modified xsi:type="dcterms:W3CDTF">2017-03-20T11:55:20Z</dcterms:modified>
</cp:coreProperties>
</file>