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60" r:id="rId2"/>
    <p:sldId id="256" r:id="rId3"/>
    <p:sldId id="257" r:id="rId4"/>
    <p:sldId id="259" r:id="rId5"/>
    <p:sldId id="264" r:id="rId6"/>
    <p:sldId id="261" r:id="rId7"/>
    <p:sldId id="268" r:id="rId8"/>
    <p:sldId id="269" r:id="rId9"/>
    <p:sldId id="262" r:id="rId10"/>
    <p:sldId id="263" r:id="rId11"/>
    <p:sldId id="270" r:id="rId12"/>
    <p:sldId id="271" r:id="rId13"/>
    <p:sldId id="272" r:id="rId14"/>
    <p:sldId id="265" r:id="rId15"/>
    <p:sldId id="266" r:id="rId16"/>
    <p:sldId id="273" r:id="rId17"/>
    <p:sldId id="274" r:id="rId18"/>
    <p:sldId id="267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6" d="100"/>
          <a:sy n="56" d="100"/>
        </p:scale>
        <p:origin x="-3204" y="-1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3740FB-0FC9-4979-A040-54132EFDDFA1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548DAC-8466-4CBF-BDBB-836367574FC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656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315160-04C2-40EE-9FE6-E48C0DAB60B9}" type="datetimeFigureOut">
              <a:rPr lang="he-IL" smtClean="0"/>
              <a:pPr/>
              <a:t>כ"ט/אב/תשע"ז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01A2DA-C7E0-45BC-8865-BB19AB561EB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vector.com/i/free-vector-delicate-pattern-background-vector_016165_Garphic%20Design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4067944" y="478121"/>
            <a:ext cx="47564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הערכה חלופית-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4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e-IL" sz="4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מיקרואורגניזמים</a:t>
            </a:r>
            <a:endParaRPr lang="he-IL" sz="48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02336" y="2047781"/>
            <a:ext cx="5841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במבנית: </a:t>
            </a:r>
          </a:p>
          <a:p>
            <a:pPr algn="ctr"/>
            <a:r>
              <a:rPr lang="he-IL" sz="36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"מסע חקר לעולמם המופלא </a:t>
            </a:r>
          </a:p>
          <a:p>
            <a:pPr algn="ctr"/>
            <a:r>
              <a:rPr lang="he-IL" sz="36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של המיקרואורגניזמים"</a:t>
            </a:r>
          </a:p>
        </p:txBody>
      </p:sp>
      <p:pic>
        <p:nvPicPr>
          <p:cNvPr id="1026" name="Picture 2" descr="Quorum Sensing: Bacteria’s Call to A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04" y="4077072"/>
            <a:ext cx="2363728" cy="23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68687" y="332656"/>
            <a:ext cx="76290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תמונות מתהליך </a:t>
            </a:r>
          </a:p>
          <a:p>
            <a:pPr algn="ctr"/>
            <a:r>
              <a:rPr lang="he-IL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ההכנה</a:t>
            </a:r>
            <a:endParaRPr lang="he-IL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7172" name="Picture 4" descr="אנימציות של מצלמות, מצלמה, צילום, צלמ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07" y="3068960"/>
            <a:ext cx="414461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VIVO\Downloads\IMG-20150520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2736304" cy="29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4716016" y="125111"/>
            <a:ext cx="379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uttman Yad-Brush" pitchFamily="2" charset="-79"/>
                <a:cs typeface="Guttman Yad-Brush" pitchFamily="2" charset="-79"/>
              </a:rPr>
              <a:t>הכנת לחם</a:t>
            </a:r>
            <a:endParaRPr lang="he-I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194" name="Picture 2" descr="C:\Users\REVIVO\Downloads\IMG-20150520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53" y="117360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EVIVO\Downloads\IMG-20150520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3042" y="3241773"/>
            <a:ext cx="2851551" cy="38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תמונות-ניסוי\IMG_9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62" y="2214330"/>
            <a:ext cx="3178448" cy="42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תמונות-ניסוי\IMG_9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28" y="2170347"/>
            <a:ext cx="3456384" cy="44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1052415" y="188640"/>
            <a:ext cx="7353295" cy="175432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השוואה בין בצק שמרים</a:t>
            </a:r>
          </a:p>
          <a:p>
            <a:pPr algn="ctr"/>
            <a:r>
              <a:rPr lang="he-IL" sz="5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לבצק אבקת אפיה</a:t>
            </a:r>
            <a:endParaRPr lang="he-IL" sz="5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7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תמונות-ניסוי\IMG_9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05" y="260648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תמונות-ניסוי\IMG_9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5328592" cy="314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37125" y="404727"/>
            <a:ext cx="81275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הצגת מצגת של הקבוצה</a:t>
            </a:r>
          </a:p>
          <a:p>
            <a:pPr algn="ctr"/>
            <a:r>
              <a:rPr lang="he-I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שהשוותה בין בצק שמרים </a:t>
            </a:r>
          </a:p>
          <a:p>
            <a:pPr algn="ctr"/>
            <a:r>
              <a:rPr lang="he-I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לבצק אבקת אפיה.</a:t>
            </a:r>
            <a:endParaRPr lang="he-I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boy giving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612232" cy="31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9390" y="404664"/>
            <a:ext cx="909505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1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תוצרי הבנות</a:t>
            </a:r>
            <a:endParaRPr lang="he-IL" sz="11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290" name="Picture 2" descr="... הדרכה ופיתוח ארגוני, הראל חברה לביטו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8" y="2266712"/>
            <a:ext cx="4176464" cy="41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EVIVO\Downloads\IMG-20150505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774165" cy="28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EVIVO\Downloads\IMG-20150505-WA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r="3485" b="34045"/>
          <a:stretch/>
        </p:blipFill>
        <p:spPr bwMode="auto">
          <a:xfrm>
            <a:off x="107504" y="332656"/>
            <a:ext cx="4364123" cy="23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REVIVO\Downloads\IMG-20150505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REVIVO\Downloads\IMG-20150505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27" y="350100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EVIVO\Downloads\IMG-20150505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2965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REVIVO\Downloads\IMG-20150505-WA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6050" r="30949"/>
          <a:stretch/>
        </p:blipFill>
        <p:spPr bwMode="auto">
          <a:xfrm>
            <a:off x="304800" y="1196752"/>
            <a:ext cx="4310743" cy="47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67544" y="462207"/>
            <a:ext cx="8117927" cy="2447145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lnSpc>
                <a:spcPct val="150000"/>
              </a:lnSpc>
              <a:buAutoNum type="arabicPeriod"/>
            </a:pPr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הצגת יתרונות המשימה</a:t>
            </a:r>
          </a:p>
          <a:p>
            <a:pPr marL="914400" indent="-914400" algn="ctr">
              <a:lnSpc>
                <a:spcPct val="150000"/>
              </a:lnSpc>
              <a:buAutoNum type="arabicPeriod"/>
            </a:pPr>
            <a:r>
              <a:rPr lang="he-I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הצגת הקשיים שעלו.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28" y="3068960"/>
            <a:ext cx="334645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3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72704" y="836712"/>
            <a:ext cx="64620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הערכה חלופית-</a:t>
            </a:r>
            <a:r>
              <a:rPr lang="en-US" sz="66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66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e-IL" sz="66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מיקרואורגניזמים</a:t>
            </a:r>
            <a:endParaRPr lang="he-IL" sz="66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65018" y="3501008"/>
            <a:ext cx="86901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במבנית: "מסע חקר לעולמם המופלא של המיקרואורגניזמים"</a:t>
            </a:r>
            <a:endParaRPr lang="he-IL" sz="28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1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8568952" cy="51244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 smtClean="0"/>
              <a:t>במסגרת הערכה חלופית ניתן לבחור משימה מגוונת כלשהי ,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    באחת מהמבניות הנלמדות במשך השנה, הבוחנת את הידע 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    והמיומנויות של הבנות.</a:t>
            </a:r>
          </a:p>
          <a:p>
            <a:pPr>
              <a:lnSpc>
                <a:spcPct val="150000"/>
              </a:lnSpc>
            </a:pPr>
            <a:endParaRPr lang="he-IL" sz="12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 smtClean="0"/>
              <a:t>אנחנו בחרנו לבצע את ההערכה החלופית במסגרת המבנית –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    "מסע חקר לעולמם המופלא של המיקרואורגניזמים"</a:t>
            </a:r>
          </a:p>
          <a:p>
            <a:pPr>
              <a:lnSpc>
                <a:spcPct val="150000"/>
              </a:lnSpc>
            </a:pPr>
            <a:endParaRPr lang="he-IL" sz="1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 smtClean="0"/>
              <a:t>במהלך ביצוע משימת ההערכה החלופית, הבנות נדרשו להפגין ידע, 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    ומיומנויות כגון-השוואה, הבנת טקסטים, קריאת גרפים,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     קריאת נתונים מתוך טבלה, ניסוח וכד'.</a:t>
            </a:r>
            <a:endParaRPr lang="he-IL" sz="2400" dirty="0"/>
          </a:p>
        </p:txBody>
      </p:sp>
      <p:sp>
        <p:nvSpPr>
          <p:cNvPr id="3" name="מלבן 2"/>
          <p:cNvSpPr/>
          <p:nvPr/>
        </p:nvSpPr>
        <p:spPr>
          <a:xfrm>
            <a:off x="1781339" y="332656"/>
            <a:ext cx="63674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6000" b="1" cap="none" spc="0" dirty="0" smtClean="0">
                <a:ln w="11430"/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uttman Yad-Brush" pitchFamily="2" charset="-79"/>
                <a:cs typeface="Guttman Yad-Brush" pitchFamily="2" charset="-79"/>
              </a:rPr>
              <a:t>במקום הקדמה..</a:t>
            </a:r>
            <a:endParaRPr lang="he-IL" sz="6000" b="1" cap="none" spc="0" dirty="0">
              <a:ln w="11430"/>
              <a:solidFill>
                <a:srgbClr val="7030A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95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123728" y="295651"/>
            <a:ext cx="568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uttman Mantova-Decor" pitchFamily="2" charset="-79"/>
                <a:cs typeface="Guttman Mantova-Decor" pitchFamily="2" charset="-79"/>
              </a:rPr>
              <a:t>אופן ביצוע המשימה</a:t>
            </a:r>
            <a:endParaRPr lang="he-IL" sz="5400" b="1" cap="none" spc="0" dirty="0">
              <a:ln w="11430"/>
              <a:solidFill>
                <a:schemeClr val="accent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uttman Mantova-Decor" pitchFamily="2" charset="-79"/>
              <a:cs typeface="Guttman Mantova-Decor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258" y="1412776"/>
            <a:ext cx="8635126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3600" b="1" dirty="0" smtClean="0"/>
              <a:t>הכיתה התחלקה לקבוצות של שלוש.</a:t>
            </a:r>
          </a:p>
          <a:p>
            <a:pPr>
              <a:lnSpc>
                <a:spcPct val="150000"/>
              </a:lnSpc>
            </a:pPr>
            <a:endParaRPr lang="he-IL" sz="2000" b="1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3600" b="1" dirty="0" smtClean="0"/>
              <a:t>כל קבוצה קיבלה אחת מן המשימות שיוצגו בהמשך.</a:t>
            </a:r>
          </a:p>
          <a:p>
            <a:pPr>
              <a:lnSpc>
                <a:spcPct val="150000"/>
              </a:lnSpc>
            </a:pPr>
            <a:endParaRPr lang="he-IL" sz="2000" b="1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3600" b="1" dirty="0" smtClean="0"/>
              <a:t>כל המשימות עסקו בנושא : </a:t>
            </a:r>
          </a:p>
          <a:p>
            <a:pPr>
              <a:lnSpc>
                <a:spcPct val="150000"/>
              </a:lnSpc>
            </a:pPr>
            <a:r>
              <a:rPr lang="he-I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"ייצור מזון על ידי מיקרואורגניזמים"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32566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051" y="144986"/>
            <a:ext cx="8521948" cy="66479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 smtClean="0"/>
              <a:t>כל קבוצה הייתה צריכה לייצר מוצר מזון כלשהו עלי ידי 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    שימוש </a:t>
            </a:r>
            <a:r>
              <a:rPr lang="he-IL" sz="2400" dirty="0" err="1" smtClean="0"/>
              <a:t>במיקראורגניזמים</a:t>
            </a:r>
            <a:r>
              <a:rPr lang="he-IL" sz="2400" dirty="0" smtClean="0"/>
              <a:t>.</a:t>
            </a:r>
          </a:p>
          <a:p>
            <a:endParaRPr lang="he-IL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 smtClean="0"/>
              <a:t>ישנן קבוצות שהכינו מוצר כלשהו ללא שימוש במיקרואורגניזמים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 </a:t>
            </a:r>
            <a:r>
              <a:rPr lang="he-IL" sz="2400" dirty="0" smtClean="0"/>
              <a:t>   על מנת להשוות לקבוצה אחרת שהכינה את אותו מוצר מזון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 </a:t>
            </a:r>
            <a:r>
              <a:rPr lang="he-IL" sz="2400" dirty="0" smtClean="0"/>
              <a:t>   אך השתמשה </a:t>
            </a:r>
            <a:r>
              <a:rPr lang="he-IL" sz="2400" dirty="0" err="1" smtClean="0"/>
              <a:t>במיקרואורגנימזים</a:t>
            </a:r>
            <a:r>
              <a:rPr lang="he-IL" sz="2400" dirty="0" smtClean="0"/>
              <a:t>. [יודגם בהמשך].</a:t>
            </a:r>
          </a:p>
          <a:p>
            <a:pPr>
              <a:lnSpc>
                <a:spcPct val="150000"/>
              </a:lnSpc>
            </a:pPr>
            <a:endParaRPr lang="he-IL" sz="12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he-IL" sz="2400" b="1" u="sng" dirty="0" smtClean="0"/>
              <a:t>בסיום התהליך כל קבוצה התבקשה: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he-IL" sz="2400" dirty="0" smtClean="0"/>
              <a:t>להגיש את העבודה.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2400" dirty="0" smtClean="0"/>
              <a:t>להביא את המוצר שהכינה לכיתה , להציגו בפני הבנות,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 </a:t>
            </a:r>
            <a:r>
              <a:rPr lang="he-IL" sz="2400" dirty="0" smtClean="0"/>
              <a:t>   להסביר את שלבי הכנתו והחשיבות של כל שלב ולענות על שאלות 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    שנשאלו על ידי.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527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037160" y="751059"/>
            <a:ext cx="5048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uttman Yad-Brush" pitchFamily="2" charset="-79"/>
                <a:cs typeface="Guttman Yad-Brush" pitchFamily="2" charset="-79"/>
              </a:rPr>
              <a:t>הדרכת הבנות</a:t>
            </a:r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he-I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9" y="2132856"/>
            <a:ext cx="8398517" cy="50167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he-IL" sz="2800" b="1" dirty="0" smtClean="0"/>
              <a:t>תואם מפגש הדרכה עם כל קבוצה במהלכו הוצגה</a:t>
            </a:r>
          </a:p>
          <a:p>
            <a:pPr algn="just">
              <a:lnSpc>
                <a:spcPct val="200000"/>
              </a:lnSpc>
            </a:pPr>
            <a:r>
              <a:rPr lang="he-IL" sz="2800" b="1" dirty="0" smtClean="0"/>
              <a:t>     המשימה בפני הבנות, והוסברו דגשים חשובים,     </a:t>
            </a:r>
          </a:p>
          <a:p>
            <a:pPr algn="just">
              <a:lnSpc>
                <a:spcPct val="200000"/>
              </a:lnSpc>
            </a:pPr>
            <a:r>
              <a:rPr lang="he-IL" sz="2800" b="1" dirty="0" smtClean="0"/>
              <a:t>     </a:t>
            </a:r>
            <a:r>
              <a:rPr lang="he-IL" sz="2800" b="1" u="sng" dirty="0" smtClean="0"/>
              <a:t>מטרת המפגש: </a:t>
            </a:r>
            <a:r>
              <a:rPr lang="he-IL" sz="2800" b="1" dirty="0" smtClean="0"/>
              <a:t>לוודא שהבנות הבינו את שעליהן </a:t>
            </a:r>
          </a:p>
          <a:p>
            <a:pPr algn="just">
              <a:lnSpc>
                <a:spcPct val="200000"/>
              </a:lnSpc>
            </a:pPr>
            <a:r>
              <a:rPr lang="he-IL" sz="2800" b="1" dirty="0" smtClean="0"/>
              <a:t>     לעשות ומתן מענה לקשיים צפויים מראש.</a:t>
            </a:r>
          </a:p>
          <a:p>
            <a:pPr>
              <a:lnSpc>
                <a:spcPct val="200000"/>
              </a:lnSpc>
            </a:pPr>
            <a:endParaRPr lang="he-IL" sz="2400" b="1" dirty="0" smtClean="0"/>
          </a:p>
          <a:p>
            <a:pPr>
              <a:lnSpc>
                <a:spcPct val="200000"/>
              </a:lnSpc>
            </a:pPr>
            <a:endParaRPr lang="he-IL" sz="2400" b="1" dirty="0"/>
          </a:p>
        </p:txBody>
      </p:sp>
      <p:pic>
        <p:nvPicPr>
          <p:cNvPr id="2050" name="Picture 2" descr="שירותי הדרכה במחשב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100627" cy="15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1402410" y="332656"/>
            <a:ext cx="10565885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he-IL" sz="2400" b="1" dirty="0" smtClean="0">
                <a:solidFill>
                  <a:prstClr val="black"/>
                </a:solidFill>
              </a:rPr>
              <a:t>2. תואם </a:t>
            </a:r>
            <a:r>
              <a:rPr lang="he-IL" sz="2400" b="1" dirty="0">
                <a:solidFill>
                  <a:prstClr val="black"/>
                </a:solidFill>
              </a:rPr>
              <a:t>תאריך</a:t>
            </a:r>
            <a:r>
              <a:rPr lang="he-IL" sz="2400" b="1" dirty="0"/>
              <a:t> ל </a:t>
            </a:r>
            <a:r>
              <a:rPr lang="he-I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"בדיקת ביניים"- </a:t>
            </a:r>
            <a:r>
              <a:rPr lang="he-IL" sz="2400" b="1" dirty="0">
                <a:solidFill>
                  <a:prstClr val="black"/>
                </a:solidFill>
              </a:rPr>
              <a:t>עד לתאריך זה הבנות </a:t>
            </a:r>
            <a:r>
              <a:rPr lang="he-IL" sz="2400" b="1" dirty="0" smtClean="0">
                <a:solidFill>
                  <a:prstClr val="black"/>
                </a:solidFill>
              </a:rPr>
              <a:t>היו</a:t>
            </a:r>
          </a:p>
          <a:p>
            <a:pPr lvl="0">
              <a:lnSpc>
                <a:spcPct val="200000"/>
              </a:lnSpc>
            </a:pPr>
            <a:r>
              <a:rPr lang="he-IL" sz="2400" b="1" dirty="0" smtClean="0">
                <a:solidFill>
                  <a:prstClr val="black"/>
                </a:solidFill>
              </a:rPr>
              <a:t> צריכות לגמור </a:t>
            </a:r>
            <a:r>
              <a:rPr lang="he-IL" sz="2400" b="1" dirty="0">
                <a:solidFill>
                  <a:prstClr val="black"/>
                </a:solidFill>
              </a:rPr>
              <a:t>את העבודה ולגשת אלי.</a:t>
            </a:r>
          </a:p>
          <a:p>
            <a:pPr lvl="0">
              <a:lnSpc>
                <a:spcPct val="200000"/>
              </a:lnSpc>
            </a:pPr>
            <a:r>
              <a:rPr lang="he-IL" sz="2400" b="1" dirty="0">
                <a:solidFill>
                  <a:prstClr val="black"/>
                </a:solidFill>
              </a:rPr>
              <a:t> </a:t>
            </a:r>
            <a:r>
              <a:rPr lang="he-IL" sz="2400" b="1" dirty="0" smtClean="0">
                <a:solidFill>
                  <a:prstClr val="black"/>
                </a:solidFill>
              </a:rPr>
              <a:t>   במהלך </a:t>
            </a:r>
            <a:r>
              <a:rPr lang="he-IL" sz="2400" b="1" dirty="0">
                <a:solidFill>
                  <a:prstClr val="black"/>
                </a:solidFill>
              </a:rPr>
              <a:t>המפגש עברנו עם הבנות על העבודה וסימנו </a:t>
            </a:r>
            <a:r>
              <a:rPr lang="he-IL" sz="2400" b="1" dirty="0" smtClean="0">
                <a:solidFill>
                  <a:prstClr val="black"/>
                </a:solidFill>
              </a:rPr>
              <a:t>מקומות</a:t>
            </a:r>
          </a:p>
          <a:p>
            <a:pPr lvl="0">
              <a:lnSpc>
                <a:spcPct val="200000"/>
              </a:lnSpc>
            </a:pPr>
            <a:r>
              <a:rPr lang="he-IL" sz="2400" b="1" dirty="0">
                <a:solidFill>
                  <a:prstClr val="black"/>
                </a:solidFill>
              </a:rPr>
              <a:t> </a:t>
            </a:r>
            <a:r>
              <a:rPr lang="he-IL" sz="2400" b="1" dirty="0" smtClean="0">
                <a:solidFill>
                  <a:prstClr val="black"/>
                </a:solidFill>
              </a:rPr>
              <a:t>   בהם </a:t>
            </a:r>
            <a:r>
              <a:rPr lang="he-IL" sz="2400" b="1" dirty="0">
                <a:solidFill>
                  <a:prstClr val="black"/>
                </a:solidFill>
              </a:rPr>
              <a:t>התשובות לא </a:t>
            </a:r>
            <a:r>
              <a:rPr lang="he-IL" sz="2400" b="1" dirty="0" smtClean="0">
                <a:solidFill>
                  <a:prstClr val="black"/>
                </a:solidFill>
              </a:rPr>
              <a:t>היו מספיק </a:t>
            </a:r>
            <a:r>
              <a:rPr lang="he-IL" sz="2400" b="1" dirty="0">
                <a:solidFill>
                  <a:prstClr val="black"/>
                </a:solidFill>
              </a:rPr>
              <a:t>טובות / לא היו נכונות בכלל,</a:t>
            </a:r>
          </a:p>
          <a:p>
            <a:pPr lvl="0">
              <a:lnSpc>
                <a:spcPct val="200000"/>
              </a:lnSpc>
            </a:pPr>
            <a:r>
              <a:rPr lang="he-IL" sz="2400" b="1" dirty="0">
                <a:solidFill>
                  <a:prstClr val="black"/>
                </a:solidFill>
              </a:rPr>
              <a:t>    הטעויות הוסברו והעקרונות העומדים מאחורי השאלות נידונו </a:t>
            </a:r>
            <a:endParaRPr lang="he-IL" sz="2400" b="1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he-IL" sz="2400" b="1" dirty="0" smtClean="0">
                <a:solidFill>
                  <a:prstClr val="black"/>
                </a:solidFill>
              </a:rPr>
              <a:t>    והוסברו </a:t>
            </a:r>
            <a:r>
              <a:rPr lang="he-IL" sz="2400" b="1" dirty="0">
                <a:solidFill>
                  <a:prstClr val="black"/>
                </a:solidFill>
              </a:rPr>
              <a:t>שוב.</a:t>
            </a:r>
          </a:p>
          <a:p>
            <a:pPr lvl="0">
              <a:lnSpc>
                <a:spcPct val="200000"/>
              </a:lnSpc>
            </a:pPr>
            <a:r>
              <a:rPr lang="he-IL" sz="2400" b="1" dirty="0">
                <a:solidFill>
                  <a:prstClr val="black"/>
                </a:solidFill>
              </a:rPr>
              <a:t>  </a:t>
            </a:r>
            <a:r>
              <a:rPr lang="he-IL" sz="2400" b="1" dirty="0" smtClean="0">
                <a:solidFill>
                  <a:prstClr val="black"/>
                </a:solidFill>
              </a:rPr>
              <a:t> </a:t>
            </a:r>
            <a:r>
              <a:rPr lang="he-IL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בסיום המפגש הבנות קיבלו את העבודה </a:t>
            </a:r>
            <a:r>
              <a:rPr lang="he-IL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כדי </a:t>
            </a:r>
            <a:r>
              <a:rPr lang="he-IL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לתקנה ולהחזירה.</a:t>
            </a:r>
          </a:p>
          <a:p>
            <a:pPr lvl="0">
              <a:lnSpc>
                <a:spcPct val="200000"/>
              </a:lnSpc>
            </a:pPr>
            <a:endParaRPr lang="he-IL" sz="24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he-IL" sz="2400" b="1" dirty="0">
              <a:solidFill>
                <a:prstClr val="black"/>
              </a:solidFill>
            </a:endParaRPr>
          </a:p>
          <a:p>
            <a:pPr lvl="0"/>
            <a:endParaRPr lang="he-IL" sz="2400" b="1" dirty="0">
              <a:solidFill>
                <a:prstClr val="black"/>
              </a:solidFill>
            </a:endParaRPr>
          </a:p>
          <a:p>
            <a:pPr lvl="0"/>
            <a:r>
              <a:rPr lang="he-IL" sz="2400" b="1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he-I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5536" y="1028463"/>
            <a:ext cx="8496944" cy="290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he-IL" sz="3200" b="1" dirty="0" smtClean="0">
                <a:solidFill>
                  <a:prstClr val="black"/>
                </a:solidFill>
              </a:rPr>
              <a:t>3. הבנות </a:t>
            </a:r>
            <a:r>
              <a:rPr lang="he-IL" sz="3200" b="1" dirty="0">
                <a:solidFill>
                  <a:prstClr val="black"/>
                </a:solidFill>
              </a:rPr>
              <a:t>קיבלו אפשרות ליצור </a:t>
            </a:r>
            <a:r>
              <a:rPr lang="he-IL" sz="3200" b="1" dirty="0" err="1">
                <a:solidFill>
                  <a:prstClr val="black"/>
                </a:solidFill>
              </a:rPr>
              <a:t>עימי</a:t>
            </a:r>
            <a:r>
              <a:rPr lang="he-IL" sz="3200" b="1" dirty="0">
                <a:solidFill>
                  <a:prstClr val="black"/>
                </a:solidFill>
              </a:rPr>
              <a:t> קשר </a:t>
            </a:r>
            <a:r>
              <a:rPr lang="he-IL" sz="3200" b="1" dirty="0" smtClean="0">
                <a:solidFill>
                  <a:prstClr val="black"/>
                </a:solidFill>
              </a:rPr>
              <a:t>             טלפוני </a:t>
            </a:r>
            <a:r>
              <a:rPr lang="he-IL" sz="3200" b="1" dirty="0">
                <a:solidFill>
                  <a:prstClr val="black"/>
                </a:solidFill>
              </a:rPr>
              <a:t>בכדי </a:t>
            </a:r>
            <a:r>
              <a:rPr lang="he-IL" sz="3200" b="1" dirty="0" err="1">
                <a:solidFill>
                  <a:prstClr val="black"/>
                </a:solidFill>
              </a:rPr>
              <a:t>להעזר</a:t>
            </a:r>
            <a:r>
              <a:rPr lang="he-IL" sz="3200" b="1" dirty="0">
                <a:solidFill>
                  <a:prstClr val="black"/>
                </a:solidFill>
              </a:rPr>
              <a:t> בי ,במידת הצורך, וכן לפנות אלי </a:t>
            </a:r>
            <a:r>
              <a:rPr lang="he-IL" sz="3200" b="1" dirty="0" smtClean="0">
                <a:solidFill>
                  <a:prstClr val="black"/>
                </a:solidFill>
              </a:rPr>
              <a:t>במהלך </a:t>
            </a:r>
            <a:r>
              <a:rPr lang="he-IL" sz="3200" b="1" dirty="0">
                <a:solidFill>
                  <a:prstClr val="black"/>
                </a:solidFill>
              </a:rPr>
              <a:t>יום הלימודים- בהפסקות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09523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79712" y="692696"/>
            <a:ext cx="5673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הצגת המשימות</a:t>
            </a:r>
          </a:p>
          <a:p>
            <a:pPr algn="ctr"/>
            <a:r>
              <a:rPr lang="he-I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[מתוך מסמך וורד]</a:t>
            </a:r>
            <a:endParaRPr lang="he-I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4" name="Picture 4" descr="לימוד וורד מדריך וורד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22" y="3068960"/>
            <a:ext cx="2676128" cy="25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408</TotalTime>
  <Words>378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זרם מדחף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REVIVO</dc:creator>
  <cp:lastModifiedBy>WICC</cp:lastModifiedBy>
  <cp:revision>17</cp:revision>
  <dcterms:created xsi:type="dcterms:W3CDTF">2015-05-21T09:13:30Z</dcterms:created>
  <dcterms:modified xsi:type="dcterms:W3CDTF">2017-08-21T06:47:06Z</dcterms:modified>
</cp:coreProperties>
</file>